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53" r:id="rId5"/>
  </p:sldMasterIdLst>
  <p:notesMasterIdLst>
    <p:notesMasterId r:id="rId76"/>
  </p:notesMasterIdLst>
  <p:handoutMasterIdLst>
    <p:handoutMasterId r:id="rId77"/>
  </p:handoutMasterIdLst>
  <p:sldIdLst>
    <p:sldId id="350" r:id="rId6"/>
    <p:sldId id="299" r:id="rId7"/>
    <p:sldId id="2147374760" r:id="rId8"/>
    <p:sldId id="2147374774" r:id="rId9"/>
    <p:sldId id="2147374775" r:id="rId10"/>
    <p:sldId id="2147374769" r:id="rId11"/>
    <p:sldId id="2147374770" r:id="rId12"/>
    <p:sldId id="2147374771" r:id="rId13"/>
    <p:sldId id="2147374772" r:id="rId14"/>
    <p:sldId id="2147374763" r:id="rId15"/>
    <p:sldId id="2147374764" r:id="rId16"/>
    <p:sldId id="2147374765" r:id="rId17"/>
    <p:sldId id="2147374766" r:id="rId18"/>
    <p:sldId id="2146448456" r:id="rId19"/>
    <p:sldId id="2147374767" r:id="rId20"/>
    <p:sldId id="2146448458" r:id="rId21"/>
    <p:sldId id="2147374768" r:id="rId22"/>
    <p:sldId id="2146448457" r:id="rId23"/>
    <p:sldId id="395" r:id="rId24"/>
    <p:sldId id="355" r:id="rId25"/>
    <p:sldId id="732" r:id="rId26"/>
    <p:sldId id="2146448442" r:id="rId27"/>
    <p:sldId id="2146448443" r:id="rId28"/>
    <p:sldId id="374" r:id="rId29"/>
    <p:sldId id="589" r:id="rId30"/>
    <p:sldId id="377" r:id="rId31"/>
    <p:sldId id="378" r:id="rId32"/>
    <p:sldId id="2147374773" r:id="rId33"/>
    <p:sldId id="379" r:id="rId34"/>
    <p:sldId id="380" r:id="rId35"/>
    <p:sldId id="381" r:id="rId36"/>
    <p:sldId id="382" r:id="rId37"/>
    <p:sldId id="384" r:id="rId38"/>
    <p:sldId id="2146448459" r:id="rId39"/>
    <p:sldId id="2147374776" r:id="rId40"/>
    <p:sldId id="2147374777" r:id="rId41"/>
    <p:sldId id="2147374778" r:id="rId42"/>
    <p:sldId id="2147374779" r:id="rId43"/>
    <p:sldId id="2147374780" r:id="rId44"/>
    <p:sldId id="2147374781" r:id="rId45"/>
    <p:sldId id="2147374782" r:id="rId46"/>
    <p:sldId id="2147374783" r:id="rId47"/>
    <p:sldId id="2147374784" r:id="rId48"/>
    <p:sldId id="433" r:id="rId49"/>
    <p:sldId id="2146448464" r:id="rId50"/>
    <p:sldId id="2146448452" r:id="rId51"/>
    <p:sldId id="2146448465" r:id="rId52"/>
    <p:sldId id="2146448451" r:id="rId53"/>
    <p:sldId id="2146448446" r:id="rId54"/>
    <p:sldId id="2146448450" r:id="rId55"/>
    <p:sldId id="2146448466" r:id="rId56"/>
    <p:sldId id="463" r:id="rId57"/>
    <p:sldId id="2146448445" r:id="rId58"/>
    <p:sldId id="2146448444" r:id="rId59"/>
    <p:sldId id="2147374756" r:id="rId60"/>
    <p:sldId id="393" r:id="rId61"/>
    <p:sldId id="2145706699" r:id="rId62"/>
    <p:sldId id="2147470429" r:id="rId63"/>
    <p:sldId id="2147375088" r:id="rId64"/>
    <p:sldId id="2147470426" r:id="rId65"/>
    <p:sldId id="2147473557" r:id="rId66"/>
    <p:sldId id="2147308890" r:id="rId67"/>
    <p:sldId id="3661" r:id="rId68"/>
    <p:sldId id="2146448449" r:id="rId69"/>
    <p:sldId id="412" r:id="rId70"/>
    <p:sldId id="408" r:id="rId71"/>
    <p:sldId id="2147473558" r:id="rId72"/>
    <p:sldId id="413" r:id="rId73"/>
    <p:sldId id="407" r:id="rId74"/>
    <p:sldId id="2146448448" r:id="rId75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63">
          <p15:clr>
            <a:srgbClr val="A4A3A4"/>
          </p15:clr>
        </p15:guide>
        <p15:guide id="2" orient="horz" pos="4212">
          <p15:clr>
            <a:srgbClr val="A4A3A4"/>
          </p15:clr>
        </p15:guide>
        <p15:guide id="3" orient="horz" pos="3887">
          <p15:clr>
            <a:srgbClr val="A4A3A4"/>
          </p15:clr>
        </p15:guide>
        <p15:guide id="4" pos="3943">
          <p15:clr>
            <a:srgbClr val="A4A3A4"/>
          </p15:clr>
        </p15:guide>
        <p15:guide id="5" pos="2279">
          <p15:clr>
            <a:srgbClr val="A4A3A4"/>
          </p15:clr>
        </p15:guide>
        <p15:guide id="6" pos="545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B951"/>
    <a:srgbClr val="47B98E"/>
    <a:srgbClr val="4C8AC8"/>
    <a:srgbClr val="7C55A3"/>
    <a:srgbClr val="6360A8"/>
    <a:srgbClr val="822562"/>
    <a:srgbClr val="6378BA"/>
    <a:srgbClr val="89529C"/>
    <a:srgbClr val="E14B92"/>
    <a:srgbClr val="ABAF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62" autoAdjust="0"/>
    <p:restoredTop sz="95238" autoAdjust="0"/>
  </p:normalViewPr>
  <p:slideViewPr>
    <p:cSldViewPr snapToGrid="0" snapToObjects="1">
      <p:cViewPr varScale="1">
        <p:scale>
          <a:sx n="73" d="100"/>
          <a:sy n="73" d="100"/>
        </p:scale>
        <p:origin x="90" y="300"/>
      </p:cViewPr>
      <p:guideLst>
        <p:guide orient="horz" pos="463"/>
        <p:guide orient="horz" pos="4212"/>
        <p:guide orient="horz" pos="3887"/>
        <p:guide pos="3943"/>
        <p:guide pos="2279"/>
        <p:guide pos="545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3786" y="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1C0EDC-3B04-4D43-AC98-A606493C474D}" type="datetimeFigureOut">
              <a:rPr lang="en-US" sz="1000" smtClean="0">
                <a:latin typeface="Arial" pitchFamily="34" charset="0"/>
                <a:cs typeface="Arial" pitchFamily="34" charset="0"/>
              </a:rPr>
              <a:pPr/>
              <a:t>3/6/2023</a:t>
            </a:fld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lvl="0"/>
            <a:r>
              <a:rPr lang="en-US" sz="800" cap="all" dirty="0">
                <a:solidFill>
                  <a:srgbClr val="939598"/>
                </a:solidFill>
                <a:latin typeface="Arial" pitchFamily="34" charset="0"/>
                <a:cs typeface="Arial" pitchFamily="34" charset="0"/>
              </a:rPr>
              <a:t>2011 LENOVO CONFIDENTIAL.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7F3538-DD9D-4F25-8311-592750C50641}" type="slidenum">
              <a:rPr lang="en-US" sz="800" smtClean="0">
                <a:latin typeface="Arial" pitchFamily="34" charset="0"/>
                <a:cs typeface="Arial" pitchFamily="34" charset="0"/>
              </a:rPr>
              <a:pPr/>
              <a:t>‹#›</a:t>
            </a:fld>
            <a:endParaRPr lang="en-US" sz="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1550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fld id="{F23CF275-28B3-497F-9AED-85D5F023BA5C}" type="datetimeFigureOut">
              <a:rPr lang="en-US" smtClean="0"/>
              <a:pPr/>
              <a:t>3/6/2023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z="800" cap="all" dirty="0">
                <a:solidFill>
                  <a:srgbClr val="939598"/>
                </a:solidFill>
              </a:rPr>
              <a:t>2011 LENOVO CONFIDENTIAL. All rights reserved.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latin typeface="Arial" pitchFamily="34" charset="0"/>
                <a:cs typeface="Arial" pitchFamily="34" charset="0"/>
              </a:defRPr>
            </a:lvl1pPr>
          </a:lstStyle>
          <a:p>
            <a:fld id="{4AED87EB-65D7-4500-873C-410831173A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313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D87EB-65D7-4500-873C-410831173A82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9983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5802EA-9155-4941-A9C7-18DE4BEBDF94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2471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D87EB-65D7-4500-873C-410831173A82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4421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D87EB-65D7-4500-873C-410831173A82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9276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D87EB-65D7-4500-873C-410831173A82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820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zh-CN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8E3F56-5422-4941-9636-2242ECF559DA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9009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D87EB-65D7-4500-873C-410831173A82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455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D87EB-65D7-4500-873C-410831173A82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776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D87EB-65D7-4500-873C-410831173A82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8863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D87EB-65D7-4500-873C-410831173A82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5010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D87EB-65D7-4500-873C-410831173A82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1216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D87EB-65D7-4500-873C-410831173A82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8112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D87EB-65D7-4500-873C-410831173A82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836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slide" Target="../slides/slide45.xml"/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Relationship Id="rId9" Type="http://schemas.openxmlformats.org/officeDocument/2006/relationships/image" Target="../media/image14.emf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47499DC1-F0E6-41BB-AF6A-F0876F660A7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045325" y="0"/>
            <a:ext cx="5143500" cy="6858000"/>
            <a:chOff x="2219" y="0"/>
            <a:chExt cx="3240" cy="4320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95EDBA1C-B6D4-4EA5-AFEC-F503C17F70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720"/>
              <a:ext cx="720" cy="360"/>
            </a:xfrm>
            <a:custGeom>
              <a:avLst/>
              <a:gdLst>
                <a:gd name="T0" fmla="*/ 0 w 720"/>
                <a:gd name="T1" fmla="*/ 0 h 360"/>
                <a:gd name="T2" fmla="*/ 0 w 720"/>
                <a:gd name="T3" fmla="*/ 0 h 360"/>
                <a:gd name="T4" fmla="*/ 0 w 720"/>
                <a:gd name="T5" fmla="*/ 360 h 360"/>
                <a:gd name="T6" fmla="*/ 180 w 720"/>
                <a:gd name="T7" fmla="*/ 360 h 360"/>
                <a:gd name="T8" fmla="*/ 180 w 720"/>
                <a:gd name="T9" fmla="*/ 360 h 360"/>
                <a:gd name="T10" fmla="*/ 180 w 720"/>
                <a:gd name="T11" fmla="*/ 360 h 360"/>
                <a:gd name="T12" fmla="*/ 720 w 720"/>
                <a:gd name="T13" fmla="*/ 360 h 360"/>
                <a:gd name="T14" fmla="*/ 720 w 720"/>
                <a:gd name="T15" fmla="*/ 0 h 360"/>
                <a:gd name="T16" fmla="*/ 0 w 720"/>
                <a:gd name="T17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0" h="360">
                  <a:moveTo>
                    <a:pt x="0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720" y="360"/>
                  </a:lnTo>
                  <a:lnTo>
                    <a:pt x="7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845F5D6-BE0B-480B-88EE-496759FEA3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720"/>
              <a:ext cx="720" cy="360"/>
            </a:xfrm>
            <a:custGeom>
              <a:avLst/>
              <a:gdLst>
                <a:gd name="T0" fmla="*/ 0 w 720"/>
                <a:gd name="T1" fmla="*/ 0 h 360"/>
                <a:gd name="T2" fmla="*/ 0 w 720"/>
                <a:gd name="T3" fmla="*/ 0 h 360"/>
                <a:gd name="T4" fmla="*/ 0 w 720"/>
                <a:gd name="T5" fmla="*/ 360 h 360"/>
                <a:gd name="T6" fmla="*/ 180 w 720"/>
                <a:gd name="T7" fmla="*/ 360 h 360"/>
                <a:gd name="T8" fmla="*/ 180 w 720"/>
                <a:gd name="T9" fmla="*/ 360 h 360"/>
                <a:gd name="T10" fmla="*/ 180 w 720"/>
                <a:gd name="T11" fmla="*/ 360 h 360"/>
                <a:gd name="T12" fmla="*/ 720 w 720"/>
                <a:gd name="T13" fmla="*/ 360 h 360"/>
                <a:gd name="T14" fmla="*/ 720 w 720"/>
                <a:gd name="T15" fmla="*/ 0 h 360"/>
                <a:gd name="T16" fmla="*/ 0 w 720"/>
                <a:gd name="T17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0" h="360">
                  <a:moveTo>
                    <a:pt x="0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720" y="360"/>
                  </a:lnTo>
                  <a:lnTo>
                    <a:pt x="72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5AAA8CE-D8BE-4BE8-A1DD-7DE68415FB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0"/>
              <a:ext cx="720" cy="720"/>
            </a:xfrm>
            <a:custGeom>
              <a:avLst/>
              <a:gdLst>
                <a:gd name="T0" fmla="*/ 720 w 720"/>
                <a:gd name="T1" fmla="*/ 0 h 720"/>
                <a:gd name="T2" fmla="*/ 0 w 720"/>
                <a:gd name="T3" fmla="*/ 0 h 720"/>
                <a:gd name="T4" fmla="*/ 0 w 720"/>
                <a:gd name="T5" fmla="*/ 720 h 720"/>
                <a:gd name="T6" fmla="*/ 0 w 720"/>
                <a:gd name="T7" fmla="*/ 720 h 720"/>
                <a:gd name="T8" fmla="*/ 0 w 720"/>
                <a:gd name="T9" fmla="*/ 720 h 720"/>
                <a:gd name="T10" fmla="*/ 720 w 720"/>
                <a:gd name="T11" fmla="*/ 720 h 720"/>
                <a:gd name="T12" fmla="*/ 720 w 72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720">
                  <a:moveTo>
                    <a:pt x="72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720" y="720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D8A0BE61-2BE5-4A93-BB69-2C6570DD2D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0"/>
              <a:ext cx="720" cy="720"/>
            </a:xfrm>
            <a:custGeom>
              <a:avLst/>
              <a:gdLst>
                <a:gd name="T0" fmla="*/ 720 w 720"/>
                <a:gd name="T1" fmla="*/ 0 h 720"/>
                <a:gd name="T2" fmla="*/ 0 w 720"/>
                <a:gd name="T3" fmla="*/ 0 h 720"/>
                <a:gd name="T4" fmla="*/ 0 w 720"/>
                <a:gd name="T5" fmla="*/ 720 h 720"/>
                <a:gd name="T6" fmla="*/ 0 w 720"/>
                <a:gd name="T7" fmla="*/ 720 h 720"/>
                <a:gd name="T8" fmla="*/ 0 w 720"/>
                <a:gd name="T9" fmla="*/ 720 h 720"/>
                <a:gd name="T10" fmla="*/ 720 w 720"/>
                <a:gd name="T11" fmla="*/ 720 h 720"/>
                <a:gd name="T12" fmla="*/ 720 w 72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720">
                  <a:moveTo>
                    <a:pt x="72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720" y="720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3F043FFA-0E38-46EC-944A-E3FA4DF51B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9" y="0"/>
              <a:ext cx="360" cy="720"/>
            </a:xfrm>
            <a:custGeom>
              <a:avLst/>
              <a:gdLst>
                <a:gd name="T0" fmla="*/ 360 w 360"/>
                <a:gd name="T1" fmla="*/ 0 h 720"/>
                <a:gd name="T2" fmla="*/ 0 w 360"/>
                <a:gd name="T3" fmla="*/ 0 h 720"/>
                <a:gd name="T4" fmla="*/ 0 w 360"/>
                <a:gd name="T5" fmla="*/ 720 h 720"/>
                <a:gd name="T6" fmla="*/ 360 w 360"/>
                <a:gd name="T7" fmla="*/ 720 h 720"/>
                <a:gd name="T8" fmla="*/ 360 w 360"/>
                <a:gd name="T9" fmla="*/ 720 h 720"/>
                <a:gd name="T10" fmla="*/ 360 w 360"/>
                <a:gd name="T11" fmla="*/ 0 h 720"/>
                <a:gd name="T12" fmla="*/ 360 w 36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0" h="720">
                  <a:moveTo>
                    <a:pt x="36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360" y="720"/>
                  </a:lnTo>
                  <a:lnTo>
                    <a:pt x="360" y="720"/>
                  </a:lnTo>
                  <a:lnTo>
                    <a:pt x="360" y="0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1C2E6DDC-267B-42DC-899F-526E642084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9" y="0"/>
              <a:ext cx="360" cy="720"/>
            </a:xfrm>
            <a:custGeom>
              <a:avLst/>
              <a:gdLst>
                <a:gd name="T0" fmla="*/ 360 w 360"/>
                <a:gd name="T1" fmla="*/ 0 h 720"/>
                <a:gd name="T2" fmla="*/ 0 w 360"/>
                <a:gd name="T3" fmla="*/ 0 h 720"/>
                <a:gd name="T4" fmla="*/ 0 w 360"/>
                <a:gd name="T5" fmla="*/ 720 h 720"/>
                <a:gd name="T6" fmla="*/ 360 w 360"/>
                <a:gd name="T7" fmla="*/ 720 h 720"/>
                <a:gd name="T8" fmla="*/ 360 w 360"/>
                <a:gd name="T9" fmla="*/ 720 h 720"/>
                <a:gd name="T10" fmla="*/ 360 w 360"/>
                <a:gd name="T11" fmla="*/ 0 h 720"/>
                <a:gd name="T12" fmla="*/ 360 w 36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0" h="720">
                  <a:moveTo>
                    <a:pt x="36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360" y="720"/>
                  </a:lnTo>
                  <a:lnTo>
                    <a:pt x="360" y="720"/>
                  </a:lnTo>
                  <a:lnTo>
                    <a:pt x="360" y="0"/>
                  </a:lnTo>
                  <a:lnTo>
                    <a:pt x="36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B9A786F8-41B3-4647-A9E4-1302BE18FB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0"/>
              <a:ext cx="997" cy="1080"/>
            </a:xfrm>
            <a:custGeom>
              <a:avLst/>
              <a:gdLst>
                <a:gd name="T0" fmla="*/ 0 w 997"/>
                <a:gd name="T1" fmla="*/ 0 h 1080"/>
                <a:gd name="T2" fmla="*/ 0 w 997"/>
                <a:gd name="T3" fmla="*/ 1080 h 1080"/>
                <a:gd name="T4" fmla="*/ 547 w 997"/>
                <a:gd name="T5" fmla="*/ 852 h 1080"/>
                <a:gd name="T6" fmla="*/ 997 w 997"/>
                <a:gd name="T7" fmla="*/ 665 h 1080"/>
                <a:gd name="T8" fmla="*/ 0 w 997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7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547" y="852"/>
                    <a:pt x="547" y="852"/>
                    <a:pt x="547" y="852"/>
                  </a:cubicBezTo>
                  <a:cubicBezTo>
                    <a:pt x="997" y="665"/>
                    <a:pt x="997" y="665"/>
                    <a:pt x="997" y="665"/>
                  </a:cubicBezTo>
                  <a:cubicBezTo>
                    <a:pt x="835" y="274"/>
                    <a:pt x="449" y="0"/>
                    <a:pt x="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A57B3E3C-DDCA-4B13-A617-D1F813E6DE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6" y="630"/>
              <a:ext cx="83" cy="450"/>
            </a:xfrm>
            <a:custGeom>
              <a:avLst/>
              <a:gdLst>
                <a:gd name="T0" fmla="*/ 83 w 83"/>
                <a:gd name="T1" fmla="*/ 0 h 450"/>
                <a:gd name="T2" fmla="*/ 0 w 83"/>
                <a:gd name="T3" fmla="*/ 35 h 450"/>
                <a:gd name="T4" fmla="*/ 83 w 83"/>
                <a:gd name="T5" fmla="*/ 450 h 450"/>
                <a:gd name="T6" fmla="*/ 83 w 83"/>
                <a:gd name="T7" fmla="*/ 450 h 450"/>
                <a:gd name="T8" fmla="*/ 83 w 83"/>
                <a:gd name="T9" fmla="*/ 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450">
                  <a:moveTo>
                    <a:pt x="83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54" y="162"/>
                    <a:pt x="83" y="303"/>
                    <a:pt x="83" y="450"/>
                  </a:cubicBezTo>
                  <a:cubicBezTo>
                    <a:pt x="83" y="450"/>
                    <a:pt x="83" y="450"/>
                    <a:pt x="83" y="450"/>
                  </a:cubicBezTo>
                  <a:cubicBezTo>
                    <a:pt x="83" y="0"/>
                    <a:pt x="83" y="0"/>
                    <a:pt x="83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13">
              <a:extLst>
                <a:ext uri="{FF2B5EF4-FFF2-40B4-BE49-F238E27FC236}">
                  <a16:creationId xmlns:a16="http://schemas.microsoft.com/office/drawing/2014/main" id="{A951F465-0D6C-4177-89F2-C25896B206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665"/>
              <a:ext cx="1080" cy="415"/>
            </a:xfrm>
            <a:custGeom>
              <a:avLst/>
              <a:gdLst>
                <a:gd name="T0" fmla="*/ 997 w 1080"/>
                <a:gd name="T1" fmla="*/ 0 h 415"/>
                <a:gd name="T2" fmla="*/ 997 w 1080"/>
                <a:gd name="T3" fmla="*/ 0 h 415"/>
                <a:gd name="T4" fmla="*/ 547 w 1080"/>
                <a:gd name="T5" fmla="*/ 187 h 415"/>
                <a:gd name="T6" fmla="*/ 0 w 1080"/>
                <a:gd name="T7" fmla="*/ 415 h 415"/>
                <a:gd name="T8" fmla="*/ 1080 w 1080"/>
                <a:gd name="T9" fmla="*/ 415 h 415"/>
                <a:gd name="T10" fmla="*/ 997 w 1080"/>
                <a:gd name="T11" fmla="*/ 0 h 415"/>
                <a:gd name="T12" fmla="*/ 997 w 1080"/>
                <a:gd name="T13" fmla="*/ 0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80" h="415">
                  <a:moveTo>
                    <a:pt x="997" y="0"/>
                  </a:moveTo>
                  <a:cubicBezTo>
                    <a:pt x="997" y="0"/>
                    <a:pt x="997" y="0"/>
                    <a:pt x="997" y="0"/>
                  </a:cubicBezTo>
                  <a:cubicBezTo>
                    <a:pt x="547" y="187"/>
                    <a:pt x="547" y="187"/>
                    <a:pt x="547" y="187"/>
                  </a:cubicBezTo>
                  <a:cubicBezTo>
                    <a:pt x="0" y="415"/>
                    <a:pt x="0" y="415"/>
                    <a:pt x="0" y="415"/>
                  </a:cubicBezTo>
                  <a:cubicBezTo>
                    <a:pt x="1080" y="415"/>
                    <a:pt x="1080" y="415"/>
                    <a:pt x="1080" y="415"/>
                  </a:cubicBezTo>
                  <a:cubicBezTo>
                    <a:pt x="1080" y="268"/>
                    <a:pt x="1051" y="127"/>
                    <a:pt x="997" y="0"/>
                  </a:cubicBezTo>
                  <a:cubicBezTo>
                    <a:pt x="997" y="0"/>
                    <a:pt x="997" y="0"/>
                    <a:pt x="997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14">
              <a:extLst>
                <a:ext uri="{FF2B5EF4-FFF2-40B4-BE49-F238E27FC236}">
                  <a16:creationId xmlns:a16="http://schemas.microsoft.com/office/drawing/2014/main" id="{D417FEC1-7BF9-4F68-B694-07D9C65688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39" y="0"/>
              <a:ext cx="720" cy="1080"/>
            </a:xfrm>
            <a:custGeom>
              <a:avLst/>
              <a:gdLst>
                <a:gd name="T0" fmla="*/ 0 w 720"/>
                <a:gd name="T1" fmla="*/ 0 h 1080"/>
                <a:gd name="T2" fmla="*/ 0 w 720"/>
                <a:gd name="T3" fmla="*/ 96 h 1080"/>
                <a:gd name="T4" fmla="*/ 0 w 720"/>
                <a:gd name="T5" fmla="*/ 96 h 1080"/>
                <a:gd name="T6" fmla="*/ 0 w 720"/>
                <a:gd name="T7" fmla="*/ 96 h 1080"/>
                <a:gd name="T8" fmla="*/ 360 w 720"/>
                <a:gd name="T9" fmla="*/ 720 h 1080"/>
                <a:gd name="T10" fmla="*/ 360 w 720"/>
                <a:gd name="T11" fmla="*/ 1080 h 1080"/>
                <a:gd name="T12" fmla="*/ 720 w 720"/>
                <a:gd name="T13" fmla="*/ 1080 h 1080"/>
                <a:gd name="T14" fmla="*/ 720 w 720"/>
                <a:gd name="T15" fmla="*/ 720 h 1080"/>
                <a:gd name="T16" fmla="*/ 0 w 720"/>
                <a:gd name="T1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0" h="1080">
                  <a:moveTo>
                    <a:pt x="0" y="0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215" y="221"/>
                    <a:pt x="360" y="453"/>
                    <a:pt x="360" y="72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720" y="1080"/>
                    <a:pt x="720" y="1080"/>
                    <a:pt x="720" y="1080"/>
                  </a:cubicBezTo>
                  <a:cubicBezTo>
                    <a:pt x="720" y="720"/>
                    <a:pt x="720" y="720"/>
                    <a:pt x="720" y="720"/>
                  </a:cubicBezTo>
                  <a:cubicBezTo>
                    <a:pt x="720" y="322"/>
                    <a:pt x="398" y="0"/>
                    <a:pt x="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15">
              <a:extLst>
                <a:ext uri="{FF2B5EF4-FFF2-40B4-BE49-F238E27FC236}">
                  <a16:creationId xmlns:a16="http://schemas.microsoft.com/office/drawing/2014/main" id="{8DDAB7D6-6D46-49CF-9F6C-FFEFAE57B3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9" y="0"/>
              <a:ext cx="360" cy="1080"/>
            </a:xfrm>
            <a:custGeom>
              <a:avLst/>
              <a:gdLst>
                <a:gd name="T0" fmla="*/ 0 w 360"/>
                <a:gd name="T1" fmla="*/ 0 h 1080"/>
                <a:gd name="T2" fmla="*/ 0 w 360"/>
                <a:gd name="T3" fmla="*/ 1080 h 1080"/>
                <a:gd name="T4" fmla="*/ 360 w 360"/>
                <a:gd name="T5" fmla="*/ 1080 h 1080"/>
                <a:gd name="T6" fmla="*/ 360 w 360"/>
                <a:gd name="T7" fmla="*/ 96 h 1080"/>
                <a:gd name="T8" fmla="*/ 360 w 360"/>
                <a:gd name="T9" fmla="*/ 96 h 1080"/>
                <a:gd name="T10" fmla="*/ 0 w 36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0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254" y="35"/>
                    <a:pt x="131" y="0"/>
                    <a:pt x="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16">
              <a:extLst>
                <a:ext uri="{FF2B5EF4-FFF2-40B4-BE49-F238E27FC236}">
                  <a16:creationId xmlns:a16="http://schemas.microsoft.com/office/drawing/2014/main" id="{3B52973E-7311-4C0C-B8BC-69B071412B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39" y="96"/>
              <a:ext cx="360" cy="984"/>
            </a:xfrm>
            <a:custGeom>
              <a:avLst/>
              <a:gdLst>
                <a:gd name="T0" fmla="*/ 0 w 360"/>
                <a:gd name="T1" fmla="*/ 0 h 984"/>
                <a:gd name="T2" fmla="*/ 0 w 360"/>
                <a:gd name="T3" fmla="*/ 0 h 984"/>
                <a:gd name="T4" fmla="*/ 0 w 360"/>
                <a:gd name="T5" fmla="*/ 984 h 984"/>
                <a:gd name="T6" fmla="*/ 180 w 360"/>
                <a:gd name="T7" fmla="*/ 984 h 984"/>
                <a:gd name="T8" fmla="*/ 180 w 360"/>
                <a:gd name="T9" fmla="*/ 984 h 984"/>
                <a:gd name="T10" fmla="*/ 180 w 360"/>
                <a:gd name="T11" fmla="*/ 984 h 984"/>
                <a:gd name="T12" fmla="*/ 180 w 360"/>
                <a:gd name="T13" fmla="*/ 984 h 984"/>
                <a:gd name="T14" fmla="*/ 360 w 360"/>
                <a:gd name="T15" fmla="*/ 984 h 984"/>
                <a:gd name="T16" fmla="*/ 360 w 360"/>
                <a:gd name="T17" fmla="*/ 624 h 984"/>
                <a:gd name="T18" fmla="*/ 0 w 360"/>
                <a:gd name="T19" fmla="*/ 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0" h="98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84"/>
                    <a:pt x="0" y="984"/>
                    <a:pt x="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360" y="984"/>
                    <a:pt x="360" y="984"/>
                    <a:pt x="360" y="984"/>
                  </a:cubicBezTo>
                  <a:cubicBezTo>
                    <a:pt x="360" y="624"/>
                    <a:pt x="360" y="624"/>
                    <a:pt x="360" y="624"/>
                  </a:cubicBezTo>
                  <a:cubicBezTo>
                    <a:pt x="360" y="357"/>
                    <a:pt x="215" y="125"/>
                    <a:pt x="0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17">
              <a:extLst>
                <a:ext uri="{FF2B5EF4-FFF2-40B4-BE49-F238E27FC236}">
                  <a16:creationId xmlns:a16="http://schemas.microsoft.com/office/drawing/2014/main" id="{D4DF32E3-06B5-412E-A2DA-CC05513664E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19" y="1080"/>
              <a:ext cx="1080" cy="1080"/>
            </a:xfrm>
            <a:custGeom>
              <a:avLst/>
              <a:gdLst>
                <a:gd name="T0" fmla="*/ 541 w 1080"/>
                <a:gd name="T1" fmla="*/ 774 h 1080"/>
                <a:gd name="T2" fmla="*/ 308 w 1080"/>
                <a:gd name="T3" fmla="*/ 540 h 1080"/>
                <a:gd name="T4" fmla="*/ 541 w 1080"/>
                <a:gd name="T5" fmla="*/ 306 h 1080"/>
                <a:gd name="T6" fmla="*/ 775 w 1080"/>
                <a:gd name="T7" fmla="*/ 540 h 1080"/>
                <a:gd name="T8" fmla="*/ 541 w 1080"/>
                <a:gd name="T9" fmla="*/ 774 h 1080"/>
                <a:gd name="T10" fmla="*/ 540 w 1080"/>
                <a:gd name="T11" fmla="*/ 0 h 1080"/>
                <a:gd name="T12" fmla="*/ 540 w 1080"/>
                <a:gd name="T13" fmla="*/ 0 h 1080"/>
                <a:gd name="T14" fmla="*/ 0 w 1080"/>
                <a:gd name="T15" fmla="*/ 540 h 1080"/>
                <a:gd name="T16" fmla="*/ 540 w 1080"/>
                <a:gd name="T17" fmla="*/ 1080 h 1080"/>
                <a:gd name="T18" fmla="*/ 1080 w 1080"/>
                <a:gd name="T19" fmla="*/ 540 h 1080"/>
                <a:gd name="T20" fmla="*/ 540 w 1080"/>
                <a:gd name="T21" fmla="*/ 0 h 1080"/>
                <a:gd name="T22" fmla="*/ 540 w 1080"/>
                <a:gd name="T2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0" h="1080">
                  <a:moveTo>
                    <a:pt x="541" y="774"/>
                  </a:moveTo>
                  <a:cubicBezTo>
                    <a:pt x="412" y="774"/>
                    <a:pt x="308" y="669"/>
                    <a:pt x="308" y="540"/>
                  </a:cubicBezTo>
                  <a:cubicBezTo>
                    <a:pt x="308" y="411"/>
                    <a:pt x="412" y="306"/>
                    <a:pt x="541" y="306"/>
                  </a:cubicBezTo>
                  <a:cubicBezTo>
                    <a:pt x="670" y="306"/>
                    <a:pt x="775" y="411"/>
                    <a:pt x="775" y="540"/>
                  </a:cubicBezTo>
                  <a:cubicBezTo>
                    <a:pt x="775" y="669"/>
                    <a:pt x="670" y="774"/>
                    <a:pt x="541" y="774"/>
                  </a:cubicBezTo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ubicBezTo>
                    <a:pt x="0" y="838"/>
                    <a:pt x="242" y="1080"/>
                    <a:pt x="540" y="1080"/>
                  </a:cubicBezTo>
                  <a:cubicBezTo>
                    <a:pt x="838" y="1080"/>
                    <a:pt x="1080" y="838"/>
                    <a:pt x="1080" y="540"/>
                  </a:cubicBezTo>
                  <a:cubicBezTo>
                    <a:pt x="1080" y="242"/>
                    <a:pt x="838" y="0"/>
                    <a:pt x="540" y="0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Oval 18">
              <a:extLst>
                <a:ext uri="{FF2B5EF4-FFF2-40B4-BE49-F238E27FC236}">
                  <a16:creationId xmlns:a16="http://schemas.microsoft.com/office/drawing/2014/main" id="{D46C7794-35CE-4C1C-B771-220325E8B03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527" y="1386"/>
              <a:ext cx="467" cy="468"/>
            </a:xfrm>
            <a:prstGeom prst="ellipse">
              <a:avLst/>
            </a:pr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9">
              <a:extLst>
                <a:ext uri="{FF2B5EF4-FFF2-40B4-BE49-F238E27FC236}">
                  <a16:creationId xmlns:a16="http://schemas.microsoft.com/office/drawing/2014/main" id="{29290C6B-21AC-4CFC-B860-87B2D9B29E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39" y="108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lnTo>
                    <a:pt x="54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20">
              <a:extLst>
                <a:ext uri="{FF2B5EF4-FFF2-40B4-BE49-F238E27FC236}">
                  <a16:creationId xmlns:a16="http://schemas.microsoft.com/office/drawing/2014/main" id="{432C48B8-6F92-44EA-BBFC-D16A9377969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39" y="108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lnTo>
                    <a:pt x="54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5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21">
              <a:extLst>
                <a:ext uri="{FF2B5EF4-FFF2-40B4-BE49-F238E27FC236}">
                  <a16:creationId xmlns:a16="http://schemas.microsoft.com/office/drawing/2014/main" id="{E0624747-62B6-40AD-854C-2FB490068A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108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0 w 540"/>
                <a:gd name="T7" fmla="*/ 1080 h 1080"/>
                <a:gd name="T8" fmla="*/ 540 w 540"/>
                <a:gd name="T9" fmla="*/ 1080 h 1080"/>
                <a:gd name="T10" fmla="*/ 0 w 54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22">
              <a:extLst>
                <a:ext uri="{FF2B5EF4-FFF2-40B4-BE49-F238E27FC236}">
                  <a16:creationId xmlns:a16="http://schemas.microsoft.com/office/drawing/2014/main" id="{E6025DA0-325E-45E3-A420-77F8BED6FE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108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0 w 540"/>
                <a:gd name="T7" fmla="*/ 1080 h 1080"/>
                <a:gd name="T8" fmla="*/ 540 w 540"/>
                <a:gd name="T9" fmla="*/ 1080 h 1080"/>
                <a:gd name="T10" fmla="*/ 0 w 54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23">
              <a:extLst>
                <a:ext uri="{FF2B5EF4-FFF2-40B4-BE49-F238E27FC236}">
                  <a16:creationId xmlns:a16="http://schemas.microsoft.com/office/drawing/2014/main" id="{1CE01064-9D88-4958-85CC-A337065E8FD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9" y="1080"/>
              <a:ext cx="1080" cy="1080"/>
            </a:xfrm>
            <a:custGeom>
              <a:avLst/>
              <a:gdLst>
                <a:gd name="T0" fmla="*/ 1080 w 1080"/>
                <a:gd name="T1" fmla="*/ 0 h 1080"/>
                <a:gd name="T2" fmla="*/ 0 w 1080"/>
                <a:gd name="T3" fmla="*/ 0 h 1080"/>
                <a:gd name="T4" fmla="*/ 540 w 1080"/>
                <a:gd name="T5" fmla="*/ 1080 h 1080"/>
                <a:gd name="T6" fmla="*/ 1080 w 1080"/>
                <a:gd name="T7" fmla="*/ 0 h 1080"/>
                <a:gd name="T8" fmla="*/ 1080 w 1080"/>
                <a:gd name="T9" fmla="*/ 0 h 1080"/>
                <a:gd name="T10" fmla="*/ 1080 w 108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1080">
                  <a:moveTo>
                    <a:pt x="1080" y="0"/>
                  </a:moveTo>
                  <a:lnTo>
                    <a:pt x="0" y="0"/>
                  </a:lnTo>
                  <a:lnTo>
                    <a:pt x="540" y="1080"/>
                  </a:lnTo>
                  <a:lnTo>
                    <a:pt x="1080" y="0"/>
                  </a:lnTo>
                  <a:close/>
                  <a:moveTo>
                    <a:pt x="1080" y="0"/>
                  </a:moveTo>
                  <a:lnTo>
                    <a:pt x="1080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24">
              <a:extLst>
                <a:ext uri="{FF2B5EF4-FFF2-40B4-BE49-F238E27FC236}">
                  <a16:creationId xmlns:a16="http://schemas.microsoft.com/office/drawing/2014/main" id="{2D3BA778-9DD6-4037-8E1A-64C4A7C2322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9" y="1080"/>
              <a:ext cx="1080" cy="1080"/>
            </a:xfrm>
            <a:custGeom>
              <a:avLst/>
              <a:gdLst>
                <a:gd name="T0" fmla="*/ 1080 w 1080"/>
                <a:gd name="T1" fmla="*/ 0 h 1080"/>
                <a:gd name="T2" fmla="*/ 0 w 1080"/>
                <a:gd name="T3" fmla="*/ 0 h 1080"/>
                <a:gd name="T4" fmla="*/ 540 w 1080"/>
                <a:gd name="T5" fmla="*/ 1080 h 1080"/>
                <a:gd name="T6" fmla="*/ 1080 w 1080"/>
                <a:gd name="T7" fmla="*/ 0 h 1080"/>
                <a:gd name="T8" fmla="*/ 1080 w 1080"/>
                <a:gd name="T9" fmla="*/ 0 h 1080"/>
                <a:gd name="T10" fmla="*/ 1080 w 108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1080">
                  <a:moveTo>
                    <a:pt x="1080" y="0"/>
                  </a:moveTo>
                  <a:lnTo>
                    <a:pt x="0" y="0"/>
                  </a:lnTo>
                  <a:lnTo>
                    <a:pt x="540" y="1080"/>
                  </a:lnTo>
                  <a:lnTo>
                    <a:pt x="1080" y="0"/>
                  </a:lnTo>
                  <a:moveTo>
                    <a:pt x="1080" y="0"/>
                  </a:moveTo>
                  <a:lnTo>
                    <a:pt x="10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25">
              <a:extLst>
                <a:ext uri="{FF2B5EF4-FFF2-40B4-BE49-F238E27FC236}">
                  <a16:creationId xmlns:a16="http://schemas.microsoft.com/office/drawing/2014/main" id="{840BB10F-232A-4837-8D0A-9E1B14A040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9" y="108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54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ubicBezTo>
                    <a:pt x="0" y="838"/>
                    <a:pt x="242" y="1080"/>
                    <a:pt x="540" y="1080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26">
              <a:extLst>
                <a:ext uri="{FF2B5EF4-FFF2-40B4-BE49-F238E27FC236}">
                  <a16:creationId xmlns:a16="http://schemas.microsoft.com/office/drawing/2014/main" id="{A8D03E7C-C19B-46EC-9DCB-28F60BFC51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216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BC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27">
              <a:extLst>
                <a:ext uri="{FF2B5EF4-FFF2-40B4-BE49-F238E27FC236}">
                  <a16:creationId xmlns:a16="http://schemas.microsoft.com/office/drawing/2014/main" id="{24857C82-A0F7-4401-B521-4B6DA91FD1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216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28">
              <a:extLst>
                <a:ext uri="{FF2B5EF4-FFF2-40B4-BE49-F238E27FC236}">
                  <a16:creationId xmlns:a16="http://schemas.microsoft.com/office/drawing/2014/main" id="{A79CE76C-7EDA-4A9E-A665-AE5E189DE2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1080"/>
              <a:ext cx="540" cy="534"/>
            </a:xfrm>
            <a:custGeom>
              <a:avLst/>
              <a:gdLst>
                <a:gd name="T0" fmla="*/ 540 w 540"/>
                <a:gd name="T1" fmla="*/ 0 h 534"/>
                <a:gd name="T2" fmla="*/ 540 w 540"/>
                <a:gd name="T3" fmla="*/ 0 h 534"/>
                <a:gd name="T4" fmla="*/ 180 w 540"/>
                <a:gd name="T5" fmla="*/ 0 h 534"/>
                <a:gd name="T6" fmla="*/ 0 w 540"/>
                <a:gd name="T7" fmla="*/ 0 h 534"/>
                <a:gd name="T8" fmla="*/ 540 w 540"/>
                <a:gd name="T9" fmla="*/ 534 h 534"/>
                <a:gd name="T10" fmla="*/ 540 w 540"/>
                <a:gd name="T11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" h="534"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6" y="0"/>
                    <a:pt x="537" y="238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29">
              <a:extLst>
                <a:ext uri="{FF2B5EF4-FFF2-40B4-BE49-F238E27FC236}">
                  <a16:creationId xmlns:a16="http://schemas.microsoft.com/office/drawing/2014/main" id="{1FA164FB-4D77-4777-844B-0F16E63507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1626"/>
              <a:ext cx="540" cy="534"/>
            </a:xfrm>
            <a:custGeom>
              <a:avLst/>
              <a:gdLst>
                <a:gd name="T0" fmla="*/ 540 w 540"/>
                <a:gd name="T1" fmla="*/ 0 h 534"/>
                <a:gd name="T2" fmla="*/ 0 w 540"/>
                <a:gd name="T3" fmla="*/ 534 h 534"/>
                <a:gd name="T4" fmla="*/ 540 w 540"/>
                <a:gd name="T5" fmla="*/ 534 h 534"/>
                <a:gd name="T6" fmla="*/ 540 w 540"/>
                <a:gd name="T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540" y="0"/>
                  </a:moveTo>
                  <a:cubicBezTo>
                    <a:pt x="537" y="296"/>
                    <a:pt x="296" y="534"/>
                    <a:pt x="0" y="534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30">
              <a:extLst>
                <a:ext uri="{FF2B5EF4-FFF2-40B4-BE49-F238E27FC236}">
                  <a16:creationId xmlns:a16="http://schemas.microsoft.com/office/drawing/2014/main" id="{DBF6ED60-81F5-48D2-9CE9-21D19C9C0B4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108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0 w 540"/>
                <a:gd name="T7" fmla="*/ 1080 h 1080"/>
                <a:gd name="T8" fmla="*/ 540 w 540"/>
                <a:gd name="T9" fmla="*/ 546 h 1080"/>
                <a:gd name="T10" fmla="*/ 540 w 540"/>
                <a:gd name="T11" fmla="*/ 534 h 1080"/>
                <a:gd name="T12" fmla="*/ 540 w 540"/>
                <a:gd name="T13" fmla="*/ 534 h 1080"/>
                <a:gd name="T14" fmla="*/ 0 w 540"/>
                <a:gd name="T15" fmla="*/ 0 h 1080"/>
                <a:gd name="T16" fmla="*/ 0 w 540"/>
                <a:gd name="T1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296" y="1080"/>
                    <a:pt x="537" y="842"/>
                    <a:pt x="540" y="546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37" y="238"/>
                    <a:pt x="29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31">
              <a:extLst>
                <a:ext uri="{FF2B5EF4-FFF2-40B4-BE49-F238E27FC236}">
                  <a16:creationId xmlns:a16="http://schemas.microsoft.com/office/drawing/2014/main" id="{3EACA839-E640-4BA9-9442-4D05CB5C33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2880"/>
              <a:ext cx="720" cy="360"/>
            </a:xfrm>
            <a:custGeom>
              <a:avLst/>
              <a:gdLst>
                <a:gd name="T0" fmla="*/ 720 w 720"/>
                <a:gd name="T1" fmla="*/ 0 h 360"/>
                <a:gd name="T2" fmla="*/ 0 w 720"/>
                <a:gd name="T3" fmla="*/ 0 h 360"/>
                <a:gd name="T4" fmla="*/ 0 w 720"/>
                <a:gd name="T5" fmla="*/ 360 h 360"/>
                <a:gd name="T6" fmla="*/ 180 w 720"/>
                <a:gd name="T7" fmla="*/ 360 h 360"/>
                <a:gd name="T8" fmla="*/ 180 w 720"/>
                <a:gd name="T9" fmla="*/ 360 h 360"/>
                <a:gd name="T10" fmla="*/ 180 w 720"/>
                <a:gd name="T11" fmla="*/ 360 h 360"/>
                <a:gd name="T12" fmla="*/ 720 w 720"/>
                <a:gd name="T13" fmla="*/ 360 h 360"/>
                <a:gd name="T14" fmla="*/ 720 w 720"/>
                <a:gd name="T15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0" h="360">
                  <a:moveTo>
                    <a:pt x="720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720" y="360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32">
              <a:extLst>
                <a:ext uri="{FF2B5EF4-FFF2-40B4-BE49-F238E27FC236}">
                  <a16:creationId xmlns:a16="http://schemas.microsoft.com/office/drawing/2014/main" id="{1E54C6AF-997A-4539-9319-B5F8E2BF0E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2880"/>
              <a:ext cx="720" cy="360"/>
            </a:xfrm>
            <a:custGeom>
              <a:avLst/>
              <a:gdLst>
                <a:gd name="T0" fmla="*/ 720 w 720"/>
                <a:gd name="T1" fmla="*/ 0 h 360"/>
                <a:gd name="T2" fmla="*/ 0 w 720"/>
                <a:gd name="T3" fmla="*/ 0 h 360"/>
                <a:gd name="T4" fmla="*/ 0 w 720"/>
                <a:gd name="T5" fmla="*/ 360 h 360"/>
                <a:gd name="T6" fmla="*/ 180 w 720"/>
                <a:gd name="T7" fmla="*/ 360 h 360"/>
                <a:gd name="T8" fmla="*/ 180 w 720"/>
                <a:gd name="T9" fmla="*/ 360 h 360"/>
                <a:gd name="T10" fmla="*/ 180 w 720"/>
                <a:gd name="T11" fmla="*/ 360 h 360"/>
                <a:gd name="T12" fmla="*/ 720 w 720"/>
                <a:gd name="T13" fmla="*/ 360 h 360"/>
                <a:gd name="T14" fmla="*/ 720 w 720"/>
                <a:gd name="T15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0" h="360">
                  <a:moveTo>
                    <a:pt x="720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720" y="360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33">
              <a:extLst>
                <a:ext uri="{FF2B5EF4-FFF2-40B4-BE49-F238E27FC236}">
                  <a16:creationId xmlns:a16="http://schemas.microsoft.com/office/drawing/2014/main" id="{A979CFBC-EF15-4B69-AD43-8CB5DBCE21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2160"/>
              <a:ext cx="720" cy="720"/>
            </a:xfrm>
            <a:custGeom>
              <a:avLst/>
              <a:gdLst>
                <a:gd name="T0" fmla="*/ 720 w 720"/>
                <a:gd name="T1" fmla="*/ 0 h 720"/>
                <a:gd name="T2" fmla="*/ 0 w 720"/>
                <a:gd name="T3" fmla="*/ 0 h 720"/>
                <a:gd name="T4" fmla="*/ 0 w 720"/>
                <a:gd name="T5" fmla="*/ 720 h 720"/>
                <a:gd name="T6" fmla="*/ 0 w 720"/>
                <a:gd name="T7" fmla="*/ 720 h 720"/>
                <a:gd name="T8" fmla="*/ 0 w 720"/>
                <a:gd name="T9" fmla="*/ 720 h 720"/>
                <a:gd name="T10" fmla="*/ 720 w 720"/>
                <a:gd name="T11" fmla="*/ 720 h 720"/>
                <a:gd name="T12" fmla="*/ 720 w 72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720">
                  <a:moveTo>
                    <a:pt x="72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720" y="720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34">
              <a:extLst>
                <a:ext uri="{FF2B5EF4-FFF2-40B4-BE49-F238E27FC236}">
                  <a16:creationId xmlns:a16="http://schemas.microsoft.com/office/drawing/2014/main" id="{4ABCC918-CA6A-4BF0-A94C-D577B28D49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2160"/>
              <a:ext cx="720" cy="720"/>
            </a:xfrm>
            <a:custGeom>
              <a:avLst/>
              <a:gdLst>
                <a:gd name="T0" fmla="*/ 720 w 720"/>
                <a:gd name="T1" fmla="*/ 0 h 720"/>
                <a:gd name="T2" fmla="*/ 0 w 720"/>
                <a:gd name="T3" fmla="*/ 0 h 720"/>
                <a:gd name="T4" fmla="*/ 0 w 720"/>
                <a:gd name="T5" fmla="*/ 720 h 720"/>
                <a:gd name="T6" fmla="*/ 0 w 720"/>
                <a:gd name="T7" fmla="*/ 720 h 720"/>
                <a:gd name="T8" fmla="*/ 0 w 720"/>
                <a:gd name="T9" fmla="*/ 720 h 720"/>
                <a:gd name="T10" fmla="*/ 720 w 720"/>
                <a:gd name="T11" fmla="*/ 720 h 720"/>
                <a:gd name="T12" fmla="*/ 720 w 72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720">
                  <a:moveTo>
                    <a:pt x="72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720" y="720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35">
              <a:extLst>
                <a:ext uri="{FF2B5EF4-FFF2-40B4-BE49-F238E27FC236}">
                  <a16:creationId xmlns:a16="http://schemas.microsoft.com/office/drawing/2014/main" id="{06579707-DC3D-4FE3-B45C-56D18C00CE9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9" y="2160"/>
              <a:ext cx="360" cy="720"/>
            </a:xfrm>
            <a:custGeom>
              <a:avLst/>
              <a:gdLst>
                <a:gd name="T0" fmla="*/ 360 w 360"/>
                <a:gd name="T1" fmla="*/ 0 h 720"/>
                <a:gd name="T2" fmla="*/ 0 w 360"/>
                <a:gd name="T3" fmla="*/ 0 h 720"/>
                <a:gd name="T4" fmla="*/ 0 w 360"/>
                <a:gd name="T5" fmla="*/ 720 h 720"/>
                <a:gd name="T6" fmla="*/ 360 w 360"/>
                <a:gd name="T7" fmla="*/ 720 h 720"/>
                <a:gd name="T8" fmla="*/ 360 w 360"/>
                <a:gd name="T9" fmla="*/ 720 h 720"/>
                <a:gd name="T10" fmla="*/ 360 w 360"/>
                <a:gd name="T11" fmla="*/ 0 h 720"/>
                <a:gd name="T12" fmla="*/ 360 w 36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0" h="720">
                  <a:moveTo>
                    <a:pt x="36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360" y="720"/>
                  </a:lnTo>
                  <a:lnTo>
                    <a:pt x="360" y="720"/>
                  </a:lnTo>
                  <a:lnTo>
                    <a:pt x="360" y="0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36">
              <a:extLst>
                <a:ext uri="{FF2B5EF4-FFF2-40B4-BE49-F238E27FC236}">
                  <a16:creationId xmlns:a16="http://schemas.microsoft.com/office/drawing/2014/main" id="{0FCB285C-7E10-40D2-9985-8848085AFB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9" y="2160"/>
              <a:ext cx="360" cy="720"/>
            </a:xfrm>
            <a:custGeom>
              <a:avLst/>
              <a:gdLst>
                <a:gd name="T0" fmla="*/ 360 w 360"/>
                <a:gd name="T1" fmla="*/ 0 h 720"/>
                <a:gd name="T2" fmla="*/ 0 w 360"/>
                <a:gd name="T3" fmla="*/ 0 h 720"/>
                <a:gd name="T4" fmla="*/ 0 w 360"/>
                <a:gd name="T5" fmla="*/ 720 h 720"/>
                <a:gd name="T6" fmla="*/ 360 w 360"/>
                <a:gd name="T7" fmla="*/ 720 h 720"/>
                <a:gd name="T8" fmla="*/ 360 w 360"/>
                <a:gd name="T9" fmla="*/ 720 h 720"/>
                <a:gd name="T10" fmla="*/ 360 w 360"/>
                <a:gd name="T11" fmla="*/ 0 h 720"/>
                <a:gd name="T12" fmla="*/ 360 w 36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0" h="720">
                  <a:moveTo>
                    <a:pt x="36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360" y="720"/>
                  </a:lnTo>
                  <a:lnTo>
                    <a:pt x="360" y="720"/>
                  </a:lnTo>
                  <a:lnTo>
                    <a:pt x="360" y="0"/>
                  </a:lnTo>
                  <a:lnTo>
                    <a:pt x="36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37">
              <a:extLst>
                <a:ext uri="{FF2B5EF4-FFF2-40B4-BE49-F238E27FC236}">
                  <a16:creationId xmlns:a16="http://schemas.microsoft.com/office/drawing/2014/main" id="{9FC36887-1705-44AD-BCBD-DEAC26C7EF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2160"/>
              <a:ext cx="997" cy="1080"/>
            </a:xfrm>
            <a:custGeom>
              <a:avLst/>
              <a:gdLst>
                <a:gd name="T0" fmla="*/ 0 w 997"/>
                <a:gd name="T1" fmla="*/ 0 h 1080"/>
                <a:gd name="T2" fmla="*/ 0 w 997"/>
                <a:gd name="T3" fmla="*/ 0 h 1080"/>
                <a:gd name="T4" fmla="*/ 0 w 997"/>
                <a:gd name="T5" fmla="*/ 1080 h 1080"/>
                <a:gd name="T6" fmla="*/ 547 w 997"/>
                <a:gd name="T7" fmla="*/ 852 h 1080"/>
                <a:gd name="T8" fmla="*/ 997 w 997"/>
                <a:gd name="T9" fmla="*/ 665 h 1080"/>
                <a:gd name="T10" fmla="*/ 0 w 997"/>
                <a:gd name="T11" fmla="*/ 0 h 1080"/>
                <a:gd name="T12" fmla="*/ 0 w 997"/>
                <a:gd name="T1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7" h="108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547" y="852"/>
                    <a:pt x="547" y="852"/>
                    <a:pt x="547" y="852"/>
                  </a:cubicBezTo>
                  <a:cubicBezTo>
                    <a:pt x="997" y="665"/>
                    <a:pt x="997" y="665"/>
                    <a:pt x="997" y="665"/>
                  </a:cubicBezTo>
                  <a:cubicBezTo>
                    <a:pt x="835" y="274"/>
                    <a:pt x="449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38">
              <a:extLst>
                <a:ext uri="{FF2B5EF4-FFF2-40B4-BE49-F238E27FC236}">
                  <a16:creationId xmlns:a16="http://schemas.microsoft.com/office/drawing/2014/main" id="{7BB507BB-A44D-4C94-ACE7-6EAAB1EBC5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6" y="2790"/>
              <a:ext cx="83" cy="450"/>
            </a:xfrm>
            <a:custGeom>
              <a:avLst/>
              <a:gdLst>
                <a:gd name="T0" fmla="*/ 83 w 83"/>
                <a:gd name="T1" fmla="*/ 0 h 450"/>
                <a:gd name="T2" fmla="*/ 0 w 83"/>
                <a:gd name="T3" fmla="*/ 35 h 450"/>
                <a:gd name="T4" fmla="*/ 83 w 83"/>
                <a:gd name="T5" fmla="*/ 450 h 450"/>
                <a:gd name="T6" fmla="*/ 83 w 83"/>
                <a:gd name="T7" fmla="*/ 450 h 450"/>
                <a:gd name="T8" fmla="*/ 83 w 83"/>
                <a:gd name="T9" fmla="*/ 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450">
                  <a:moveTo>
                    <a:pt x="83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54" y="162"/>
                    <a:pt x="83" y="303"/>
                    <a:pt x="83" y="450"/>
                  </a:cubicBezTo>
                  <a:cubicBezTo>
                    <a:pt x="83" y="450"/>
                    <a:pt x="83" y="450"/>
                    <a:pt x="83" y="450"/>
                  </a:cubicBezTo>
                  <a:cubicBezTo>
                    <a:pt x="83" y="0"/>
                    <a:pt x="83" y="0"/>
                    <a:pt x="83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39">
              <a:extLst>
                <a:ext uri="{FF2B5EF4-FFF2-40B4-BE49-F238E27FC236}">
                  <a16:creationId xmlns:a16="http://schemas.microsoft.com/office/drawing/2014/main" id="{AE6E3CE7-2E08-41DE-8D6A-235E7B0C47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2825"/>
              <a:ext cx="1080" cy="415"/>
            </a:xfrm>
            <a:custGeom>
              <a:avLst/>
              <a:gdLst>
                <a:gd name="T0" fmla="*/ 997 w 1080"/>
                <a:gd name="T1" fmla="*/ 0 h 415"/>
                <a:gd name="T2" fmla="*/ 997 w 1080"/>
                <a:gd name="T3" fmla="*/ 0 h 415"/>
                <a:gd name="T4" fmla="*/ 547 w 1080"/>
                <a:gd name="T5" fmla="*/ 187 h 415"/>
                <a:gd name="T6" fmla="*/ 0 w 1080"/>
                <a:gd name="T7" fmla="*/ 415 h 415"/>
                <a:gd name="T8" fmla="*/ 1080 w 1080"/>
                <a:gd name="T9" fmla="*/ 415 h 415"/>
                <a:gd name="T10" fmla="*/ 997 w 1080"/>
                <a:gd name="T11" fmla="*/ 0 h 415"/>
                <a:gd name="T12" fmla="*/ 997 w 1080"/>
                <a:gd name="T13" fmla="*/ 0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80" h="415">
                  <a:moveTo>
                    <a:pt x="997" y="0"/>
                  </a:moveTo>
                  <a:cubicBezTo>
                    <a:pt x="997" y="0"/>
                    <a:pt x="997" y="0"/>
                    <a:pt x="997" y="0"/>
                  </a:cubicBezTo>
                  <a:cubicBezTo>
                    <a:pt x="547" y="187"/>
                    <a:pt x="547" y="187"/>
                    <a:pt x="547" y="187"/>
                  </a:cubicBezTo>
                  <a:cubicBezTo>
                    <a:pt x="0" y="415"/>
                    <a:pt x="0" y="415"/>
                    <a:pt x="0" y="415"/>
                  </a:cubicBezTo>
                  <a:cubicBezTo>
                    <a:pt x="1080" y="415"/>
                    <a:pt x="1080" y="415"/>
                    <a:pt x="1080" y="415"/>
                  </a:cubicBezTo>
                  <a:cubicBezTo>
                    <a:pt x="1080" y="268"/>
                    <a:pt x="1051" y="127"/>
                    <a:pt x="997" y="0"/>
                  </a:cubicBezTo>
                  <a:cubicBezTo>
                    <a:pt x="997" y="0"/>
                    <a:pt x="997" y="0"/>
                    <a:pt x="997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40">
              <a:extLst>
                <a:ext uri="{FF2B5EF4-FFF2-40B4-BE49-F238E27FC236}">
                  <a16:creationId xmlns:a16="http://schemas.microsoft.com/office/drawing/2014/main" id="{DD404BEE-FF0E-4556-BA94-9357A616A4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39" y="2160"/>
              <a:ext cx="720" cy="1080"/>
            </a:xfrm>
            <a:custGeom>
              <a:avLst/>
              <a:gdLst>
                <a:gd name="T0" fmla="*/ 0 w 720"/>
                <a:gd name="T1" fmla="*/ 0 h 1080"/>
                <a:gd name="T2" fmla="*/ 0 w 720"/>
                <a:gd name="T3" fmla="*/ 96 h 1080"/>
                <a:gd name="T4" fmla="*/ 0 w 720"/>
                <a:gd name="T5" fmla="*/ 96 h 1080"/>
                <a:gd name="T6" fmla="*/ 0 w 720"/>
                <a:gd name="T7" fmla="*/ 96 h 1080"/>
                <a:gd name="T8" fmla="*/ 360 w 720"/>
                <a:gd name="T9" fmla="*/ 720 h 1080"/>
                <a:gd name="T10" fmla="*/ 360 w 720"/>
                <a:gd name="T11" fmla="*/ 1080 h 1080"/>
                <a:gd name="T12" fmla="*/ 720 w 720"/>
                <a:gd name="T13" fmla="*/ 1080 h 1080"/>
                <a:gd name="T14" fmla="*/ 720 w 720"/>
                <a:gd name="T15" fmla="*/ 720 h 1080"/>
                <a:gd name="T16" fmla="*/ 0 w 720"/>
                <a:gd name="T1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0" h="1080">
                  <a:moveTo>
                    <a:pt x="0" y="0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215" y="221"/>
                    <a:pt x="360" y="453"/>
                    <a:pt x="360" y="72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720" y="1080"/>
                    <a:pt x="720" y="1080"/>
                    <a:pt x="720" y="1080"/>
                  </a:cubicBezTo>
                  <a:cubicBezTo>
                    <a:pt x="720" y="720"/>
                    <a:pt x="720" y="720"/>
                    <a:pt x="720" y="720"/>
                  </a:cubicBezTo>
                  <a:cubicBezTo>
                    <a:pt x="720" y="322"/>
                    <a:pt x="398" y="0"/>
                    <a:pt x="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41">
              <a:extLst>
                <a:ext uri="{FF2B5EF4-FFF2-40B4-BE49-F238E27FC236}">
                  <a16:creationId xmlns:a16="http://schemas.microsoft.com/office/drawing/2014/main" id="{FFCE7FAA-A72A-4B25-82F8-2422D9C35C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9" y="2160"/>
              <a:ext cx="360" cy="1080"/>
            </a:xfrm>
            <a:custGeom>
              <a:avLst/>
              <a:gdLst>
                <a:gd name="T0" fmla="*/ 0 w 360"/>
                <a:gd name="T1" fmla="*/ 0 h 1080"/>
                <a:gd name="T2" fmla="*/ 0 w 360"/>
                <a:gd name="T3" fmla="*/ 1080 h 1080"/>
                <a:gd name="T4" fmla="*/ 360 w 360"/>
                <a:gd name="T5" fmla="*/ 1080 h 1080"/>
                <a:gd name="T6" fmla="*/ 360 w 360"/>
                <a:gd name="T7" fmla="*/ 96 h 1080"/>
                <a:gd name="T8" fmla="*/ 360 w 360"/>
                <a:gd name="T9" fmla="*/ 96 h 1080"/>
                <a:gd name="T10" fmla="*/ 0 w 36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0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254" y="35"/>
                    <a:pt x="131" y="0"/>
                    <a:pt x="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42">
              <a:extLst>
                <a:ext uri="{FF2B5EF4-FFF2-40B4-BE49-F238E27FC236}">
                  <a16:creationId xmlns:a16="http://schemas.microsoft.com/office/drawing/2014/main" id="{4C70AFF6-9825-41D4-A4E8-52DD847200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39" y="2256"/>
              <a:ext cx="360" cy="984"/>
            </a:xfrm>
            <a:custGeom>
              <a:avLst/>
              <a:gdLst>
                <a:gd name="T0" fmla="*/ 0 w 360"/>
                <a:gd name="T1" fmla="*/ 0 h 984"/>
                <a:gd name="T2" fmla="*/ 0 w 360"/>
                <a:gd name="T3" fmla="*/ 0 h 984"/>
                <a:gd name="T4" fmla="*/ 0 w 360"/>
                <a:gd name="T5" fmla="*/ 984 h 984"/>
                <a:gd name="T6" fmla="*/ 180 w 360"/>
                <a:gd name="T7" fmla="*/ 984 h 984"/>
                <a:gd name="T8" fmla="*/ 180 w 360"/>
                <a:gd name="T9" fmla="*/ 984 h 984"/>
                <a:gd name="T10" fmla="*/ 180 w 360"/>
                <a:gd name="T11" fmla="*/ 984 h 984"/>
                <a:gd name="T12" fmla="*/ 180 w 360"/>
                <a:gd name="T13" fmla="*/ 984 h 984"/>
                <a:gd name="T14" fmla="*/ 360 w 360"/>
                <a:gd name="T15" fmla="*/ 984 h 984"/>
                <a:gd name="T16" fmla="*/ 360 w 360"/>
                <a:gd name="T17" fmla="*/ 624 h 984"/>
                <a:gd name="T18" fmla="*/ 0 w 360"/>
                <a:gd name="T19" fmla="*/ 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0" h="98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84"/>
                    <a:pt x="0" y="984"/>
                    <a:pt x="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360" y="984"/>
                    <a:pt x="360" y="984"/>
                    <a:pt x="360" y="984"/>
                  </a:cubicBezTo>
                  <a:cubicBezTo>
                    <a:pt x="360" y="624"/>
                    <a:pt x="360" y="624"/>
                    <a:pt x="360" y="624"/>
                  </a:cubicBezTo>
                  <a:cubicBezTo>
                    <a:pt x="360" y="357"/>
                    <a:pt x="215" y="125"/>
                    <a:pt x="0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43">
              <a:extLst>
                <a:ext uri="{FF2B5EF4-FFF2-40B4-BE49-F238E27FC236}">
                  <a16:creationId xmlns:a16="http://schemas.microsoft.com/office/drawing/2014/main" id="{396D1495-31D0-499E-9B44-5E1310E9B6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19" y="3240"/>
              <a:ext cx="1080" cy="1080"/>
            </a:xfrm>
            <a:custGeom>
              <a:avLst/>
              <a:gdLst>
                <a:gd name="T0" fmla="*/ 541 w 1080"/>
                <a:gd name="T1" fmla="*/ 774 h 1080"/>
                <a:gd name="T2" fmla="*/ 308 w 1080"/>
                <a:gd name="T3" fmla="*/ 540 h 1080"/>
                <a:gd name="T4" fmla="*/ 541 w 1080"/>
                <a:gd name="T5" fmla="*/ 306 h 1080"/>
                <a:gd name="T6" fmla="*/ 775 w 1080"/>
                <a:gd name="T7" fmla="*/ 540 h 1080"/>
                <a:gd name="T8" fmla="*/ 541 w 1080"/>
                <a:gd name="T9" fmla="*/ 774 h 1080"/>
                <a:gd name="T10" fmla="*/ 540 w 1080"/>
                <a:gd name="T11" fmla="*/ 0 h 1080"/>
                <a:gd name="T12" fmla="*/ 540 w 1080"/>
                <a:gd name="T13" fmla="*/ 0 h 1080"/>
                <a:gd name="T14" fmla="*/ 0 w 1080"/>
                <a:gd name="T15" fmla="*/ 540 h 1080"/>
                <a:gd name="T16" fmla="*/ 540 w 1080"/>
                <a:gd name="T17" fmla="*/ 1080 h 1080"/>
                <a:gd name="T18" fmla="*/ 1080 w 1080"/>
                <a:gd name="T19" fmla="*/ 540 h 1080"/>
                <a:gd name="T20" fmla="*/ 540 w 1080"/>
                <a:gd name="T21" fmla="*/ 0 h 1080"/>
                <a:gd name="T22" fmla="*/ 540 w 1080"/>
                <a:gd name="T2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0" h="1080">
                  <a:moveTo>
                    <a:pt x="541" y="774"/>
                  </a:moveTo>
                  <a:cubicBezTo>
                    <a:pt x="412" y="774"/>
                    <a:pt x="308" y="669"/>
                    <a:pt x="308" y="540"/>
                  </a:cubicBezTo>
                  <a:cubicBezTo>
                    <a:pt x="308" y="411"/>
                    <a:pt x="412" y="306"/>
                    <a:pt x="541" y="306"/>
                  </a:cubicBezTo>
                  <a:cubicBezTo>
                    <a:pt x="670" y="306"/>
                    <a:pt x="775" y="411"/>
                    <a:pt x="775" y="540"/>
                  </a:cubicBezTo>
                  <a:cubicBezTo>
                    <a:pt x="775" y="669"/>
                    <a:pt x="670" y="774"/>
                    <a:pt x="541" y="774"/>
                  </a:cubicBezTo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ubicBezTo>
                    <a:pt x="0" y="838"/>
                    <a:pt x="242" y="1080"/>
                    <a:pt x="540" y="1080"/>
                  </a:cubicBezTo>
                  <a:cubicBezTo>
                    <a:pt x="838" y="1080"/>
                    <a:pt x="1080" y="838"/>
                    <a:pt x="1080" y="540"/>
                  </a:cubicBezTo>
                  <a:cubicBezTo>
                    <a:pt x="1080" y="242"/>
                    <a:pt x="838" y="0"/>
                    <a:pt x="540" y="0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Oval 44">
              <a:extLst>
                <a:ext uri="{FF2B5EF4-FFF2-40B4-BE49-F238E27FC236}">
                  <a16:creationId xmlns:a16="http://schemas.microsoft.com/office/drawing/2014/main" id="{70164EA9-3730-41E9-8CBF-80C70F7B70C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527" y="3546"/>
              <a:ext cx="467" cy="468"/>
            </a:xfrm>
            <a:prstGeom prst="ellipse">
              <a:avLst/>
            </a:pr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45">
              <a:extLst>
                <a:ext uri="{FF2B5EF4-FFF2-40B4-BE49-F238E27FC236}">
                  <a16:creationId xmlns:a16="http://schemas.microsoft.com/office/drawing/2014/main" id="{DB4ED9BE-6B08-4956-9E79-A3D670C41AA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39" y="324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lnTo>
                    <a:pt x="54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46">
              <a:extLst>
                <a:ext uri="{FF2B5EF4-FFF2-40B4-BE49-F238E27FC236}">
                  <a16:creationId xmlns:a16="http://schemas.microsoft.com/office/drawing/2014/main" id="{B2A1519C-8C0D-4CEB-8F23-80DEDCC282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39" y="324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lnTo>
                    <a:pt x="54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5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47">
              <a:extLst>
                <a:ext uri="{FF2B5EF4-FFF2-40B4-BE49-F238E27FC236}">
                  <a16:creationId xmlns:a16="http://schemas.microsoft.com/office/drawing/2014/main" id="{1D162702-7814-4EDF-AF7A-E4C9305E56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324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48">
              <a:extLst>
                <a:ext uri="{FF2B5EF4-FFF2-40B4-BE49-F238E27FC236}">
                  <a16:creationId xmlns:a16="http://schemas.microsoft.com/office/drawing/2014/main" id="{6ECDC371-EFBF-4B83-8735-5D771DDB64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324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49">
              <a:extLst>
                <a:ext uri="{FF2B5EF4-FFF2-40B4-BE49-F238E27FC236}">
                  <a16:creationId xmlns:a16="http://schemas.microsoft.com/office/drawing/2014/main" id="{47C35342-85B7-4031-8CE4-0518C77129D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9" y="3240"/>
              <a:ext cx="1080" cy="1080"/>
            </a:xfrm>
            <a:custGeom>
              <a:avLst/>
              <a:gdLst>
                <a:gd name="T0" fmla="*/ 1080 w 1080"/>
                <a:gd name="T1" fmla="*/ 0 h 1080"/>
                <a:gd name="T2" fmla="*/ 0 w 1080"/>
                <a:gd name="T3" fmla="*/ 0 h 1080"/>
                <a:gd name="T4" fmla="*/ 540 w 1080"/>
                <a:gd name="T5" fmla="*/ 1080 h 1080"/>
                <a:gd name="T6" fmla="*/ 1080 w 1080"/>
                <a:gd name="T7" fmla="*/ 0 h 1080"/>
                <a:gd name="T8" fmla="*/ 1080 w 1080"/>
                <a:gd name="T9" fmla="*/ 0 h 1080"/>
                <a:gd name="T10" fmla="*/ 1080 w 108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1080">
                  <a:moveTo>
                    <a:pt x="1080" y="0"/>
                  </a:moveTo>
                  <a:lnTo>
                    <a:pt x="0" y="0"/>
                  </a:lnTo>
                  <a:lnTo>
                    <a:pt x="540" y="1080"/>
                  </a:lnTo>
                  <a:lnTo>
                    <a:pt x="1080" y="0"/>
                  </a:lnTo>
                  <a:close/>
                  <a:moveTo>
                    <a:pt x="1080" y="0"/>
                  </a:moveTo>
                  <a:lnTo>
                    <a:pt x="1080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50">
              <a:extLst>
                <a:ext uri="{FF2B5EF4-FFF2-40B4-BE49-F238E27FC236}">
                  <a16:creationId xmlns:a16="http://schemas.microsoft.com/office/drawing/2014/main" id="{AC4F8B1E-711A-4D3D-9ACC-5F4BBD6A58C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9" y="3240"/>
              <a:ext cx="1080" cy="1080"/>
            </a:xfrm>
            <a:custGeom>
              <a:avLst/>
              <a:gdLst>
                <a:gd name="T0" fmla="*/ 1080 w 1080"/>
                <a:gd name="T1" fmla="*/ 0 h 1080"/>
                <a:gd name="T2" fmla="*/ 0 w 1080"/>
                <a:gd name="T3" fmla="*/ 0 h 1080"/>
                <a:gd name="T4" fmla="*/ 540 w 1080"/>
                <a:gd name="T5" fmla="*/ 1080 h 1080"/>
                <a:gd name="T6" fmla="*/ 1080 w 1080"/>
                <a:gd name="T7" fmla="*/ 0 h 1080"/>
                <a:gd name="T8" fmla="*/ 1080 w 1080"/>
                <a:gd name="T9" fmla="*/ 0 h 1080"/>
                <a:gd name="T10" fmla="*/ 1080 w 108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1080">
                  <a:moveTo>
                    <a:pt x="1080" y="0"/>
                  </a:moveTo>
                  <a:lnTo>
                    <a:pt x="0" y="0"/>
                  </a:lnTo>
                  <a:lnTo>
                    <a:pt x="540" y="1080"/>
                  </a:lnTo>
                  <a:lnTo>
                    <a:pt x="1080" y="0"/>
                  </a:lnTo>
                  <a:moveTo>
                    <a:pt x="1080" y="0"/>
                  </a:moveTo>
                  <a:lnTo>
                    <a:pt x="10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51">
              <a:extLst>
                <a:ext uri="{FF2B5EF4-FFF2-40B4-BE49-F238E27FC236}">
                  <a16:creationId xmlns:a16="http://schemas.microsoft.com/office/drawing/2014/main" id="{771B0520-42FA-4CCC-8766-0AB04AE8CC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9" y="324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54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ubicBezTo>
                    <a:pt x="0" y="838"/>
                    <a:pt x="242" y="1080"/>
                    <a:pt x="540" y="1080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52">
              <a:extLst>
                <a:ext uri="{FF2B5EF4-FFF2-40B4-BE49-F238E27FC236}">
                  <a16:creationId xmlns:a16="http://schemas.microsoft.com/office/drawing/2014/main" id="{1FC7BF01-A3CE-498F-BF51-7828BEF3BF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432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BC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53">
              <a:extLst>
                <a:ext uri="{FF2B5EF4-FFF2-40B4-BE49-F238E27FC236}">
                  <a16:creationId xmlns:a16="http://schemas.microsoft.com/office/drawing/2014/main" id="{CEEEF70E-BAB6-4E3F-A5BA-5253ED93BC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432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54">
              <a:extLst>
                <a:ext uri="{FF2B5EF4-FFF2-40B4-BE49-F238E27FC236}">
                  <a16:creationId xmlns:a16="http://schemas.microsoft.com/office/drawing/2014/main" id="{F826D2CB-9E6E-45EB-9708-EA4A98A0BC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3240"/>
              <a:ext cx="540" cy="534"/>
            </a:xfrm>
            <a:custGeom>
              <a:avLst/>
              <a:gdLst>
                <a:gd name="T0" fmla="*/ 540 w 540"/>
                <a:gd name="T1" fmla="*/ 0 h 534"/>
                <a:gd name="T2" fmla="*/ 540 w 540"/>
                <a:gd name="T3" fmla="*/ 0 h 534"/>
                <a:gd name="T4" fmla="*/ 180 w 540"/>
                <a:gd name="T5" fmla="*/ 0 h 534"/>
                <a:gd name="T6" fmla="*/ 0 w 540"/>
                <a:gd name="T7" fmla="*/ 0 h 534"/>
                <a:gd name="T8" fmla="*/ 540 w 540"/>
                <a:gd name="T9" fmla="*/ 534 h 534"/>
                <a:gd name="T10" fmla="*/ 540 w 540"/>
                <a:gd name="T11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" h="534"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6" y="0"/>
                    <a:pt x="537" y="238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55">
              <a:extLst>
                <a:ext uri="{FF2B5EF4-FFF2-40B4-BE49-F238E27FC236}">
                  <a16:creationId xmlns:a16="http://schemas.microsoft.com/office/drawing/2014/main" id="{4ECE29B7-F98E-484C-A64D-8D3012CD25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3786"/>
              <a:ext cx="540" cy="534"/>
            </a:xfrm>
            <a:custGeom>
              <a:avLst/>
              <a:gdLst>
                <a:gd name="T0" fmla="*/ 540 w 540"/>
                <a:gd name="T1" fmla="*/ 0 h 534"/>
                <a:gd name="T2" fmla="*/ 0 w 540"/>
                <a:gd name="T3" fmla="*/ 534 h 534"/>
                <a:gd name="T4" fmla="*/ 540 w 540"/>
                <a:gd name="T5" fmla="*/ 534 h 534"/>
                <a:gd name="T6" fmla="*/ 540 w 540"/>
                <a:gd name="T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540" y="0"/>
                  </a:moveTo>
                  <a:cubicBezTo>
                    <a:pt x="537" y="296"/>
                    <a:pt x="296" y="534"/>
                    <a:pt x="0" y="534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56">
              <a:extLst>
                <a:ext uri="{FF2B5EF4-FFF2-40B4-BE49-F238E27FC236}">
                  <a16:creationId xmlns:a16="http://schemas.microsoft.com/office/drawing/2014/main" id="{21A62F91-5AB5-4449-BC3B-9955EC828F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324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0 w 540"/>
                <a:gd name="T7" fmla="*/ 1080 h 1080"/>
                <a:gd name="T8" fmla="*/ 540 w 540"/>
                <a:gd name="T9" fmla="*/ 546 h 1080"/>
                <a:gd name="T10" fmla="*/ 540 w 540"/>
                <a:gd name="T11" fmla="*/ 534 h 1080"/>
                <a:gd name="T12" fmla="*/ 540 w 540"/>
                <a:gd name="T13" fmla="*/ 534 h 1080"/>
                <a:gd name="T14" fmla="*/ 0 w 540"/>
                <a:gd name="T15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296" y="1080"/>
                    <a:pt x="537" y="842"/>
                    <a:pt x="540" y="546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37" y="238"/>
                    <a:pt x="296" y="0"/>
                    <a:pt x="0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548640" y="1685684"/>
            <a:ext cx="9960236" cy="2894768"/>
          </a:xfrm>
          <a:prstGeom prst="rect">
            <a:avLst/>
          </a:prstGeom>
        </p:spPr>
        <p:txBody>
          <a:bodyPr wrap="square" lIns="0" tIns="0" rIns="121899" bIns="0" anchor="b" anchorCtr="0"/>
          <a:lstStyle>
            <a:lvl1pPr marL="0" algn="l" defTabSz="1218987" rtl="0" eaLnBrk="1" latinLnBrk="0" hangingPunct="1">
              <a:lnSpc>
                <a:spcPts val="6800"/>
              </a:lnSpc>
              <a:spcBef>
                <a:spcPct val="0"/>
              </a:spcBef>
              <a:buNone/>
              <a:defRPr lang="en-US" sz="80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three lines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548640" y="4715116"/>
            <a:ext cx="9949796" cy="4572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00" b="0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Speaker Name | Date</a:t>
            </a:r>
          </a:p>
        </p:txBody>
      </p:sp>
      <p:sp>
        <p:nvSpPr>
          <p:cNvPr id="49" name="TextBox 48"/>
          <p:cNvSpPr txBox="1"/>
          <p:nvPr userDrawn="1"/>
        </p:nvSpPr>
        <p:spPr>
          <a:xfrm>
            <a:off x="548640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6BD304-FAC7-4023-9B54-8984F7387559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9855467" y="2024677"/>
            <a:ext cx="3499241" cy="1167475"/>
            <a:chOff x="547688" y="952500"/>
            <a:chExt cx="12190413" cy="406717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FBBDE3D-E4E2-42E5-9F26-00C1500EFD6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gradFill flip="none" rotWithShape="1">
              <a:gsLst>
                <a:gs pos="0">
                  <a:srgbClr val="7C55A3"/>
                </a:gs>
                <a:gs pos="33000">
                  <a:srgbClr val="4C8AC8"/>
                </a:gs>
                <a:gs pos="67000">
                  <a:srgbClr val="47B98E"/>
                </a:gs>
                <a:gs pos="100000">
                  <a:srgbClr val="64B951"/>
                </a:gs>
              </a:gsLst>
              <a:lin ang="189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27C222CE-31C9-4AE2-A9DE-A34ECC37F0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710DBB3B-7FB8-4ACB-8FA4-3F2A105B9B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3E443DA7-CC51-4460-98C4-193A7375074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E1BCDB13-2B5A-46EC-B1D6-C526DEAA84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8EDDE8EA-BE8E-4066-AB4A-21CD274354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EF442D16-F34F-4D4E-A65A-8C3BC17F2FC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Freeform 5">
            <a:extLst>
              <a:ext uri="{FF2B5EF4-FFF2-40B4-BE49-F238E27FC236}">
                <a16:creationId xmlns:a16="http://schemas.microsoft.com/office/drawing/2014/main" id="{B3FDD5DD-E6F7-480C-BC0C-F6AC555BF17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48640" y="858794"/>
            <a:ext cx="3941064" cy="312470"/>
          </a:xfrm>
          <a:custGeom>
            <a:avLst/>
            <a:gdLst>
              <a:gd name="T0" fmla="*/ 557 w 2065"/>
              <a:gd name="T1" fmla="*/ 102 h 161"/>
              <a:gd name="T2" fmla="*/ 510 w 2065"/>
              <a:gd name="T3" fmla="*/ 76 h 161"/>
              <a:gd name="T4" fmla="*/ 583 w 2065"/>
              <a:gd name="T5" fmla="*/ 36 h 161"/>
              <a:gd name="T6" fmla="*/ 641 w 2065"/>
              <a:gd name="T7" fmla="*/ 34 h 161"/>
              <a:gd name="T8" fmla="*/ 2038 w 2065"/>
              <a:gd name="T9" fmla="*/ 1 h 161"/>
              <a:gd name="T10" fmla="*/ 706 w 2065"/>
              <a:gd name="T11" fmla="*/ 59 h 161"/>
              <a:gd name="T12" fmla="*/ 733 w 2065"/>
              <a:gd name="T13" fmla="*/ 100 h 161"/>
              <a:gd name="T14" fmla="*/ 1999 w 2065"/>
              <a:gd name="T15" fmla="*/ 132 h 161"/>
              <a:gd name="T16" fmla="*/ 760 w 2065"/>
              <a:gd name="T17" fmla="*/ 84 h 161"/>
              <a:gd name="T18" fmla="*/ 787 w 2065"/>
              <a:gd name="T19" fmla="*/ 93 h 161"/>
              <a:gd name="T20" fmla="*/ 828 w 2065"/>
              <a:gd name="T21" fmla="*/ 76 h 161"/>
              <a:gd name="T22" fmla="*/ 133 w 2065"/>
              <a:gd name="T23" fmla="*/ 36 h 161"/>
              <a:gd name="T24" fmla="*/ 166 w 2065"/>
              <a:gd name="T25" fmla="*/ 78 h 161"/>
              <a:gd name="T26" fmla="*/ 225 w 2065"/>
              <a:gd name="T27" fmla="*/ 132 h 161"/>
              <a:gd name="T28" fmla="*/ 32 w 2065"/>
              <a:gd name="T29" fmla="*/ 40 h 161"/>
              <a:gd name="T30" fmla="*/ 5 w 2065"/>
              <a:gd name="T31" fmla="*/ 43 h 161"/>
              <a:gd name="T32" fmla="*/ 0 w 2065"/>
              <a:gd name="T33" fmla="*/ 114 h 161"/>
              <a:gd name="T34" fmla="*/ 266 w 2065"/>
              <a:gd name="T35" fmla="*/ 43 h 161"/>
              <a:gd name="T36" fmla="*/ 258 w 2065"/>
              <a:gd name="T37" fmla="*/ 104 h 161"/>
              <a:gd name="T38" fmla="*/ 347 w 2065"/>
              <a:gd name="T39" fmla="*/ 76 h 161"/>
              <a:gd name="T40" fmla="*/ 285 w 2065"/>
              <a:gd name="T41" fmla="*/ 103 h 161"/>
              <a:gd name="T42" fmla="*/ 429 w 2065"/>
              <a:gd name="T43" fmla="*/ 36 h 161"/>
              <a:gd name="T44" fmla="*/ 479 w 2065"/>
              <a:gd name="T45" fmla="*/ 128 h 161"/>
              <a:gd name="T46" fmla="*/ 479 w 2065"/>
              <a:gd name="T47" fmla="*/ 36 h 161"/>
              <a:gd name="T48" fmla="*/ 354 w 2065"/>
              <a:gd name="T49" fmla="*/ 132 h 161"/>
              <a:gd name="T50" fmla="*/ 382 w 2065"/>
              <a:gd name="T51" fmla="*/ 55 h 161"/>
              <a:gd name="T52" fmla="*/ 1387 w 2065"/>
              <a:gd name="T53" fmla="*/ 84 h 161"/>
              <a:gd name="T54" fmla="*/ 1335 w 2065"/>
              <a:gd name="T55" fmla="*/ 58 h 161"/>
              <a:gd name="T56" fmla="*/ 1834 w 2065"/>
              <a:gd name="T57" fmla="*/ 132 h 161"/>
              <a:gd name="T58" fmla="*/ 1748 w 2065"/>
              <a:gd name="T59" fmla="*/ 34 h 161"/>
              <a:gd name="T60" fmla="*/ 1748 w 2065"/>
              <a:gd name="T61" fmla="*/ 34 h 161"/>
              <a:gd name="T62" fmla="*/ 1773 w 2065"/>
              <a:gd name="T63" fmla="*/ 84 h 161"/>
              <a:gd name="T64" fmla="*/ 1465 w 2065"/>
              <a:gd name="T65" fmla="*/ 109 h 161"/>
              <a:gd name="T66" fmla="*/ 1480 w 2065"/>
              <a:gd name="T67" fmla="*/ 148 h 161"/>
              <a:gd name="T68" fmla="*/ 1442 w 2065"/>
              <a:gd name="T69" fmla="*/ 102 h 161"/>
              <a:gd name="T70" fmla="*/ 1675 w 2065"/>
              <a:gd name="T71" fmla="*/ 37 h 161"/>
              <a:gd name="T72" fmla="*/ 1655 w 2065"/>
              <a:gd name="T73" fmla="*/ 7 h 161"/>
              <a:gd name="T74" fmla="*/ 1648 w 2065"/>
              <a:gd name="T75" fmla="*/ 132 h 161"/>
              <a:gd name="T76" fmla="*/ 1526 w 2065"/>
              <a:gd name="T77" fmla="*/ 36 h 161"/>
              <a:gd name="T78" fmla="*/ 1528 w 2065"/>
              <a:gd name="T79" fmla="*/ 161 h 161"/>
              <a:gd name="T80" fmla="*/ 980 w 2065"/>
              <a:gd name="T81" fmla="*/ 49 h 161"/>
              <a:gd name="T82" fmla="*/ 997 w 2065"/>
              <a:gd name="T83" fmla="*/ 59 h 161"/>
              <a:gd name="T84" fmla="*/ 1250 w 2065"/>
              <a:gd name="T85" fmla="*/ 132 h 161"/>
              <a:gd name="T86" fmla="*/ 1075 w 2065"/>
              <a:gd name="T87" fmla="*/ 49 h 161"/>
              <a:gd name="T88" fmla="*/ 1092 w 2065"/>
              <a:gd name="T89" fmla="*/ 59 h 161"/>
              <a:gd name="T90" fmla="*/ 910 w 2065"/>
              <a:gd name="T91" fmla="*/ 111 h 161"/>
              <a:gd name="T92" fmla="*/ 909 w 2065"/>
              <a:gd name="T93" fmla="*/ 34 h 161"/>
              <a:gd name="T94" fmla="*/ 910 w 2065"/>
              <a:gd name="T95" fmla="*/ 111 h 161"/>
              <a:gd name="T96" fmla="*/ 1962 w 2065"/>
              <a:gd name="T97" fmla="*/ 77 h 161"/>
              <a:gd name="T98" fmla="*/ 1962 w 2065"/>
              <a:gd name="T99" fmla="*/ 132 h 161"/>
              <a:gd name="T100" fmla="*/ 1941 w 2065"/>
              <a:gd name="T101" fmla="*/ 115 h 161"/>
              <a:gd name="T102" fmla="*/ 1193 w 2065"/>
              <a:gd name="T103" fmla="*/ 34 h 161"/>
              <a:gd name="T104" fmla="*/ 1193 w 2065"/>
              <a:gd name="T105" fmla="*/ 34 h 161"/>
              <a:gd name="T106" fmla="*/ 1218 w 2065"/>
              <a:gd name="T107" fmla="*/ 8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5" h="161">
                <a:moveTo>
                  <a:pt x="530" y="34"/>
                </a:moveTo>
                <a:cubicBezTo>
                  <a:pt x="502" y="34"/>
                  <a:pt x="483" y="57"/>
                  <a:pt x="483" y="84"/>
                </a:cubicBezTo>
                <a:cubicBezTo>
                  <a:pt x="483" y="84"/>
                  <a:pt x="483" y="84"/>
                  <a:pt x="483" y="84"/>
                </a:cubicBezTo>
                <a:cubicBezTo>
                  <a:pt x="483" y="114"/>
                  <a:pt x="504" y="134"/>
                  <a:pt x="533" y="134"/>
                </a:cubicBezTo>
                <a:cubicBezTo>
                  <a:pt x="551" y="134"/>
                  <a:pt x="563" y="127"/>
                  <a:pt x="572" y="116"/>
                </a:cubicBezTo>
                <a:cubicBezTo>
                  <a:pt x="557" y="102"/>
                  <a:pt x="557" y="102"/>
                  <a:pt x="557" y="102"/>
                </a:cubicBezTo>
                <a:cubicBezTo>
                  <a:pt x="549" y="109"/>
                  <a:pt x="543" y="112"/>
                  <a:pt x="533" y="112"/>
                </a:cubicBezTo>
                <a:cubicBezTo>
                  <a:pt x="521" y="112"/>
                  <a:pt x="513" y="106"/>
                  <a:pt x="510" y="93"/>
                </a:cubicBezTo>
                <a:cubicBezTo>
                  <a:pt x="577" y="93"/>
                  <a:pt x="577" y="93"/>
                  <a:pt x="577" y="93"/>
                </a:cubicBezTo>
                <a:cubicBezTo>
                  <a:pt x="577" y="91"/>
                  <a:pt x="577" y="88"/>
                  <a:pt x="577" y="86"/>
                </a:cubicBezTo>
                <a:cubicBezTo>
                  <a:pt x="577" y="59"/>
                  <a:pt x="563" y="34"/>
                  <a:pt x="530" y="34"/>
                </a:cubicBezTo>
                <a:close/>
                <a:moveTo>
                  <a:pt x="510" y="76"/>
                </a:moveTo>
                <a:cubicBezTo>
                  <a:pt x="512" y="64"/>
                  <a:pt x="519" y="56"/>
                  <a:pt x="530" y="56"/>
                </a:cubicBezTo>
                <a:cubicBezTo>
                  <a:pt x="542" y="56"/>
                  <a:pt x="549" y="64"/>
                  <a:pt x="551" y="76"/>
                </a:cubicBezTo>
                <a:lnTo>
                  <a:pt x="510" y="76"/>
                </a:lnTo>
                <a:close/>
                <a:moveTo>
                  <a:pt x="610" y="55"/>
                </a:moveTo>
                <a:cubicBezTo>
                  <a:pt x="610" y="36"/>
                  <a:pt x="610" y="36"/>
                  <a:pt x="610" y="36"/>
                </a:cubicBezTo>
                <a:cubicBezTo>
                  <a:pt x="583" y="36"/>
                  <a:pt x="583" y="36"/>
                  <a:pt x="583" y="36"/>
                </a:cubicBezTo>
                <a:cubicBezTo>
                  <a:pt x="583" y="132"/>
                  <a:pt x="583" y="132"/>
                  <a:pt x="583" y="132"/>
                </a:cubicBezTo>
                <a:cubicBezTo>
                  <a:pt x="610" y="132"/>
                  <a:pt x="610" y="132"/>
                  <a:pt x="610" y="132"/>
                </a:cubicBezTo>
                <a:cubicBezTo>
                  <a:pt x="610" y="97"/>
                  <a:pt x="610" y="97"/>
                  <a:pt x="610" y="97"/>
                </a:cubicBezTo>
                <a:cubicBezTo>
                  <a:pt x="610" y="74"/>
                  <a:pt x="621" y="63"/>
                  <a:pt x="640" y="63"/>
                </a:cubicBezTo>
                <a:cubicBezTo>
                  <a:pt x="641" y="63"/>
                  <a:pt x="641" y="63"/>
                  <a:pt x="641" y="63"/>
                </a:cubicBezTo>
                <a:cubicBezTo>
                  <a:pt x="641" y="34"/>
                  <a:pt x="641" y="34"/>
                  <a:pt x="641" y="34"/>
                </a:cubicBezTo>
                <a:cubicBezTo>
                  <a:pt x="625" y="33"/>
                  <a:pt x="616" y="42"/>
                  <a:pt x="610" y="55"/>
                </a:cubicBezTo>
                <a:close/>
                <a:moveTo>
                  <a:pt x="2038" y="1"/>
                </a:moveTo>
                <a:cubicBezTo>
                  <a:pt x="2038" y="132"/>
                  <a:pt x="2038" y="132"/>
                  <a:pt x="2038" y="132"/>
                </a:cubicBezTo>
                <a:cubicBezTo>
                  <a:pt x="2065" y="132"/>
                  <a:pt x="2065" y="132"/>
                  <a:pt x="2065" y="132"/>
                </a:cubicBezTo>
                <a:cubicBezTo>
                  <a:pt x="2065" y="1"/>
                  <a:pt x="2065" y="1"/>
                  <a:pt x="2065" y="1"/>
                </a:cubicBezTo>
                <a:lnTo>
                  <a:pt x="2038" y="1"/>
                </a:lnTo>
                <a:close/>
                <a:moveTo>
                  <a:pt x="733" y="11"/>
                </a:moveTo>
                <a:cubicBezTo>
                  <a:pt x="706" y="11"/>
                  <a:pt x="706" y="11"/>
                  <a:pt x="706" y="11"/>
                </a:cubicBezTo>
                <a:cubicBezTo>
                  <a:pt x="706" y="36"/>
                  <a:pt x="706" y="36"/>
                  <a:pt x="706" y="36"/>
                </a:cubicBezTo>
                <a:cubicBezTo>
                  <a:pt x="694" y="36"/>
                  <a:pt x="694" y="36"/>
                  <a:pt x="694" y="36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706" y="59"/>
                  <a:pt x="706" y="59"/>
                  <a:pt x="706" y="59"/>
                </a:cubicBezTo>
                <a:cubicBezTo>
                  <a:pt x="706" y="105"/>
                  <a:pt x="706" y="105"/>
                  <a:pt x="706" y="105"/>
                </a:cubicBezTo>
                <a:cubicBezTo>
                  <a:pt x="706" y="127"/>
                  <a:pt x="717" y="134"/>
                  <a:pt x="734" y="134"/>
                </a:cubicBezTo>
                <a:cubicBezTo>
                  <a:pt x="743" y="134"/>
                  <a:pt x="750" y="132"/>
                  <a:pt x="755" y="128"/>
                </a:cubicBezTo>
                <a:cubicBezTo>
                  <a:pt x="755" y="106"/>
                  <a:pt x="755" y="106"/>
                  <a:pt x="755" y="106"/>
                </a:cubicBezTo>
                <a:cubicBezTo>
                  <a:pt x="752" y="108"/>
                  <a:pt x="747" y="110"/>
                  <a:pt x="742" y="110"/>
                </a:cubicBezTo>
                <a:cubicBezTo>
                  <a:pt x="736" y="110"/>
                  <a:pt x="733" y="107"/>
                  <a:pt x="733" y="100"/>
                </a:cubicBezTo>
                <a:cubicBezTo>
                  <a:pt x="733" y="59"/>
                  <a:pt x="733" y="59"/>
                  <a:pt x="733" y="59"/>
                </a:cubicBezTo>
                <a:cubicBezTo>
                  <a:pt x="756" y="59"/>
                  <a:pt x="756" y="59"/>
                  <a:pt x="756" y="59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33" y="36"/>
                  <a:pt x="733" y="36"/>
                  <a:pt x="733" y="36"/>
                </a:cubicBezTo>
                <a:lnTo>
                  <a:pt x="733" y="11"/>
                </a:lnTo>
                <a:close/>
                <a:moveTo>
                  <a:pt x="1999" y="132"/>
                </a:moveTo>
                <a:cubicBezTo>
                  <a:pt x="2027" y="132"/>
                  <a:pt x="2027" y="132"/>
                  <a:pt x="2027" y="132"/>
                </a:cubicBezTo>
                <a:cubicBezTo>
                  <a:pt x="2027" y="1"/>
                  <a:pt x="2027" y="1"/>
                  <a:pt x="2027" y="1"/>
                </a:cubicBezTo>
                <a:cubicBezTo>
                  <a:pt x="1999" y="1"/>
                  <a:pt x="1999" y="1"/>
                  <a:pt x="1999" y="1"/>
                </a:cubicBezTo>
                <a:lnTo>
                  <a:pt x="1999" y="132"/>
                </a:lnTo>
                <a:close/>
                <a:moveTo>
                  <a:pt x="807" y="34"/>
                </a:moveTo>
                <a:cubicBezTo>
                  <a:pt x="779" y="34"/>
                  <a:pt x="760" y="57"/>
                  <a:pt x="760" y="84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60" y="114"/>
                  <a:pt x="781" y="134"/>
                  <a:pt x="810" y="134"/>
                </a:cubicBezTo>
                <a:cubicBezTo>
                  <a:pt x="827" y="134"/>
                  <a:pt x="840" y="127"/>
                  <a:pt x="849" y="116"/>
                </a:cubicBezTo>
                <a:cubicBezTo>
                  <a:pt x="834" y="102"/>
                  <a:pt x="834" y="102"/>
                  <a:pt x="834" y="102"/>
                </a:cubicBezTo>
                <a:cubicBezTo>
                  <a:pt x="826" y="109"/>
                  <a:pt x="820" y="112"/>
                  <a:pt x="810" y="112"/>
                </a:cubicBezTo>
                <a:cubicBezTo>
                  <a:pt x="798" y="112"/>
                  <a:pt x="790" y="106"/>
                  <a:pt x="787" y="93"/>
                </a:cubicBezTo>
                <a:cubicBezTo>
                  <a:pt x="854" y="93"/>
                  <a:pt x="854" y="93"/>
                  <a:pt x="854" y="93"/>
                </a:cubicBezTo>
                <a:cubicBezTo>
                  <a:pt x="854" y="91"/>
                  <a:pt x="854" y="88"/>
                  <a:pt x="854" y="86"/>
                </a:cubicBezTo>
                <a:cubicBezTo>
                  <a:pt x="854" y="59"/>
                  <a:pt x="839" y="34"/>
                  <a:pt x="807" y="34"/>
                </a:cubicBezTo>
                <a:close/>
                <a:moveTo>
                  <a:pt x="787" y="76"/>
                </a:moveTo>
                <a:cubicBezTo>
                  <a:pt x="789" y="64"/>
                  <a:pt x="796" y="56"/>
                  <a:pt x="807" y="56"/>
                </a:cubicBezTo>
                <a:cubicBezTo>
                  <a:pt x="819" y="56"/>
                  <a:pt x="826" y="64"/>
                  <a:pt x="828" y="76"/>
                </a:cubicBezTo>
                <a:lnTo>
                  <a:pt x="787" y="76"/>
                </a:lnTo>
                <a:close/>
                <a:moveTo>
                  <a:pt x="220" y="34"/>
                </a:moveTo>
                <a:cubicBezTo>
                  <a:pt x="207" y="34"/>
                  <a:pt x="197" y="39"/>
                  <a:pt x="189" y="49"/>
                </a:cubicBezTo>
                <a:cubicBezTo>
                  <a:pt x="184" y="40"/>
                  <a:pt x="174" y="34"/>
                  <a:pt x="161" y="34"/>
                </a:cubicBezTo>
                <a:cubicBezTo>
                  <a:pt x="148" y="34"/>
                  <a:pt x="139" y="41"/>
                  <a:pt x="133" y="50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132"/>
                  <a:pt x="106" y="132"/>
                  <a:pt x="106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33" y="65"/>
                  <a:pt x="139" y="59"/>
                  <a:pt x="150" y="59"/>
                </a:cubicBezTo>
                <a:cubicBezTo>
                  <a:pt x="160" y="59"/>
                  <a:pt x="166" y="65"/>
                  <a:pt x="166" y="78"/>
                </a:cubicBezTo>
                <a:cubicBezTo>
                  <a:pt x="166" y="132"/>
                  <a:pt x="166" y="132"/>
                  <a:pt x="166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3" y="65"/>
                  <a:pt x="199" y="59"/>
                  <a:pt x="209" y="59"/>
                </a:cubicBezTo>
                <a:cubicBezTo>
                  <a:pt x="220" y="59"/>
                  <a:pt x="225" y="65"/>
                  <a:pt x="225" y="78"/>
                </a:cubicBezTo>
                <a:cubicBezTo>
                  <a:pt x="225" y="132"/>
                  <a:pt x="225" y="132"/>
                  <a:pt x="225" y="132"/>
                </a:cubicBezTo>
                <a:cubicBezTo>
                  <a:pt x="253" y="132"/>
                  <a:pt x="253" y="132"/>
                  <a:pt x="253" y="132"/>
                </a:cubicBezTo>
                <a:cubicBezTo>
                  <a:pt x="253" y="69"/>
                  <a:pt x="253" y="69"/>
                  <a:pt x="253" y="69"/>
                </a:cubicBezTo>
                <a:cubicBezTo>
                  <a:pt x="253" y="46"/>
                  <a:pt x="240" y="34"/>
                  <a:pt x="220" y="34"/>
                </a:cubicBezTo>
                <a:close/>
                <a:moveTo>
                  <a:pt x="59" y="57"/>
                </a:moveTo>
                <a:cubicBezTo>
                  <a:pt x="38" y="51"/>
                  <a:pt x="32" y="49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4"/>
                  <a:pt x="38" y="29"/>
                  <a:pt x="48" y="29"/>
                </a:cubicBezTo>
                <a:cubicBezTo>
                  <a:pt x="59" y="29"/>
                  <a:pt x="70" y="34"/>
                  <a:pt x="81" y="41"/>
                </a:cubicBezTo>
                <a:cubicBezTo>
                  <a:pt x="95" y="21"/>
                  <a:pt x="95" y="21"/>
                  <a:pt x="95" y="21"/>
                </a:cubicBezTo>
                <a:cubicBezTo>
                  <a:pt x="83" y="10"/>
                  <a:pt x="67" y="5"/>
                  <a:pt x="49" y="5"/>
                </a:cubicBezTo>
                <a:cubicBezTo>
                  <a:pt x="23" y="5"/>
                  <a:pt x="5" y="20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68"/>
                  <a:pt x="21" y="75"/>
                  <a:pt x="46" y="81"/>
                </a:cubicBezTo>
                <a:cubicBezTo>
                  <a:pt x="67" y="87"/>
                  <a:pt x="72" y="90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72" y="105"/>
                  <a:pt x="65" y="109"/>
                  <a:pt x="54" y="109"/>
                </a:cubicBezTo>
                <a:cubicBezTo>
                  <a:pt x="39" y="109"/>
                  <a:pt x="27" y="104"/>
                  <a:pt x="16" y="94"/>
                </a:cubicBezTo>
                <a:cubicBezTo>
                  <a:pt x="0" y="114"/>
                  <a:pt x="0" y="114"/>
                  <a:pt x="0" y="114"/>
                </a:cubicBezTo>
                <a:cubicBezTo>
                  <a:pt x="15" y="127"/>
                  <a:pt x="34" y="134"/>
                  <a:pt x="53" y="134"/>
                </a:cubicBezTo>
                <a:cubicBezTo>
                  <a:pt x="80" y="134"/>
                  <a:pt x="99" y="120"/>
                  <a:pt x="99" y="95"/>
                </a:cubicBezTo>
                <a:cubicBezTo>
                  <a:pt x="99" y="95"/>
                  <a:pt x="99" y="95"/>
                  <a:pt x="99" y="95"/>
                </a:cubicBezTo>
                <a:cubicBezTo>
                  <a:pt x="99" y="73"/>
                  <a:pt x="85" y="63"/>
                  <a:pt x="59" y="57"/>
                </a:cubicBezTo>
                <a:close/>
                <a:moveTo>
                  <a:pt x="304" y="35"/>
                </a:moveTo>
                <a:cubicBezTo>
                  <a:pt x="287" y="35"/>
                  <a:pt x="277" y="38"/>
                  <a:pt x="266" y="4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82" y="60"/>
                  <a:pt x="289" y="58"/>
                  <a:pt x="300" y="58"/>
                </a:cubicBezTo>
                <a:cubicBezTo>
                  <a:pt x="313" y="58"/>
                  <a:pt x="320" y="64"/>
                  <a:pt x="320" y="76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4" y="75"/>
                  <a:pt x="307" y="73"/>
                  <a:pt x="297" y="73"/>
                </a:cubicBezTo>
                <a:cubicBezTo>
                  <a:pt x="274" y="73"/>
                  <a:pt x="258" y="83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23"/>
                  <a:pt x="273" y="134"/>
                  <a:pt x="291" y="134"/>
                </a:cubicBezTo>
                <a:cubicBezTo>
                  <a:pt x="304" y="134"/>
                  <a:pt x="314" y="129"/>
                  <a:pt x="320" y="122"/>
                </a:cubicBezTo>
                <a:cubicBezTo>
                  <a:pt x="320" y="132"/>
                  <a:pt x="320" y="132"/>
                  <a:pt x="320" y="132"/>
                </a:cubicBezTo>
                <a:cubicBezTo>
                  <a:pt x="347" y="132"/>
                  <a:pt x="347" y="132"/>
                  <a:pt x="347" y="132"/>
                </a:cubicBezTo>
                <a:cubicBezTo>
                  <a:pt x="347" y="76"/>
                  <a:pt x="347" y="76"/>
                  <a:pt x="347" y="76"/>
                </a:cubicBezTo>
                <a:cubicBezTo>
                  <a:pt x="347" y="63"/>
                  <a:pt x="343" y="53"/>
                  <a:pt x="336" y="46"/>
                </a:cubicBezTo>
                <a:cubicBezTo>
                  <a:pt x="329" y="39"/>
                  <a:pt x="319" y="35"/>
                  <a:pt x="304" y="35"/>
                </a:cubicBezTo>
                <a:close/>
                <a:moveTo>
                  <a:pt x="321" y="98"/>
                </a:moveTo>
                <a:cubicBezTo>
                  <a:pt x="321" y="108"/>
                  <a:pt x="312" y="115"/>
                  <a:pt x="299" y="115"/>
                </a:cubicBezTo>
                <a:cubicBezTo>
                  <a:pt x="291" y="115"/>
                  <a:pt x="285" y="111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94"/>
                  <a:pt x="292" y="90"/>
                  <a:pt x="303" y="90"/>
                </a:cubicBezTo>
                <a:cubicBezTo>
                  <a:pt x="310" y="90"/>
                  <a:pt x="316" y="91"/>
                  <a:pt x="321" y="93"/>
                </a:cubicBezTo>
                <a:lnTo>
                  <a:pt x="321" y="98"/>
                </a:lnTo>
                <a:close/>
                <a:moveTo>
                  <a:pt x="457" y="11"/>
                </a:moveTo>
                <a:cubicBezTo>
                  <a:pt x="429" y="11"/>
                  <a:pt x="429" y="11"/>
                  <a:pt x="429" y="11"/>
                </a:cubicBezTo>
                <a:cubicBezTo>
                  <a:pt x="429" y="36"/>
                  <a:pt x="429" y="36"/>
                  <a:pt x="429" y="36"/>
                </a:cubicBezTo>
                <a:cubicBezTo>
                  <a:pt x="418" y="36"/>
                  <a:pt x="418" y="36"/>
                  <a:pt x="418" y="36"/>
                </a:cubicBezTo>
                <a:cubicBezTo>
                  <a:pt x="418" y="59"/>
                  <a:pt x="418" y="59"/>
                  <a:pt x="418" y="59"/>
                </a:cubicBezTo>
                <a:cubicBezTo>
                  <a:pt x="429" y="59"/>
                  <a:pt x="429" y="59"/>
                  <a:pt x="429" y="59"/>
                </a:cubicBezTo>
                <a:cubicBezTo>
                  <a:pt x="429" y="105"/>
                  <a:pt x="429" y="105"/>
                  <a:pt x="429" y="105"/>
                </a:cubicBezTo>
                <a:cubicBezTo>
                  <a:pt x="429" y="127"/>
                  <a:pt x="441" y="134"/>
                  <a:pt x="457" y="134"/>
                </a:cubicBezTo>
                <a:cubicBezTo>
                  <a:pt x="466" y="134"/>
                  <a:pt x="473" y="132"/>
                  <a:pt x="479" y="128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5" y="108"/>
                  <a:pt x="470" y="110"/>
                  <a:pt x="465" y="110"/>
                </a:cubicBezTo>
                <a:cubicBezTo>
                  <a:pt x="459" y="110"/>
                  <a:pt x="457" y="107"/>
                  <a:pt x="457" y="100"/>
                </a:cubicBezTo>
                <a:cubicBezTo>
                  <a:pt x="457" y="59"/>
                  <a:pt x="457" y="59"/>
                  <a:pt x="457" y="59"/>
                </a:cubicBezTo>
                <a:cubicBezTo>
                  <a:pt x="479" y="59"/>
                  <a:pt x="479" y="59"/>
                  <a:pt x="479" y="59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457" y="36"/>
                  <a:pt x="457" y="36"/>
                  <a:pt x="457" y="36"/>
                </a:cubicBezTo>
                <a:lnTo>
                  <a:pt x="457" y="11"/>
                </a:lnTo>
                <a:close/>
                <a:moveTo>
                  <a:pt x="382" y="55"/>
                </a:moveTo>
                <a:cubicBezTo>
                  <a:pt x="382" y="36"/>
                  <a:pt x="382" y="36"/>
                  <a:pt x="382" y="36"/>
                </a:cubicBezTo>
                <a:cubicBezTo>
                  <a:pt x="354" y="36"/>
                  <a:pt x="354" y="36"/>
                  <a:pt x="354" y="36"/>
                </a:cubicBezTo>
                <a:cubicBezTo>
                  <a:pt x="354" y="132"/>
                  <a:pt x="354" y="132"/>
                  <a:pt x="354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74"/>
                  <a:pt x="393" y="63"/>
                  <a:pt x="411" y="63"/>
                </a:cubicBezTo>
                <a:cubicBezTo>
                  <a:pt x="412" y="63"/>
                  <a:pt x="412" y="63"/>
                  <a:pt x="412" y="63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396" y="33"/>
                  <a:pt x="387" y="42"/>
                  <a:pt x="382" y="55"/>
                </a:cubicBezTo>
                <a:close/>
                <a:moveTo>
                  <a:pt x="1335" y="34"/>
                </a:moveTo>
                <a:cubicBezTo>
                  <a:pt x="1305" y="34"/>
                  <a:pt x="1283" y="56"/>
                  <a:pt x="1283" y="84"/>
                </a:cubicBezTo>
                <a:cubicBezTo>
                  <a:pt x="1283" y="84"/>
                  <a:pt x="1283" y="84"/>
                  <a:pt x="1283" y="84"/>
                </a:cubicBezTo>
                <a:cubicBezTo>
                  <a:pt x="1283" y="112"/>
                  <a:pt x="1305" y="134"/>
                  <a:pt x="1335" y="134"/>
                </a:cubicBezTo>
                <a:cubicBezTo>
                  <a:pt x="1365" y="134"/>
                  <a:pt x="1387" y="112"/>
                  <a:pt x="1387" y="84"/>
                </a:cubicBezTo>
                <a:cubicBezTo>
                  <a:pt x="1387" y="84"/>
                  <a:pt x="1387" y="84"/>
                  <a:pt x="1387" y="84"/>
                </a:cubicBezTo>
                <a:cubicBezTo>
                  <a:pt x="1387" y="56"/>
                  <a:pt x="1365" y="34"/>
                  <a:pt x="1335" y="34"/>
                </a:cubicBezTo>
                <a:close/>
                <a:moveTo>
                  <a:pt x="1360" y="84"/>
                </a:moveTo>
                <a:cubicBezTo>
                  <a:pt x="1360" y="99"/>
                  <a:pt x="1351" y="111"/>
                  <a:pt x="1335" y="111"/>
                </a:cubicBezTo>
                <a:cubicBezTo>
                  <a:pt x="1320" y="111"/>
                  <a:pt x="1310" y="98"/>
                  <a:pt x="1310" y="84"/>
                </a:cubicBezTo>
                <a:cubicBezTo>
                  <a:pt x="1310" y="84"/>
                  <a:pt x="1310" y="84"/>
                  <a:pt x="1310" y="84"/>
                </a:cubicBezTo>
                <a:cubicBezTo>
                  <a:pt x="1310" y="70"/>
                  <a:pt x="1319" y="58"/>
                  <a:pt x="1335" y="58"/>
                </a:cubicBezTo>
                <a:cubicBezTo>
                  <a:pt x="1350" y="58"/>
                  <a:pt x="1360" y="70"/>
                  <a:pt x="1360" y="84"/>
                </a:cubicBezTo>
                <a:close/>
                <a:moveTo>
                  <a:pt x="1834" y="55"/>
                </a:moveTo>
                <a:cubicBezTo>
                  <a:pt x="1834" y="36"/>
                  <a:pt x="1834" y="36"/>
                  <a:pt x="1834" y="36"/>
                </a:cubicBezTo>
                <a:cubicBezTo>
                  <a:pt x="1807" y="36"/>
                  <a:pt x="1807" y="36"/>
                  <a:pt x="1807" y="36"/>
                </a:cubicBezTo>
                <a:cubicBezTo>
                  <a:pt x="1807" y="132"/>
                  <a:pt x="1807" y="132"/>
                  <a:pt x="1807" y="132"/>
                </a:cubicBezTo>
                <a:cubicBezTo>
                  <a:pt x="1834" y="132"/>
                  <a:pt x="1834" y="132"/>
                  <a:pt x="1834" y="132"/>
                </a:cubicBezTo>
                <a:cubicBezTo>
                  <a:pt x="1834" y="97"/>
                  <a:pt x="1834" y="97"/>
                  <a:pt x="1834" y="97"/>
                </a:cubicBezTo>
                <a:cubicBezTo>
                  <a:pt x="1834" y="74"/>
                  <a:pt x="1845" y="63"/>
                  <a:pt x="1863" y="63"/>
                </a:cubicBezTo>
                <a:cubicBezTo>
                  <a:pt x="1865" y="63"/>
                  <a:pt x="1865" y="63"/>
                  <a:pt x="1865" y="63"/>
                </a:cubicBezTo>
                <a:cubicBezTo>
                  <a:pt x="1865" y="34"/>
                  <a:pt x="1865" y="34"/>
                  <a:pt x="1865" y="34"/>
                </a:cubicBezTo>
                <a:cubicBezTo>
                  <a:pt x="1848" y="33"/>
                  <a:pt x="1839" y="42"/>
                  <a:pt x="1834" y="55"/>
                </a:cubicBezTo>
                <a:close/>
                <a:moveTo>
                  <a:pt x="1748" y="34"/>
                </a:moveTo>
                <a:cubicBezTo>
                  <a:pt x="1718" y="34"/>
                  <a:pt x="1696" y="56"/>
                  <a:pt x="1696" y="84"/>
                </a:cubicBezTo>
                <a:cubicBezTo>
                  <a:pt x="1696" y="84"/>
                  <a:pt x="1696" y="84"/>
                  <a:pt x="1696" y="84"/>
                </a:cubicBezTo>
                <a:cubicBezTo>
                  <a:pt x="1696" y="112"/>
                  <a:pt x="1718" y="134"/>
                  <a:pt x="1748" y="134"/>
                </a:cubicBezTo>
                <a:cubicBezTo>
                  <a:pt x="1778" y="134"/>
                  <a:pt x="1800" y="112"/>
                  <a:pt x="1800" y="84"/>
                </a:cubicBezTo>
                <a:cubicBezTo>
                  <a:pt x="1800" y="84"/>
                  <a:pt x="1800" y="84"/>
                  <a:pt x="1800" y="84"/>
                </a:cubicBezTo>
                <a:cubicBezTo>
                  <a:pt x="1800" y="56"/>
                  <a:pt x="1778" y="34"/>
                  <a:pt x="1748" y="34"/>
                </a:cubicBezTo>
                <a:close/>
                <a:moveTo>
                  <a:pt x="1773" y="84"/>
                </a:moveTo>
                <a:cubicBezTo>
                  <a:pt x="1773" y="99"/>
                  <a:pt x="1764" y="111"/>
                  <a:pt x="1748" y="111"/>
                </a:cubicBezTo>
                <a:cubicBezTo>
                  <a:pt x="1733" y="111"/>
                  <a:pt x="1723" y="98"/>
                  <a:pt x="1723" y="84"/>
                </a:cubicBezTo>
                <a:cubicBezTo>
                  <a:pt x="1723" y="84"/>
                  <a:pt x="1723" y="84"/>
                  <a:pt x="1723" y="84"/>
                </a:cubicBezTo>
                <a:cubicBezTo>
                  <a:pt x="1723" y="70"/>
                  <a:pt x="1732" y="58"/>
                  <a:pt x="1748" y="58"/>
                </a:cubicBezTo>
                <a:cubicBezTo>
                  <a:pt x="1763" y="58"/>
                  <a:pt x="1773" y="70"/>
                  <a:pt x="1773" y="84"/>
                </a:cubicBezTo>
                <a:close/>
                <a:moveTo>
                  <a:pt x="1465" y="48"/>
                </a:moveTo>
                <a:cubicBezTo>
                  <a:pt x="1458" y="40"/>
                  <a:pt x="1449" y="34"/>
                  <a:pt x="1434" y="34"/>
                </a:cubicBezTo>
                <a:cubicBezTo>
                  <a:pt x="1412" y="34"/>
                  <a:pt x="1391" y="50"/>
                  <a:pt x="1391" y="79"/>
                </a:cubicBezTo>
                <a:cubicBezTo>
                  <a:pt x="1391" y="79"/>
                  <a:pt x="1391" y="79"/>
                  <a:pt x="1391" y="79"/>
                </a:cubicBezTo>
                <a:cubicBezTo>
                  <a:pt x="1391" y="108"/>
                  <a:pt x="1412" y="124"/>
                  <a:pt x="1434" y="124"/>
                </a:cubicBezTo>
                <a:cubicBezTo>
                  <a:pt x="1448" y="124"/>
                  <a:pt x="1457" y="118"/>
                  <a:pt x="1465" y="109"/>
                </a:cubicBezTo>
                <a:cubicBezTo>
                  <a:pt x="1465" y="113"/>
                  <a:pt x="1465" y="113"/>
                  <a:pt x="1465" y="113"/>
                </a:cubicBezTo>
                <a:cubicBezTo>
                  <a:pt x="1465" y="130"/>
                  <a:pt x="1457" y="139"/>
                  <a:pt x="1438" y="139"/>
                </a:cubicBezTo>
                <a:cubicBezTo>
                  <a:pt x="1425" y="139"/>
                  <a:pt x="1415" y="136"/>
                  <a:pt x="1405" y="131"/>
                </a:cubicBezTo>
                <a:cubicBezTo>
                  <a:pt x="1396" y="151"/>
                  <a:pt x="1396" y="151"/>
                  <a:pt x="1396" y="151"/>
                </a:cubicBezTo>
                <a:cubicBezTo>
                  <a:pt x="1408" y="158"/>
                  <a:pt x="1423" y="161"/>
                  <a:pt x="1439" y="161"/>
                </a:cubicBezTo>
                <a:cubicBezTo>
                  <a:pt x="1457" y="161"/>
                  <a:pt x="1471" y="157"/>
                  <a:pt x="1480" y="148"/>
                </a:cubicBezTo>
                <a:cubicBezTo>
                  <a:pt x="1488" y="140"/>
                  <a:pt x="1492" y="128"/>
                  <a:pt x="1492" y="110"/>
                </a:cubicBezTo>
                <a:cubicBezTo>
                  <a:pt x="1492" y="36"/>
                  <a:pt x="1492" y="36"/>
                  <a:pt x="1492" y="36"/>
                </a:cubicBezTo>
                <a:cubicBezTo>
                  <a:pt x="1465" y="36"/>
                  <a:pt x="1465" y="36"/>
                  <a:pt x="1465" y="36"/>
                </a:cubicBezTo>
                <a:lnTo>
                  <a:pt x="1465" y="48"/>
                </a:lnTo>
                <a:close/>
                <a:moveTo>
                  <a:pt x="1465" y="79"/>
                </a:moveTo>
                <a:cubicBezTo>
                  <a:pt x="1465" y="92"/>
                  <a:pt x="1455" y="102"/>
                  <a:pt x="1442" y="102"/>
                </a:cubicBezTo>
                <a:cubicBezTo>
                  <a:pt x="1429" y="102"/>
                  <a:pt x="1419" y="93"/>
                  <a:pt x="1419" y="79"/>
                </a:cubicBezTo>
                <a:cubicBezTo>
                  <a:pt x="1419" y="79"/>
                  <a:pt x="1419" y="79"/>
                  <a:pt x="1419" y="79"/>
                </a:cubicBezTo>
                <a:cubicBezTo>
                  <a:pt x="1419" y="66"/>
                  <a:pt x="1429" y="57"/>
                  <a:pt x="1442" y="57"/>
                </a:cubicBezTo>
                <a:cubicBezTo>
                  <a:pt x="1455" y="57"/>
                  <a:pt x="1465" y="66"/>
                  <a:pt x="1465" y="79"/>
                </a:cubicBezTo>
                <a:close/>
                <a:moveTo>
                  <a:pt x="1697" y="37"/>
                </a:moveTo>
                <a:cubicBezTo>
                  <a:pt x="1675" y="37"/>
                  <a:pt x="1675" y="37"/>
                  <a:pt x="1675" y="37"/>
                </a:cubicBezTo>
                <a:cubicBezTo>
                  <a:pt x="1675" y="33"/>
                  <a:pt x="1675" y="33"/>
                  <a:pt x="1675" y="33"/>
                </a:cubicBezTo>
                <a:cubicBezTo>
                  <a:pt x="1675" y="26"/>
                  <a:pt x="1678" y="23"/>
                  <a:pt x="1684" y="23"/>
                </a:cubicBezTo>
                <a:cubicBezTo>
                  <a:pt x="1689" y="23"/>
                  <a:pt x="1693" y="24"/>
                  <a:pt x="1697" y="25"/>
                </a:cubicBezTo>
                <a:cubicBezTo>
                  <a:pt x="1697" y="2"/>
                  <a:pt x="1697" y="2"/>
                  <a:pt x="1697" y="2"/>
                </a:cubicBezTo>
                <a:cubicBezTo>
                  <a:pt x="1692" y="1"/>
                  <a:pt x="1686" y="0"/>
                  <a:pt x="1677" y="0"/>
                </a:cubicBezTo>
                <a:cubicBezTo>
                  <a:pt x="1668" y="0"/>
                  <a:pt x="1660" y="2"/>
                  <a:pt x="1655" y="7"/>
                </a:cubicBezTo>
                <a:cubicBezTo>
                  <a:pt x="1650" y="12"/>
                  <a:pt x="1648" y="20"/>
                  <a:pt x="1648" y="31"/>
                </a:cubicBezTo>
                <a:cubicBezTo>
                  <a:pt x="1648" y="37"/>
                  <a:pt x="1648" y="37"/>
                  <a:pt x="1648" y="37"/>
                </a:cubicBezTo>
                <a:cubicBezTo>
                  <a:pt x="1636" y="37"/>
                  <a:pt x="1636" y="37"/>
                  <a:pt x="1636" y="37"/>
                </a:cubicBezTo>
                <a:cubicBezTo>
                  <a:pt x="1636" y="59"/>
                  <a:pt x="1636" y="59"/>
                  <a:pt x="1636" y="59"/>
                </a:cubicBezTo>
                <a:cubicBezTo>
                  <a:pt x="1648" y="59"/>
                  <a:pt x="1648" y="59"/>
                  <a:pt x="1648" y="59"/>
                </a:cubicBezTo>
                <a:cubicBezTo>
                  <a:pt x="1648" y="132"/>
                  <a:pt x="1648" y="132"/>
                  <a:pt x="1648" y="132"/>
                </a:cubicBezTo>
                <a:cubicBezTo>
                  <a:pt x="1675" y="132"/>
                  <a:pt x="1675" y="132"/>
                  <a:pt x="1675" y="132"/>
                </a:cubicBezTo>
                <a:cubicBezTo>
                  <a:pt x="1675" y="59"/>
                  <a:pt x="1675" y="59"/>
                  <a:pt x="1675" y="59"/>
                </a:cubicBezTo>
                <a:cubicBezTo>
                  <a:pt x="1697" y="59"/>
                  <a:pt x="1697" y="59"/>
                  <a:pt x="1697" y="59"/>
                </a:cubicBezTo>
                <a:lnTo>
                  <a:pt x="1697" y="37"/>
                </a:lnTo>
                <a:close/>
                <a:moveTo>
                  <a:pt x="1548" y="101"/>
                </a:moveTo>
                <a:cubicBezTo>
                  <a:pt x="1526" y="36"/>
                  <a:pt x="1526" y="36"/>
                  <a:pt x="1526" y="36"/>
                </a:cubicBezTo>
                <a:cubicBezTo>
                  <a:pt x="1497" y="36"/>
                  <a:pt x="1497" y="36"/>
                  <a:pt x="1497" y="36"/>
                </a:cubicBezTo>
                <a:cubicBezTo>
                  <a:pt x="1535" y="132"/>
                  <a:pt x="1535" y="132"/>
                  <a:pt x="1535" y="132"/>
                </a:cubicBezTo>
                <a:cubicBezTo>
                  <a:pt x="1532" y="137"/>
                  <a:pt x="1530" y="139"/>
                  <a:pt x="1525" y="139"/>
                </a:cubicBezTo>
                <a:cubicBezTo>
                  <a:pt x="1521" y="139"/>
                  <a:pt x="1517" y="137"/>
                  <a:pt x="1513" y="135"/>
                </a:cubicBezTo>
                <a:cubicBezTo>
                  <a:pt x="1504" y="155"/>
                  <a:pt x="1504" y="155"/>
                  <a:pt x="1504" y="155"/>
                </a:cubicBezTo>
                <a:cubicBezTo>
                  <a:pt x="1511" y="159"/>
                  <a:pt x="1519" y="161"/>
                  <a:pt x="1528" y="161"/>
                </a:cubicBezTo>
                <a:cubicBezTo>
                  <a:pt x="1545" y="161"/>
                  <a:pt x="1553" y="154"/>
                  <a:pt x="1560" y="134"/>
                </a:cubicBezTo>
                <a:cubicBezTo>
                  <a:pt x="1597" y="36"/>
                  <a:pt x="1597" y="36"/>
                  <a:pt x="1597" y="36"/>
                </a:cubicBezTo>
                <a:cubicBezTo>
                  <a:pt x="1569" y="36"/>
                  <a:pt x="1569" y="36"/>
                  <a:pt x="1569" y="36"/>
                </a:cubicBezTo>
                <a:lnTo>
                  <a:pt x="1548" y="101"/>
                </a:lnTo>
                <a:close/>
                <a:moveTo>
                  <a:pt x="1008" y="34"/>
                </a:moveTo>
                <a:cubicBezTo>
                  <a:pt x="994" y="34"/>
                  <a:pt x="986" y="41"/>
                  <a:pt x="980" y="49"/>
                </a:cubicBezTo>
                <a:cubicBezTo>
                  <a:pt x="980" y="1"/>
                  <a:pt x="980" y="1"/>
                  <a:pt x="980" y="1"/>
                </a:cubicBezTo>
                <a:cubicBezTo>
                  <a:pt x="952" y="1"/>
                  <a:pt x="952" y="1"/>
                  <a:pt x="952" y="1"/>
                </a:cubicBezTo>
                <a:cubicBezTo>
                  <a:pt x="952" y="132"/>
                  <a:pt x="952" y="132"/>
                  <a:pt x="952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78"/>
                  <a:pt x="980" y="78"/>
                  <a:pt x="980" y="78"/>
                </a:cubicBezTo>
                <a:cubicBezTo>
                  <a:pt x="980" y="65"/>
                  <a:pt x="986" y="59"/>
                  <a:pt x="997" y="59"/>
                </a:cubicBezTo>
                <a:cubicBezTo>
                  <a:pt x="1007" y="59"/>
                  <a:pt x="1013" y="65"/>
                  <a:pt x="1013" y="78"/>
                </a:cubicBezTo>
                <a:cubicBezTo>
                  <a:pt x="1013" y="132"/>
                  <a:pt x="1013" y="132"/>
                  <a:pt x="1013" y="132"/>
                </a:cubicBezTo>
                <a:cubicBezTo>
                  <a:pt x="1040" y="132"/>
                  <a:pt x="1040" y="132"/>
                  <a:pt x="1040" y="132"/>
                </a:cubicBezTo>
                <a:cubicBezTo>
                  <a:pt x="1040" y="70"/>
                  <a:pt x="1040" y="70"/>
                  <a:pt x="1040" y="70"/>
                </a:cubicBezTo>
                <a:cubicBezTo>
                  <a:pt x="1040" y="48"/>
                  <a:pt x="1028" y="34"/>
                  <a:pt x="1008" y="34"/>
                </a:cubicBezTo>
                <a:close/>
                <a:moveTo>
                  <a:pt x="1250" y="132"/>
                </a:moveTo>
                <a:cubicBezTo>
                  <a:pt x="1278" y="132"/>
                  <a:pt x="1278" y="132"/>
                  <a:pt x="1278" y="132"/>
                </a:cubicBezTo>
                <a:cubicBezTo>
                  <a:pt x="1278" y="1"/>
                  <a:pt x="1278" y="1"/>
                  <a:pt x="1278" y="1"/>
                </a:cubicBezTo>
                <a:cubicBezTo>
                  <a:pt x="1250" y="1"/>
                  <a:pt x="1250" y="1"/>
                  <a:pt x="1250" y="1"/>
                </a:cubicBezTo>
                <a:lnTo>
                  <a:pt x="1250" y="132"/>
                </a:lnTo>
                <a:close/>
                <a:moveTo>
                  <a:pt x="1103" y="34"/>
                </a:moveTo>
                <a:cubicBezTo>
                  <a:pt x="1089" y="34"/>
                  <a:pt x="1081" y="41"/>
                  <a:pt x="1075" y="49"/>
                </a:cubicBezTo>
                <a:cubicBezTo>
                  <a:pt x="1075" y="36"/>
                  <a:pt x="1075" y="36"/>
                  <a:pt x="1075" y="36"/>
                </a:cubicBezTo>
                <a:cubicBezTo>
                  <a:pt x="1047" y="36"/>
                  <a:pt x="1047" y="36"/>
                  <a:pt x="1047" y="36"/>
                </a:cubicBezTo>
                <a:cubicBezTo>
                  <a:pt x="1047" y="132"/>
                  <a:pt x="1047" y="132"/>
                  <a:pt x="1047" y="132"/>
                </a:cubicBezTo>
                <a:cubicBezTo>
                  <a:pt x="1075" y="132"/>
                  <a:pt x="1075" y="132"/>
                  <a:pt x="1075" y="132"/>
                </a:cubicBezTo>
                <a:cubicBezTo>
                  <a:pt x="1075" y="78"/>
                  <a:pt x="1075" y="78"/>
                  <a:pt x="1075" y="78"/>
                </a:cubicBezTo>
                <a:cubicBezTo>
                  <a:pt x="1075" y="65"/>
                  <a:pt x="1081" y="59"/>
                  <a:pt x="1092" y="59"/>
                </a:cubicBezTo>
                <a:cubicBezTo>
                  <a:pt x="1102" y="59"/>
                  <a:pt x="1108" y="65"/>
                  <a:pt x="1108" y="78"/>
                </a:cubicBezTo>
                <a:cubicBezTo>
                  <a:pt x="1108" y="132"/>
                  <a:pt x="1108" y="132"/>
                  <a:pt x="1108" y="132"/>
                </a:cubicBezTo>
                <a:cubicBezTo>
                  <a:pt x="1135" y="132"/>
                  <a:pt x="1135" y="132"/>
                  <a:pt x="1135" y="132"/>
                </a:cubicBezTo>
                <a:cubicBezTo>
                  <a:pt x="1135" y="70"/>
                  <a:pt x="1135" y="70"/>
                  <a:pt x="1135" y="70"/>
                </a:cubicBezTo>
                <a:cubicBezTo>
                  <a:pt x="1135" y="48"/>
                  <a:pt x="1123" y="34"/>
                  <a:pt x="1103" y="34"/>
                </a:cubicBezTo>
                <a:close/>
                <a:moveTo>
                  <a:pt x="910" y="111"/>
                </a:moveTo>
                <a:cubicBezTo>
                  <a:pt x="895" y="111"/>
                  <a:pt x="885" y="99"/>
                  <a:pt x="885" y="84"/>
                </a:cubicBezTo>
                <a:cubicBezTo>
                  <a:pt x="885" y="84"/>
                  <a:pt x="885" y="84"/>
                  <a:pt x="885" y="84"/>
                </a:cubicBezTo>
                <a:cubicBezTo>
                  <a:pt x="885" y="70"/>
                  <a:pt x="895" y="58"/>
                  <a:pt x="909" y="58"/>
                </a:cubicBezTo>
                <a:cubicBezTo>
                  <a:pt x="918" y="58"/>
                  <a:pt x="925" y="62"/>
                  <a:pt x="931" y="68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38" y="40"/>
                  <a:pt x="927" y="34"/>
                  <a:pt x="909" y="34"/>
                </a:cubicBezTo>
                <a:cubicBezTo>
                  <a:pt x="880" y="34"/>
                  <a:pt x="859" y="57"/>
                  <a:pt x="859" y="84"/>
                </a:cubicBezTo>
                <a:cubicBezTo>
                  <a:pt x="859" y="84"/>
                  <a:pt x="859" y="84"/>
                  <a:pt x="859" y="84"/>
                </a:cubicBezTo>
                <a:cubicBezTo>
                  <a:pt x="859" y="112"/>
                  <a:pt x="880" y="134"/>
                  <a:pt x="909" y="134"/>
                </a:cubicBezTo>
                <a:cubicBezTo>
                  <a:pt x="928" y="134"/>
                  <a:pt x="939" y="127"/>
                  <a:pt x="948" y="117"/>
                </a:cubicBezTo>
                <a:cubicBezTo>
                  <a:pt x="932" y="100"/>
                  <a:pt x="932" y="100"/>
                  <a:pt x="932" y="100"/>
                </a:cubicBezTo>
                <a:cubicBezTo>
                  <a:pt x="925" y="107"/>
                  <a:pt x="919" y="111"/>
                  <a:pt x="910" y="111"/>
                </a:cubicBezTo>
                <a:close/>
                <a:moveTo>
                  <a:pt x="1945" y="35"/>
                </a:moveTo>
                <a:cubicBezTo>
                  <a:pt x="1929" y="35"/>
                  <a:pt x="1918" y="38"/>
                  <a:pt x="1908" y="42"/>
                </a:cubicBezTo>
                <a:cubicBezTo>
                  <a:pt x="1915" y="63"/>
                  <a:pt x="1915" y="63"/>
                  <a:pt x="1915" y="63"/>
                </a:cubicBezTo>
                <a:cubicBezTo>
                  <a:pt x="1923" y="60"/>
                  <a:pt x="1931" y="58"/>
                  <a:pt x="1941" y="58"/>
                </a:cubicBezTo>
                <a:cubicBezTo>
                  <a:pt x="1955" y="58"/>
                  <a:pt x="1962" y="64"/>
                  <a:pt x="1962" y="76"/>
                </a:cubicBezTo>
                <a:cubicBezTo>
                  <a:pt x="1962" y="77"/>
                  <a:pt x="1962" y="77"/>
                  <a:pt x="1962" y="77"/>
                </a:cubicBezTo>
                <a:cubicBezTo>
                  <a:pt x="1955" y="75"/>
                  <a:pt x="1948" y="73"/>
                  <a:pt x="1938" y="73"/>
                </a:cubicBezTo>
                <a:cubicBezTo>
                  <a:pt x="1915" y="73"/>
                  <a:pt x="1899" y="83"/>
                  <a:pt x="1899" y="104"/>
                </a:cubicBezTo>
                <a:cubicBezTo>
                  <a:pt x="1899" y="104"/>
                  <a:pt x="1899" y="104"/>
                  <a:pt x="1899" y="104"/>
                </a:cubicBezTo>
                <a:cubicBezTo>
                  <a:pt x="1899" y="123"/>
                  <a:pt x="1914" y="134"/>
                  <a:pt x="1932" y="134"/>
                </a:cubicBezTo>
                <a:cubicBezTo>
                  <a:pt x="1946" y="134"/>
                  <a:pt x="1955" y="129"/>
                  <a:pt x="1962" y="122"/>
                </a:cubicBezTo>
                <a:cubicBezTo>
                  <a:pt x="1962" y="132"/>
                  <a:pt x="1962" y="132"/>
                  <a:pt x="1962" y="132"/>
                </a:cubicBezTo>
                <a:cubicBezTo>
                  <a:pt x="1988" y="132"/>
                  <a:pt x="1988" y="132"/>
                  <a:pt x="1988" y="132"/>
                </a:cubicBezTo>
                <a:cubicBezTo>
                  <a:pt x="1988" y="76"/>
                  <a:pt x="1988" y="76"/>
                  <a:pt x="1988" y="76"/>
                </a:cubicBezTo>
                <a:cubicBezTo>
                  <a:pt x="1988" y="63"/>
                  <a:pt x="1985" y="53"/>
                  <a:pt x="1978" y="46"/>
                </a:cubicBezTo>
                <a:cubicBezTo>
                  <a:pt x="1971" y="39"/>
                  <a:pt x="1960" y="35"/>
                  <a:pt x="1945" y="35"/>
                </a:cubicBezTo>
                <a:close/>
                <a:moveTo>
                  <a:pt x="1962" y="98"/>
                </a:moveTo>
                <a:cubicBezTo>
                  <a:pt x="1962" y="108"/>
                  <a:pt x="1953" y="115"/>
                  <a:pt x="1941" y="115"/>
                </a:cubicBezTo>
                <a:cubicBezTo>
                  <a:pt x="1932" y="115"/>
                  <a:pt x="1926" y="111"/>
                  <a:pt x="1926" y="103"/>
                </a:cubicBezTo>
                <a:cubicBezTo>
                  <a:pt x="1926" y="103"/>
                  <a:pt x="1926" y="103"/>
                  <a:pt x="1926" y="103"/>
                </a:cubicBezTo>
                <a:cubicBezTo>
                  <a:pt x="1926" y="94"/>
                  <a:pt x="1933" y="90"/>
                  <a:pt x="1945" y="90"/>
                </a:cubicBezTo>
                <a:cubicBezTo>
                  <a:pt x="1951" y="90"/>
                  <a:pt x="1957" y="91"/>
                  <a:pt x="1962" y="93"/>
                </a:cubicBezTo>
                <a:lnTo>
                  <a:pt x="1962" y="98"/>
                </a:lnTo>
                <a:close/>
                <a:moveTo>
                  <a:pt x="1193" y="34"/>
                </a:moveTo>
                <a:cubicBezTo>
                  <a:pt x="1163" y="34"/>
                  <a:pt x="1141" y="56"/>
                  <a:pt x="1141" y="84"/>
                </a:cubicBezTo>
                <a:cubicBezTo>
                  <a:pt x="1141" y="84"/>
                  <a:pt x="1141" y="84"/>
                  <a:pt x="1141" y="84"/>
                </a:cubicBezTo>
                <a:cubicBezTo>
                  <a:pt x="1141" y="112"/>
                  <a:pt x="1163" y="134"/>
                  <a:pt x="1193" y="134"/>
                </a:cubicBezTo>
                <a:cubicBezTo>
                  <a:pt x="1223" y="134"/>
                  <a:pt x="1245" y="112"/>
                  <a:pt x="1245" y="84"/>
                </a:cubicBezTo>
                <a:cubicBezTo>
                  <a:pt x="1245" y="84"/>
                  <a:pt x="1245" y="84"/>
                  <a:pt x="1245" y="84"/>
                </a:cubicBezTo>
                <a:cubicBezTo>
                  <a:pt x="1245" y="56"/>
                  <a:pt x="1223" y="34"/>
                  <a:pt x="1193" y="34"/>
                </a:cubicBezTo>
                <a:close/>
                <a:moveTo>
                  <a:pt x="1218" y="84"/>
                </a:moveTo>
                <a:cubicBezTo>
                  <a:pt x="1218" y="99"/>
                  <a:pt x="1209" y="111"/>
                  <a:pt x="1193" y="111"/>
                </a:cubicBezTo>
                <a:cubicBezTo>
                  <a:pt x="1178" y="111"/>
                  <a:pt x="1168" y="98"/>
                  <a:pt x="1168" y="84"/>
                </a:cubicBezTo>
                <a:cubicBezTo>
                  <a:pt x="1168" y="84"/>
                  <a:pt x="1168" y="84"/>
                  <a:pt x="1168" y="84"/>
                </a:cubicBezTo>
                <a:cubicBezTo>
                  <a:pt x="1168" y="70"/>
                  <a:pt x="1177" y="58"/>
                  <a:pt x="1193" y="58"/>
                </a:cubicBezTo>
                <a:cubicBezTo>
                  <a:pt x="1208" y="58"/>
                  <a:pt x="1218" y="70"/>
                  <a:pt x="1218" y="84"/>
                </a:cubicBezTo>
                <a:close/>
              </a:path>
            </a:pathLst>
          </a:custGeom>
          <a:gradFill flip="none" rotWithShape="1">
            <a:gsLst>
              <a:gs pos="0">
                <a:srgbClr val="7C55A3"/>
              </a:gs>
              <a:gs pos="33000">
                <a:srgbClr val="4C8AC8"/>
              </a:gs>
              <a:gs pos="67000">
                <a:srgbClr val="47B98E"/>
              </a:gs>
              <a:gs pos="100000">
                <a:srgbClr val="64B951"/>
              </a:gs>
            </a:gsLst>
            <a:lin ang="135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887607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7" name="Rectangle 6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" name="Freeform 8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" name="Freeform 10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" name="Freeform 11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0322121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/>
          <p:cNvSpPr>
            <a:spLocks noGrp="1"/>
          </p:cNvSpPr>
          <p:nvPr>
            <p:ph type="body" idx="10" hasCustomPrompt="1"/>
          </p:nvPr>
        </p:nvSpPr>
        <p:spPr bwMode="gray">
          <a:xfrm>
            <a:off x="557784" y="896112"/>
            <a:ext cx="11073384" cy="292608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356789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633483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Subtitle Only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/>
          <p:cNvSpPr>
            <a:spLocks noGrp="1"/>
          </p:cNvSpPr>
          <p:nvPr>
            <p:ph type="body" idx="10" hasCustomPrompt="1"/>
          </p:nvPr>
        </p:nvSpPr>
        <p:spPr bwMode="gray">
          <a:xfrm>
            <a:off x="557784" y="896112"/>
            <a:ext cx="11073384" cy="29260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0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399921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9" name="Rectangle 8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Freeform 13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226057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3624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308880"/>
            <a:ext cx="11073384" cy="4906726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416382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307593"/>
            <a:ext cx="11073384" cy="491958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8" name="Rectangle 7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" name="Freeform 8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" name="Freeform 11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Freeform 12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0975778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575767"/>
            <a:ext cx="11073384" cy="4651413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557784" y="899112"/>
            <a:ext cx="11073384" cy="292608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369451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479330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Subtitle Content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572767"/>
            <a:ext cx="11073384" cy="4654413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0" hasCustomPrompt="1"/>
          </p:nvPr>
        </p:nvSpPr>
        <p:spPr bwMode="gray">
          <a:xfrm>
            <a:off x="557784" y="896112"/>
            <a:ext cx="11073384" cy="29260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0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392616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9" name="Rectangle 8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Freeform 13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5945371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307592"/>
            <a:ext cx="5378958" cy="491958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14"/>
          </p:nvPr>
        </p:nvSpPr>
        <p:spPr bwMode="gray">
          <a:xfrm>
            <a:off x="6243066" y="1307592"/>
            <a:ext cx="5378958" cy="491958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351327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Slid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307592"/>
            <a:ext cx="5378958" cy="491958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14"/>
          </p:nvPr>
        </p:nvSpPr>
        <p:spPr bwMode="gray">
          <a:xfrm>
            <a:off x="6243066" y="1307592"/>
            <a:ext cx="5378958" cy="491958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9" name="Rectangle 8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Freeform 13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7799921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307593"/>
            <a:ext cx="3474720" cy="491958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0"/>
          </p:nvPr>
        </p:nvSpPr>
        <p:spPr bwMode="gray">
          <a:xfrm>
            <a:off x="4347972" y="1307593"/>
            <a:ext cx="3474720" cy="491958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1"/>
          </p:nvPr>
        </p:nvSpPr>
        <p:spPr bwMode="gray">
          <a:xfrm>
            <a:off x="8147304" y="1307593"/>
            <a:ext cx="3474720" cy="491958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456359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4">
            <a:extLst>
              <a:ext uri="{FF2B5EF4-FFF2-40B4-BE49-F238E27FC236}">
                <a16:creationId xmlns:a16="http://schemas.microsoft.com/office/drawing/2014/main" id="{D32A0016-1732-41C2-ABCA-54C20AE8EF4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043738" y="0"/>
            <a:ext cx="5145087" cy="6858000"/>
            <a:chOff x="4437" y="0"/>
            <a:chExt cx="3241" cy="432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5B8218A-F491-405B-B41C-36AB3F12211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97" y="720"/>
              <a:ext cx="720" cy="360"/>
            </a:xfrm>
            <a:prstGeom prst="rect">
              <a:avLst/>
            </a:pr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EA24081-B1C2-4527-8EC4-1C6088218DF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97" y="0"/>
              <a:ext cx="720" cy="720"/>
            </a:xfrm>
            <a:prstGeom prst="rect">
              <a:avLst/>
            </a:pr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D9BAE85-DA50-4DEE-B970-AD27BC2B17C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7" y="0"/>
              <a:ext cx="360" cy="720"/>
            </a:xfrm>
            <a:prstGeom prst="rect">
              <a:avLst/>
            </a:pr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ECDCABE7-7167-4A5E-8AC5-C56BD942CF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0"/>
              <a:ext cx="998" cy="1080"/>
            </a:xfrm>
            <a:custGeom>
              <a:avLst/>
              <a:gdLst>
                <a:gd name="T0" fmla="*/ 997 w 997"/>
                <a:gd name="T1" fmla="*/ 665 h 1080"/>
                <a:gd name="T2" fmla="*/ 0 w 997"/>
                <a:gd name="T3" fmla="*/ 0 h 1080"/>
                <a:gd name="T4" fmla="*/ 0 w 997"/>
                <a:gd name="T5" fmla="*/ 1080 h 1080"/>
                <a:gd name="T6" fmla="*/ 547 w 997"/>
                <a:gd name="T7" fmla="*/ 852 h 1080"/>
                <a:gd name="T8" fmla="*/ 997 w 997"/>
                <a:gd name="T9" fmla="*/ 665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7" h="1080">
                  <a:moveTo>
                    <a:pt x="997" y="665"/>
                  </a:moveTo>
                  <a:cubicBezTo>
                    <a:pt x="834" y="274"/>
                    <a:pt x="449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547" y="852"/>
                    <a:pt x="547" y="852"/>
                    <a:pt x="547" y="852"/>
                  </a:cubicBezTo>
                  <a:lnTo>
                    <a:pt x="997" y="665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65ED4C6D-93C4-4244-89FF-C75BAAEE9A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5" y="630"/>
              <a:ext cx="83" cy="450"/>
            </a:xfrm>
            <a:custGeom>
              <a:avLst/>
              <a:gdLst>
                <a:gd name="T0" fmla="*/ 0 w 83"/>
                <a:gd name="T1" fmla="*/ 35 h 450"/>
                <a:gd name="T2" fmla="*/ 83 w 83"/>
                <a:gd name="T3" fmla="*/ 450 h 450"/>
                <a:gd name="T4" fmla="*/ 83 w 83"/>
                <a:gd name="T5" fmla="*/ 0 h 450"/>
                <a:gd name="T6" fmla="*/ 0 w 83"/>
                <a:gd name="T7" fmla="*/ 35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450">
                  <a:moveTo>
                    <a:pt x="0" y="35"/>
                  </a:moveTo>
                  <a:cubicBezTo>
                    <a:pt x="53" y="162"/>
                    <a:pt x="83" y="303"/>
                    <a:pt x="83" y="450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0" y="35"/>
                  </a:ln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26938712-1BF3-485A-9E70-378CF1A357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665"/>
              <a:ext cx="1081" cy="415"/>
            </a:xfrm>
            <a:custGeom>
              <a:avLst/>
              <a:gdLst>
                <a:gd name="T0" fmla="*/ 547 w 1080"/>
                <a:gd name="T1" fmla="*/ 187 h 415"/>
                <a:gd name="T2" fmla="*/ 0 w 1080"/>
                <a:gd name="T3" fmla="*/ 415 h 415"/>
                <a:gd name="T4" fmla="*/ 601 w 1080"/>
                <a:gd name="T5" fmla="*/ 415 h 415"/>
                <a:gd name="T6" fmla="*/ 1080 w 1080"/>
                <a:gd name="T7" fmla="*/ 415 h 415"/>
                <a:gd name="T8" fmla="*/ 997 w 1080"/>
                <a:gd name="T9" fmla="*/ 0 h 415"/>
                <a:gd name="T10" fmla="*/ 547 w 1080"/>
                <a:gd name="T11" fmla="*/ 187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415">
                  <a:moveTo>
                    <a:pt x="547" y="187"/>
                  </a:moveTo>
                  <a:cubicBezTo>
                    <a:pt x="0" y="415"/>
                    <a:pt x="0" y="415"/>
                    <a:pt x="0" y="415"/>
                  </a:cubicBezTo>
                  <a:cubicBezTo>
                    <a:pt x="601" y="415"/>
                    <a:pt x="601" y="415"/>
                    <a:pt x="601" y="415"/>
                  </a:cubicBezTo>
                  <a:cubicBezTo>
                    <a:pt x="1080" y="415"/>
                    <a:pt x="1080" y="415"/>
                    <a:pt x="1080" y="415"/>
                  </a:cubicBezTo>
                  <a:cubicBezTo>
                    <a:pt x="1080" y="268"/>
                    <a:pt x="1050" y="127"/>
                    <a:pt x="997" y="0"/>
                  </a:cubicBezTo>
                  <a:lnTo>
                    <a:pt x="547" y="187"/>
                  </a:ln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21D92C31-ADB5-457B-8736-70A182D85D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8" y="0"/>
              <a:ext cx="720" cy="1080"/>
            </a:xfrm>
            <a:custGeom>
              <a:avLst/>
              <a:gdLst>
                <a:gd name="T0" fmla="*/ 0 w 720"/>
                <a:gd name="T1" fmla="*/ 0 h 1080"/>
                <a:gd name="T2" fmla="*/ 0 w 720"/>
                <a:gd name="T3" fmla="*/ 96 h 1080"/>
                <a:gd name="T4" fmla="*/ 360 w 720"/>
                <a:gd name="T5" fmla="*/ 720 h 1080"/>
                <a:gd name="T6" fmla="*/ 360 w 720"/>
                <a:gd name="T7" fmla="*/ 1080 h 1080"/>
                <a:gd name="T8" fmla="*/ 720 w 720"/>
                <a:gd name="T9" fmla="*/ 1080 h 1080"/>
                <a:gd name="T10" fmla="*/ 720 w 720"/>
                <a:gd name="T11" fmla="*/ 720 h 1080"/>
                <a:gd name="T12" fmla="*/ 0 w 720"/>
                <a:gd name="T1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1080">
                  <a:moveTo>
                    <a:pt x="0" y="0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215" y="221"/>
                    <a:pt x="360" y="453"/>
                    <a:pt x="360" y="72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720" y="1080"/>
                    <a:pt x="720" y="1080"/>
                    <a:pt x="720" y="1080"/>
                  </a:cubicBezTo>
                  <a:cubicBezTo>
                    <a:pt x="720" y="720"/>
                    <a:pt x="720" y="720"/>
                    <a:pt x="720" y="720"/>
                  </a:cubicBezTo>
                  <a:cubicBezTo>
                    <a:pt x="720" y="322"/>
                    <a:pt x="398" y="0"/>
                    <a:pt x="0" y="0"/>
                  </a:cubicBezTo>
                  <a:close/>
                </a:path>
              </a:pathLst>
            </a:custGeom>
            <a:solidFill>
              <a:srgbClr val="1531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24CC940C-FACB-41D6-A453-196ABCD90C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8" y="0"/>
              <a:ext cx="360" cy="1080"/>
            </a:xfrm>
            <a:custGeom>
              <a:avLst/>
              <a:gdLst>
                <a:gd name="T0" fmla="*/ 0 w 360"/>
                <a:gd name="T1" fmla="*/ 0 h 1080"/>
                <a:gd name="T2" fmla="*/ 0 w 360"/>
                <a:gd name="T3" fmla="*/ 1080 h 1080"/>
                <a:gd name="T4" fmla="*/ 360 w 360"/>
                <a:gd name="T5" fmla="*/ 1080 h 1080"/>
                <a:gd name="T6" fmla="*/ 360 w 360"/>
                <a:gd name="T7" fmla="*/ 96 h 1080"/>
                <a:gd name="T8" fmla="*/ 0 w 36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254" y="35"/>
                    <a:pt x="131" y="0"/>
                    <a:pt x="0" y="0"/>
                  </a:cubicBez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1CF1DF87-6D0C-4ABD-9667-B7A8CB01E4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8" y="96"/>
              <a:ext cx="360" cy="984"/>
            </a:xfrm>
            <a:custGeom>
              <a:avLst/>
              <a:gdLst>
                <a:gd name="T0" fmla="*/ 0 w 360"/>
                <a:gd name="T1" fmla="*/ 0 h 984"/>
                <a:gd name="T2" fmla="*/ 0 w 360"/>
                <a:gd name="T3" fmla="*/ 984 h 984"/>
                <a:gd name="T4" fmla="*/ 360 w 360"/>
                <a:gd name="T5" fmla="*/ 984 h 984"/>
                <a:gd name="T6" fmla="*/ 360 w 360"/>
                <a:gd name="T7" fmla="*/ 624 h 984"/>
                <a:gd name="T8" fmla="*/ 0 w 360"/>
                <a:gd name="T9" fmla="*/ 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984">
                  <a:moveTo>
                    <a:pt x="0" y="0"/>
                  </a:moveTo>
                  <a:cubicBezTo>
                    <a:pt x="0" y="984"/>
                    <a:pt x="0" y="984"/>
                    <a:pt x="0" y="984"/>
                  </a:cubicBezTo>
                  <a:cubicBezTo>
                    <a:pt x="360" y="984"/>
                    <a:pt x="360" y="984"/>
                    <a:pt x="360" y="984"/>
                  </a:cubicBezTo>
                  <a:cubicBezTo>
                    <a:pt x="360" y="624"/>
                    <a:pt x="360" y="624"/>
                    <a:pt x="360" y="624"/>
                  </a:cubicBezTo>
                  <a:cubicBezTo>
                    <a:pt x="360" y="357"/>
                    <a:pt x="215" y="125"/>
                    <a:pt x="0" y="0"/>
                  </a:cubicBez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Oval 14">
              <a:extLst>
                <a:ext uri="{FF2B5EF4-FFF2-40B4-BE49-F238E27FC236}">
                  <a16:creationId xmlns:a16="http://schemas.microsoft.com/office/drawing/2014/main" id="{121982CC-6A80-42FD-8D7D-218F072754F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7" y="1080"/>
              <a:ext cx="1080" cy="1080"/>
            </a:xfrm>
            <a:prstGeom prst="ellipse">
              <a:avLst/>
            </a:pr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Oval 15">
              <a:extLst>
                <a:ext uri="{FF2B5EF4-FFF2-40B4-BE49-F238E27FC236}">
                  <a16:creationId xmlns:a16="http://schemas.microsoft.com/office/drawing/2014/main" id="{28C87A8E-A8E3-444B-A6EE-AC45A4005E6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4" y="1386"/>
              <a:ext cx="468" cy="468"/>
            </a:xfrm>
            <a:prstGeom prst="ellipse">
              <a:avLst/>
            </a:pr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F9CA18BC-A7CA-47FA-9B57-C7ECB05E9B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8" y="1080"/>
              <a:ext cx="540" cy="1080"/>
            </a:xfrm>
            <a:custGeom>
              <a:avLst/>
              <a:gdLst>
                <a:gd name="T0" fmla="*/ 0 w 540"/>
                <a:gd name="T1" fmla="*/ 1080 h 1080"/>
                <a:gd name="T2" fmla="*/ 540 w 540"/>
                <a:gd name="T3" fmla="*/ 1080 h 1080"/>
                <a:gd name="T4" fmla="*/ 540 w 540"/>
                <a:gd name="T5" fmla="*/ 0 h 1080"/>
                <a:gd name="T6" fmla="*/ 0 w 540"/>
                <a:gd name="T7" fmla="*/ 108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1080">
                  <a:moveTo>
                    <a:pt x="0" y="1080"/>
                  </a:moveTo>
                  <a:lnTo>
                    <a:pt x="540" y="1080"/>
                  </a:lnTo>
                  <a:lnTo>
                    <a:pt x="540" y="0"/>
                  </a:lnTo>
                  <a:lnTo>
                    <a:pt x="0" y="1080"/>
                  </a:ln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72BEAD13-1F2F-494D-A1F6-F54173ED22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1080"/>
              <a:ext cx="541" cy="1080"/>
            </a:xfrm>
            <a:custGeom>
              <a:avLst/>
              <a:gdLst>
                <a:gd name="T0" fmla="*/ 0 w 541"/>
                <a:gd name="T1" fmla="*/ 1080 h 1080"/>
                <a:gd name="T2" fmla="*/ 541 w 541"/>
                <a:gd name="T3" fmla="*/ 1080 h 1080"/>
                <a:gd name="T4" fmla="*/ 0 w 541"/>
                <a:gd name="T5" fmla="*/ 0 h 1080"/>
                <a:gd name="T6" fmla="*/ 0 w 541"/>
                <a:gd name="T7" fmla="*/ 108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1080">
                  <a:moveTo>
                    <a:pt x="0" y="1080"/>
                  </a:moveTo>
                  <a:lnTo>
                    <a:pt x="541" y="1080"/>
                  </a:lnTo>
                  <a:lnTo>
                    <a:pt x="0" y="0"/>
                  </a:lnTo>
                  <a:lnTo>
                    <a:pt x="0" y="1080"/>
                  </a:ln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87C5F757-D721-423A-9CB9-59C87EA04A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1080"/>
              <a:ext cx="1081" cy="1080"/>
            </a:xfrm>
            <a:custGeom>
              <a:avLst/>
              <a:gdLst>
                <a:gd name="T0" fmla="*/ 0 w 1081"/>
                <a:gd name="T1" fmla="*/ 0 h 1080"/>
                <a:gd name="T2" fmla="*/ 541 w 1081"/>
                <a:gd name="T3" fmla="*/ 1080 h 1080"/>
                <a:gd name="T4" fmla="*/ 1081 w 1081"/>
                <a:gd name="T5" fmla="*/ 0 h 1080"/>
                <a:gd name="T6" fmla="*/ 0 w 1081"/>
                <a:gd name="T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080">
                  <a:moveTo>
                    <a:pt x="0" y="0"/>
                  </a:moveTo>
                  <a:lnTo>
                    <a:pt x="541" y="1080"/>
                  </a:lnTo>
                  <a:lnTo>
                    <a:pt x="108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5AEC129C-5030-4375-95F1-097B6D7CD7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8" y="1080"/>
              <a:ext cx="540" cy="1080"/>
            </a:xfrm>
            <a:custGeom>
              <a:avLst/>
              <a:gdLst>
                <a:gd name="T0" fmla="*/ 0 w 540"/>
                <a:gd name="T1" fmla="*/ 540 h 1080"/>
                <a:gd name="T2" fmla="*/ 540 w 540"/>
                <a:gd name="T3" fmla="*/ 1080 h 1080"/>
                <a:gd name="T4" fmla="*/ 540 w 540"/>
                <a:gd name="T5" fmla="*/ 0 h 1080"/>
                <a:gd name="T6" fmla="*/ 0 w 540"/>
                <a:gd name="T7" fmla="*/ 54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1080">
                  <a:moveTo>
                    <a:pt x="0" y="540"/>
                  </a:moveTo>
                  <a:cubicBezTo>
                    <a:pt x="0" y="838"/>
                    <a:pt x="242" y="1080"/>
                    <a:pt x="540" y="1080"/>
                  </a:cubicBez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id="{BBC49A08-50D6-47E1-9ED3-2285EEFDDB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08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id="{DB3123F6-0A02-4912-8D56-396818B624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08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id="{A9B09F65-0BF4-4CFC-B6DB-4DCB51E50E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080"/>
              <a:ext cx="540" cy="534"/>
            </a:xfrm>
            <a:custGeom>
              <a:avLst/>
              <a:gdLst>
                <a:gd name="T0" fmla="*/ 540 w 540"/>
                <a:gd name="T1" fmla="*/ 534 h 534"/>
                <a:gd name="T2" fmla="*/ 540 w 540"/>
                <a:gd name="T3" fmla="*/ 0 h 534"/>
                <a:gd name="T4" fmla="*/ 0 w 540"/>
                <a:gd name="T5" fmla="*/ 0 h 534"/>
                <a:gd name="T6" fmla="*/ 540 w 540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540" y="534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6" y="0"/>
                    <a:pt x="537" y="238"/>
                    <a:pt x="540" y="534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id="{7EBF4BFC-5DCB-4889-A797-CFE96FAAF6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626"/>
              <a:ext cx="540" cy="534"/>
            </a:xfrm>
            <a:custGeom>
              <a:avLst/>
              <a:gdLst>
                <a:gd name="T0" fmla="*/ 0 w 540"/>
                <a:gd name="T1" fmla="*/ 534 h 534"/>
                <a:gd name="T2" fmla="*/ 540 w 540"/>
                <a:gd name="T3" fmla="*/ 534 h 534"/>
                <a:gd name="T4" fmla="*/ 540 w 540"/>
                <a:gd name="T5" fmla="*/ 0 h 534"/>
                <a:gd name="T6" fmla="*/ 0 w 540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0" y="534"/>
                  </a:moveTo>
                  <a:cubicBezTo>
                    <a:pt x="540" y="534"/>
                    <a:pt x="540" y="534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  <a:cubicBezTo>
                    <a:pt x="537" y="296"/>
                    <a:pt x="296" y="534"/>
                    <a:pt x="0" y="534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4">
              <a:extLst>
                <a:ext uri="{FF2B5EF4-FFF2-40B4-BE49-F238E27FC236}">
                  <a16:creationId xmlns:a16="http://schemas.microsoft.com/office/drawing/2014/main" id="{4E78905A-9EE9-4F6D-BB35-ED1741BF83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080"/>
              <a:ext cx="540" cy="1080"/>
            </a:xfrm>
            <a:custGeom>
              <a:avLst/>
              <a:gdLst>
                <a:gd name="T0" fmla="*/ 540 w 540"/>
                <a:gd name="T1" fmla="*/ 546 h 1080"/>
                <a:gd name="T2" fmla="*/ 540 w 540"/>
                <a:gd name="T3" fmla="*/ 534 h 1080"/>
                <a:gd name="T4" fmla="*/ 0 w 540"/>
                <a:gd name="T5" fmla="*/ 0 h 1080"/>
                <a:gd name="T6" fmla="*/ 0 w 540"/>
                <a:gd name="T7" fmla="*/ 0 h 1080"/>
                <a:gd name="T8" fmla="*/ 0 w 540"/>
                <a:gd name="T9" fmla="*/ 1080 h 1080"/>
                <a:gd name="T10" fmla="*/ 0 w 540"/>
                <a:gd name="T11" fmla="*/ 1080 h 1080"/>
                <a:gd name="T12" fmla="*/ 540 w 540"/>
                <a:gd name="T13" fmla="*/ 546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0" h="1080">
                  <a:moveTo>
                    <a:pt x="540" y="546"/>
                  </a:moveTo>
                  <a:cubicBezTo>
                    <a:pt x="540" y="534"/>
                    <a:pt x="540" y="534"/>
                    <a:pt x="540" y="534"/>
                  </a:cubicBezTo>
                  <a:cubicBezTo>
                    <a:pt x="537" y="238"/>
                    <a:pt x="29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296" y="1080"/>
                    <a:pt x="537" y="842"/>
                    <a:pt x="540" y="546"/>
                  </a:cubicBez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Rectangle 25">
              <a:extLst>
                <a:ext uri="{FF2B5EF4-FFF2-40B4-BE49-F238E27FC236}">
                  <a16:creationId xmlns:a16="http://schemas.microsoft.com/office/drawing/2014/main" id="{FA193E6C-B293-439B-8B7F-E6FEC922EAD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97" y="2880"/>
              <a:ext cx="720" cy="360"/>
            </a:xfrm>
            <a:prstGeom prst="rect">
              <a:avLst/>
            </a:pr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Rectangle 26">
              <a:extLst>
                <a:ext uri="{FF2B5EF4-FFF2-40B4-BE49-F238E27FC236}">
                  <a16:creationId xmlns:a16="http://schemas.microsoft.com/office/drawing/2014/main" id="{3390F226-E928-4197-AB05-F3B6A53B455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97" y="2160"/>
              <a:ext cx="720" cy="720"/>
            </a:xfrm>
            <a:prstGeom prst="rect">
              <a:avLst/>
            </a:pr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Rectangle 27">
              <a:extLst>
                <a:ext uri="{FF2B5EF4-FFF2-40B4-BE49-F238E27FC236}">
                  <a16:creationId xmlns:a16="http://schemas.microsoft.com/office/drawing/2014/main" id="{0E96D302-6780-46A5-81BA-BFDAB80CCD4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7" y="2160"/>
              <a:ext cx="360" cy="720"/>
            </a:xfrm>
            <a:prstGeom prst="rect">
              <a:avLst/>
            </a:pr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8">
              <a:extLst>
                <a:ext uri="{FF2B5EF4-FFF2-40B4-BE49-F238E27FC236}">
                  <a16:creationId xmlns:a16="http://schemas.microsoft.com/office/drawing/2014/main" id="{520A8F78-B8E2-457B-96A2-413F59C629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2160"/>
              <a:ext cx="998" cy="1080"/>
            </a:xfrm>
            <a:custGeom>
              <a:avLst/>
              <a:gdLst>
                <a:gd name="T0" fmla="*/ 997 w 997"/>
                <a:gd name="T1" fmla="*/ 665 h 1080"/>
                <a:gd name="T2" fmla="*/ 0 w 997"/>
                <a:gd name="T3" fmla="*/ 0 h 1080"/>
                <a:gd name="T4" fmla="*/ 0 w 997"/>
                <a:gd name="T5" fmla="*/ 1080 h 1080"/>
                <a:gd name="T6" fmla="*/ 547 w 997"/>
                <a:gd name="T7" fmla="*/ 852 h 1080"/>
                <a:gd name="T8" fmla="*/ 997 w 997"/>
                <a:gd name="T9" fmla="*/ 665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7" h="1080">
                  <a:moveTo>
                    <a:pt x="997" y="665"/>
                  </a:moveTo>
                  <a:cubicBezTo>
                    <a:pt x="834" y="274"/>
                    <a:pt x="449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547" y="852"/>
                    <a:pt x="547" y="852"/>
                    <a:pt x="547" y="852"/>
                  </a:cubicBezTo>
                  <a:lnTo>
                    <a:pt x="997" y="665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9">
              <a:extLst>
                <a:ext uri="{FF2B5EF4-FFF2-40B4-BE49-F238E27FC236}">
                  <a16:creationId xmlns:a16="http://schemas.microsoft.com/office/drawing/2014/main" id="{61C26647-4143-4D74-BEF8-6D99762644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5" y="2790"/>
              <a:ext cx="83" cy="450"/>
            </a:xfrm>
            <a:custGeom>
              <a:avLst/>
              <a:gdLst>
                <a:gd name="T0" fmla="*/ 0 w 83"/>
                <a:gd name="T1" fmla="*/ 35 h 450"/>
                <a:gd name="T2" fmla="*/ 83 w 83"/>
                <a:gd name="T3" fmla="*/ 450 h 450"/>
                <a:gd name="T4" fmla="*/ 83 w 83"/>
                <a:gd name="T5" fmla="*/ 0 h 450"/>
                <a:gd name="T6" fmla="*/ 0 w 83"/>
                <a:gd name="T7" fmla="*/ 35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450">
                  <a:moveTo>
                    <a:pt x="0" y="35"/>
                  </a:moveTo>
                  <a:cubicBezTo>
                    <a:pt x="53" y="162"/>
                    <a:pt x="83" y="303"/>
                    <a:pt x="83" y="450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0" y="35"/>
                  </a:ln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30">
              <a:extLst>
                <a:ext uri="{FF2B5EF4-FFF2-40B4-BE49-F238E27FC236}">
                  <a16:creationId xmlns:a16="http://schemas.microsoft.com/office/drawing/2014/main" id="{FA88F2FC-BBDC-4821-9355-356B6B6DFF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2825"/>
              <a:ext cx="1081" cy="415"/>
            </a:xfrm>
            <a:custGeom>
              <a:avLst/>
              <a:gdLst>
                <a:gd name="T0" fmla="*/ 547 w 1080"/>
                <a:gd name="T1" fmla="*/ 187 h 415"/>
                <a:gd name="T2" fmla="*/ 0 w 1080"/>
                <a:gd name="T3" fmla="*/ 415 h 415"/>
                <a:gd name="T4" fmla="*/ 601 w 1080"/>
                <a:gd name="T5" fmla="*/ 415 h 415"/>
                <a:gd name="T6" fmla="*/ 1080 w 1080"/>
                <a:gd name="T7" fmla="*/ 415 h 415"/>
                <a:gd name="T8" fmla="*/ 997 w 1080"/>
                <a:gd name="T9" fmla="*/ 0 h 415"/>
                <a:gd name="T10" fmla="*/ 547 w 1080"/>
                <a:gd name="T11" fmla="*/ 187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415">
                  <a:moveTo>
                    <a:pt x="547" y="187"/>
                  </a:moveTo>
                  <a:cubicBezTo>
                    <a:pt x="0" y="415"/>
                    <a:pt x="0" y="415"/>
                    <a:pt x="0" y="415"/>
                  </a:cubicBezTo>
                  <a:cubicBezTo>
                    <a:pt x="601" y="415"/>
                    <a:pt x="601" y="415"/>
                    <a:pt x="601" y="415"/>
                  </a:cubicBezTo>
                  <a:cubicBezTo>
                    <a:pt x="1080" y="415"/>
                    <a:pt x="1080" y="415"/>
                    <a:pt x="1080" y="415"/>
                  </a:cubicBezTo>
                  <a:cubicBezTo>
                    <a:pt x="1080" y="268"/>
                    <a:pt x="1050" y="127"/>
                    <a:pt x="997" y="0"/>
                  </a:cubicBezTo>
                  <a:lnTo>
                    <a:pt x="547" y="187"/>
                  </a:ln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1">
              <a:extLst>
                <a:ext uri="{FF2B5EF4-FFF2-40B4-BE49-F238E27FC236}">
                  <a16:creationId xmlns:a16="http://schemas.microsoft.com/office/drawing/2014/main" id="{400AB4EC-B7D9-4393-986F-500807831A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8" y="2160"/>
              <a:ext cx="720" cy="1080"/>
            </a:xfrm>
            <a:custGeom>
              <a:avLst/>
              <a:gdLst>
                <a:gd name="T0" fmla="*/ 0 w 720"/>
                <a:gd name="T1" fmla="*/ 0 h 1080"/>
                <a:gd name="T2" fmla="*/ 0 w 720"/>
                <a:gd name="T3" fmla="*/ 96 h 1080"/>
                <a:gd name="T4" fmla="*/ 360 w 720"/>
                <a:gd name="T5" fmla="*/ 720 h 1080"/>
                <a:gd name="T6" fmla="*/ 360 w 720"/>
                <a:gd name="T7" fmla="*/ 1080 h 1080"/>
                <a:gd name="T8" fmla="*/ 720 w 720"/>
                <a:gd name="T9" fmla="*/ 1080 h 1080"/>
                <a:gd name="T10" fmla="*/ 720 w 720"/>
                <a:gd name="T11" fmla="*/ 720 h 1080"/>
                <a:gd name="T12" fmla="*/ 0 w 720"/>
                <a:gd name="T1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1080">
                  <a:moveTo>
                    <a:pt x="0" y="0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215" y="221"/>
                    <a:pt x="360" y="453"/>
                    <a:pt x="360" y="72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720" y="1080"/>
                    <a:pt x="720" y="1080"/>
                    <a:pt x="720" y="1080"/>
                  </a:cubicBezTo>
                  <a:cubicBezTo>
                    <a:pt x="720" y="720"/>
                    <a:pt x="720" y="720"/>
                    <a:pt x="720" y="720"/>
                  </a:cubicBezTo>
                  <a:cubicBezTo>
                    <a:pt x="720" y="322"/>
                    <a:pt x="398" y="0"/>
                    <a:pt x="0" y="0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2">
              <a:extLst>
                <a:ext uri="{FF2B5EF4-FFF2-40B4-BE49-F238E27FC236}">
                  <a16:creationId xmlns:a16="http://schemas.microsoft.com/office/drawing/2014/main" id="{A20D092F-41F8-4944-8511-B5E77957E9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8" y="2160"/>
              <a:ext cx="360" cy="1080"/>
            </a:xfrm>
            <a:custGeom>
              <a:avLst/>
              <a:gdLst>
                <a:gd name="T0" fmla="*/ 0 w 360"/>
                <a:gd name="T1" fmla="*/ 0 h 1080"/>
                <a:gd name="T2" fmla="*/ 0 w 360"/>
                <a:gd name="T3" fmla="*/ 1080 h 1080"/>
                <a:gd name="T4" fmla="*/ 360 w 360"/>
                <a:gd name="T5" fmla="*/ 1080 h 1080"/>
                <a:gd name="T6" fmla="*/ 360 w 360"/>
                <a:gd name="T7" fmla="*/ 96 h 1080"/>
                <a:gd name="T8" fmla="*/ 0 w 36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254" y="35"/>
                    <a:pt x="131" y="0"/>
                    <a:pt x="0" y="0"/>
                  </a:cubicBez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3">
              <a:extLst>
                <a:ext uri="{FF2B5EF4-FFF2-40B4-BE49-F238E27FC236}">
                  <a16:creationId xmlns:a16="http://schemas.microsoft.com/office/drawing/2014/main" id="{D4FE2DCA-426D-4AFF-B975-A2DC9F2A23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8" y="2256"/>
              <a:ext cx="360" cy="984"/>
            </a:xfrm>
            <a:custGeom>
              <a:avLst/>
              <a:gdLst>
                <a:gd name="T0" fmla="*/ 0 w 360"/>
                <a:gd name="T1" fmla="*/ 0 h 984"/>
                <a:gd name="T2" fmla="*/ 0 w 360"/>
                <a:gd name="T3" fmla="*/ 984 h 984"/>
                <a:gd name="T4" fmla="*/ 360 w 360"/>
                <a:gd name="T5" fmla="*/ 984 h 984"/>
                <a:gd name="T6" fmla="*/ 360 w 360"/>
                <a:gd name="T7" fmla="*/ 624 h 984"/>
                <a:gd name="T8" fmla="*/ 0 w 360"/>
                <a:gd name="T9" fmla="*/ 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984">
                  <a:moveTo>
                    <a:pt x="0" y="0"/>
                  </a:moveTo>
                  <a:cubicBezTo>
                    <a:pt x="0" y="984"/>
                    <a:pt x="0" y="984"/>
                    <a:pt x="0" y="984"/>
                  </a:cubicBezTo>
                  <a:cubicBezTo>
                    <a:pt x="360" y="984"/>
                    <a:pt x="360" y="984"/>
                    <a:pt x="360" y="984"/>
                  </a:cubicBezTo>
                  <a:cubicBezTo>
                    <a:pt x="360" y="624"/>
                    <a:pt x="360" y="624"/>
                    <a:pt x="360" y="624"/>
                  </a:cubicBezTo>
                  <a:cubicBezTo>
                    <a:pt x="360" y="357"/>
                    <a:pt x="215" y="125"/>
                    <a:pt x="0" y="0"/>
                  </a:cubicBez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Oval 34">
              <a:extLst>
                <a:ext uri="{FF2B5EF4-FFF2-40B4-BE49-F238E27FC236}">
                  <a16:creationId xmlns:a16="http://schemas.microsoft.com/office/drawing/2014/main" id="{1A3BBE8F-53FD-4393-BE6E-DA399BE743F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7" y="3240"/>
              <a:ext cx="1080" cy="1080"/>
            </a:xfrm>
            <a:prstGeom prst="ellipse">
              <a:avLst/>
            </a:pr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Oval 35">
              <a:extLst>
                <a:ext uri="{FF2B5EF4-FFF2-40B4-BE49-F238E27FC236}">
                  <a16:creationId xmlns:a16="http://schemas.microsoft.com/office/drawing/2014/main" id="{2A57E5CB-E66D-4A43-8697-4F3860A35CF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4" y="3546"/>
              <a:ext cx="468" cy="468"/>
            </a:xfrm>
            <a:prstGeom prst="ellipse">
              <a:avLst/>
            </a:pr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6">
              <a:extLst>
                <a:ext uri="{FF2B5EF4-FFF2-40B4-BE49-F238E27FC236}">
                  <a16:creationId xmlns:a16="http://schemas.microsoft.com/office/drawing/2014/main" id="{CD972F09-CCC4-49F3-B3FA-159BB91684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8" y="3240"/>
              <a:ext cx="540" cy="1080"/>
            </a:xfrm>
            <a:custGeom>
              <a:avLst/>
              <a:gdLst>
                <a:gd name="T0" fmla="*/ 0 w 540"/>
                <a:gd name="T1" fmla="*/ 1080 h 1080"/>
                <a:gd name="T2" fmla="*/ 540 w 540"/>
                <a:gd name="T3" fmla="*/ 1080 h 1080"/>
                <a:gd name="T4" fmla="*/ 540 w 540"/>
                <a:gd name="T5" fmla="*/ 0 h 1080"/>
                <a:gd name="T6" fmla="*/ 0 w 540"/>
                <a:gd name="T7" fmla="*/ 108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1080">
                  <a:moveTo>
                    <a:pt x="0" y="1080"/>
                  </a:moveTo>
                  <a:lnTo>
                    <a:pt x="540" y="1080"/>
                  </a:lnTo>
                  <a:lnTo>
                    <a:pt x="540" y="0"/>
                  </a:lnTo>
                  <a:lnTo>
                    <a:pt x="0" y="1080"/>
                  </a:ln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7">
              <a:extLst>
                <a:ext uri="{FF2B5EF4-FFF2-40B4-BE49-F238E27FC236}">
                  <a16:creationId xmlns:a16="http://schemas.microsoft.com/office/drawing/2014/main" id="{324A0802-8652-4965-BE86-1DD9437AB5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3240"/>
              <a:ext cx="541" cy="1080"/>
            </a:xfrm>
            <a:custGeom>
              <a:avLst/>
              <a:gdLst>
                <a:gd name="T0" fmla="*/ 0 w 541"/>
                <a:gd name="T1" fmla="*/ 1080 h 1080"/>
                <a:gd name="T2" fmla="*/ 541 w 541"/>
                <a:gd name="T3" fmla="*/ 1080 h 1080"/>
                <a:gd name="T4" fmla="*/ 0 w 541"/>
                <a:gd name="T5" fmla="*/ 0 h 1080"/>
                <a:gd name="T6" fmla="*/ 0 w 541"/>
                <a:gd name="T7" fmla="*/ 108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1080">
                  <a:moveTo>
                    <a:pt x="0" y="1080"/>
                  </a:moveTo>
                  <a:lnTo>
                    <a:pt x="541" y="1080"/>
                  </a:lnTo>
                  <a:lnTo>
                    <a:pt x="0" y="0"/>
                  </a:lnTo>
                  <a:lnTo>
                    <a:pt x="0" y="1080"/>
                  </a:ln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8">
              <a:extLst>
                <a:ext uri="{FF2B5EF4-FFF2-40B4-BE49-F238E27FC236}">
                  <a16:creationId xmlns:a16="http://schemas.microsoft.com/office/drawing/2014/main" id="{76F0F549-C6AF-44C2-B848-0B2AE11F2B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3240"/>
              <a:ext cx="1081" cy="1080"/>
            </a:xfrm>
            <a:custGeom>
              <a:avLst/>
              <a:gdLst>
                <a:gd name="T0" fmla="*/ 0 w 1081"/>
                <a:gd name="T1" fmla="*/ 0 h 1080"/>
                <a:gd name="T2" fmla="*/ 541 w 1081"/>
                <a:gd name="T3" fmla="*/ 1080 h 1080"/>
                <a:gd name="T4" fmla="*/ 1081 w 1081"/>
                <a:gd name="T5" fmla="*/ 0 h 1080"/>
                <a:gd name="T6" fmla="*/ 0 w 1081"/>
                <a:gd name="T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080">
                  <a:moveTo>
                    <a:pt x="0" y="0"/>
                  </a:moveTo>
                  <a:lnTo>
                    <a:pt x="541" y="1080"/>
                  </a:lnTo>
                  <a:lnTo>
                    <a:pt x="108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9">
              <a:extLst>
                <a:ext uri="{FF2B5EF4-FFF2-40B4-BE49-F238E27FC236}">
                  <a16:creationId xmlns:a16="http://schemas.microsoft.com/office/drawing/2014/main" id="{7F4FDCA5-33F0-4DF0-8014-879F2900F3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8" y="3240"/>
              <a:ext cx="540" cy="1080"/>
            </a:xfrm>
            <a:custGeom>
              <a:avLst/>
              <a:gdLst>
                <a:gd name="T0" fmla="*/ 0 w 540"/>
                <a:gd name="T1" fmla="*/ 540 h 1080"/>
                <a:gd name="T2" fmla="*/ 540 w 540"/>
                <a:gd name="T3" fmla="*/ 1080 h 1080"/>
                <a:gd name="T4" fmla="*/ 540 w 540"/>
                <a:gd name="T5" fmla="*/ 0 h 1080"/>
                <a:gd name="T6" fmla="*/ 0 w 540"/>
                <a:gd name="T7" fmla="*/ 54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1080">
                  <a:moveTo>
                    <a:pt x="0" y="540"/>
                  </a:moveTo>
                  <a:cubicBezTo>
                    <a:pt x="0" y="838"/>
                    <a:pt x="242" y="1080"/>
                    <a:pt x="540" y="1080"/>
                  </a:cubicBez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0">
              <a:extLst>
                <a:ext uri="{FF2B5EF4-FFF2-40B4-BE49-F238E27FC236}">
                  <a16:creationId xmlns:a16="http://schemas.microsoft.com/office/drawing/2014/main" id="{7DAE396F-42FB-4CC8-B340-81F839CCD2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2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1">
              <a:extLst>
                <a:ext uri="{FF2B5EF4-FFF2-40B4-BE49-F238E27FC236}">
                  <a16:creationId xmlns:a16="http://schemas.microsoft.com/office/drawing/2014/main" id="{41944384-049E-46E1-991F-EB398F90A0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2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2">
              <a:extLst>
                <a:ext uri="{FF2B5EF4-FFF2-40B4-BE49-F238E27FC236}">
                  <a16:creationId xmlns:a16="http://schemas.microsoft.com/office/drawing/2014/main" id="{E1826F1E-77EF-4562-BE22-1ABC3B4C679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240"/>
              <a:ext cx="540" cy="534"/>
            </a:xfrm>
            <a:custGeom>
              <a:avLst/>
              <a:gdLst>
                <a:gd name="T0" fmla="*/ 540 w 540"/>
                <a:gd name="T1" fmla="*/ 534 h 534"/>
                <a:gd name="T2" fmla="*/ 540 w 540"/>
                <a:gd name="T3" fmla="*/ 0 h 534"/>
                <a:gd name="T4" fmla="*/ 0 w 540"/>
                <a:gd name="T5" fmla="*/ 0 h 534"/>
                <a:gd name="T6" fmla="*/ 540 w 540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540" y="534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6" y="0"/>
                    <a:pt x="537" y="238"/>
                    <a:pt x="540" y="534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3">
              <a:extLst>
                <a:ext uri="{FF2B5EF4-FFF2-40B4-BE49-F238E27FC236}">
                  <a16:creationId xmlns:a16="http://schemas.microsoft.com/office/drawing/2014/main" id="{0AE30319-D167-4F33-8C55-1A21844BAB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786"/>
              <a:ext cx="540" cy="534"/>
            </a:xfrm>
            <a:custGeom>
              <a:avLst/>
              <a:gdLst>
                <a:gd name="T0" fmla="*/ 0 w 540"/>
                <a:gd name="T1" fmla="*/ 534 h 534"/>
                <a:gd name="T2" fmla="*/ 540 w 540"/>
                <a:gd name="T3" fmla="*/ 534 h 534"/>
                <a:gd name="T4" fmla="*/ 540 w 540"/>
                <a:gd name="T5" fmla="*/ 0 h 534"/>
                <a:gd name="T6" fmla="*/ 0 w 540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0" y="534"/>
                  </a:moveTo>
                  <a:cubicBezTo>
                    <a:pt x="540" y="534"/>
                    <a:pt x="540" y="534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  <a:cubicBezTo>
                    <a:pt x="537" y="296"/>
                    <a:pt x="296" y="534"/>
                    <a:pt x="0" y="534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4">
              <a:extLst>
                <a:ext uri="{FF2B5EF4-FFF2-40B4-BE49-F238E27FC236}">
                  <a16:creationId xmlns:a16="http://schemas.microsoft.com/office/drawing/2014/main" id="{92AB1EA0-254A-44FF-A68A-9D87FBC74E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240"/>
              <a:ext cx="540" cy="1080"/>
            </a:xfrm>
            <a:custGeom>
              <a:avLst/>
              <a:gdLst>
                <a:gd name="T0" fmla="*/ 540 w 540"/>
                <a:gd name="T1" fmla="*/ 546 h 1080"/>
                <a:gd name="T2" fmla="*/ 540 w 540"/>
                <a:gd name="T3" fmla="*/ 534 h 1080"/>
                <a:gd name="T4" fmla="*/ 0 w 540"/>
                <a:gd name="T5" fmla="*/ 0 h 1080"/>
                <a:gd name="T6" fmla="*/ 0 w 540"/>
                <a:gd name="T7" fmla="*/ 0 h 1080"/>
                <a:gd name="T8" fmla="*/ 0 w 540"/>
                <a:gd name="T9" fmla="*/ 1080 h 1080"/>
                <a:gd name="T10" fmla="*/ 0 w 540"/>
                <a:gd name="T11" fmla="*/ 1080 h 1080"/>
                <a:gd name="T12" fmla="*/ 540 w 540"/>
                <a:gd name="T13" fmla="*/ 546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0" h="1080">
                  <a:moveTo>
                    <a:pt x="540" y="546"/>
                  </a:moveTo>
                  <a:cubicBezTo>
                    <a:pt x="540" y="534"/>
                    <a:pt x="540" y="534"/>
                    <a:pt x="540" y="534"/>
                  </a:cubicBezTo>
                  <a:cubicBezTo>
                    <a:pt x="537" y="238"/>
                    <a:pt x="29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296" y="1080"/>
                    <a:pt x="537" y="842"/>
                    <a:pt x="540" y="546"/>
                  </a:cubicBez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548640" y="1682496"/>
            <a:ext cx="9960236" cy="2898648"/>
          </a:xfrm>
          <a:prstGeom prst="rect">
            <a:avLst/>
          </a:prstGeom>
        </p:spPr>
        <p:txBody>
          <a:bodyPr lIns="0" tIns="0" rIns="121899" bIns="0" anchor="b" anchorCtr="0"/>
          <a:lstStyle>
            <a:lvl1pPr marL="0" algn="l" defTabSz="1218987" rtl="0" eaLnBrk="1" latinLnBrk="0" hangingPunct="1">
              <a:lnSpc>
                <a:spcPts val="6800"/>
              </a:lnSpc>
              <a:spcBef>
                <a:spcPct val="0"/>
              </a:spcBef>
              <a:buNone/>
              <a:defRPr lang="en-US" sz="8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three lines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548640" y="4718304"/>
            <a:ext cx="9949796" cy="4572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Speaker Name | Date</a:t>
            </a:r>
          </a:p>
        </p:txBody>
      </p:sp>
      <p:sp>
        <p:nvSpPr>
          <p:cNvPr id="49" name="TextBox 48"/>
          <p:cNvSpPr txBox="1"/>
          <p:nvPr userDrawn="1"/>
        </p:nvSpPr>
        <p:spPr>
          <a:xfrm>
            <a:off x="548640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63B15D-8538-4F4D-95D4-10B6EF40D599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9855467" y="2024677"/>
            <a:ext cx="3499241" cy="1167475"/>
            <a:chOff x="547688" y="952500"/>
            <a:chExt cx="12190413" cy="406717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38EF8AF-A11C-49F7-816C-5F1E23CFA92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gradFill flip="none" rotWithShape="1">
              <a:gsLst>
                <a:gs pos="0">
                  <a:srgbClr val="7C55A3"/>
                </a:gs>
                <a:gs pos="33000">
                  <a:srgbClr val="4C8AC8"/>
                </a:gs>
                <a:gs pos="67000">
                  <a:srgbClr val="47B98E"/>
                </a:gs>
                <a:gs pos="100000">
                  <a:srgbClr val="64B951"/>
                </a:gs>
              </a:gsLst>
              <a:lin ang="189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5D4AE5D8-9A33-44FD-B63F-58D118D3D7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E9ABE3C8-359D-4404-9E55-A32DBD9F89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AE932F07-2CB8-465A-9F25-89FBFE65554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B9E29597-4C22-45CD-97A0-F093CB88BC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577633EC-54C7-4002-89BF-79EDD94211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BC268FF1-57B5-40D2-973F-EA1524295D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Freeform 5">
            <a:extLst>
              <a:ext uri="{FF2B5EF4-FFF2-40B4-BE49-F238E27FC236}">
                <a16:creationId xmlns:a16="http://schemas.microsoft.com/office/drawing/2014/main" id="{C60414CF-B3A8-4BBC-BA9C-1CD8881AE8E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48640" y="858794"/>
            <a:ext cx="3941064" cy="312470"/>
          </a:xfrm>
          <a:custGeom>
            <a:avLst/>
            <a:gdLst>
              <a:gd name="T0" fmla="*/ 557 w 2065"/>
              <a:gd name="T1" fmla="*/ 102 h 161"/>
              <a:gd name="T2" fmla="*/ 510 w 2065"/>
              <a:gd name="T3" fmla="*/ 76 h 161"/>
              <a:gd name="T4" fmla="*/ 583 w 2065"/>
              <a:gd name="T5" fmla="*/ 36 h 161"/>
              <a:gd name="T6" fmla="*/ 641 w 2065"/>
              <a:gd name="T7" fmla="*/ 34 h 161"/>
              <a:gd name="T8" fmla="*/ 2038 w 2065"/>
              <a:gd name="T9" fmla="*/ 1 h 161"/>
              <a:gd name="T10" fmla="*/ 706 w 2065"/>
              <a:gd name="T11" fmla="*/ 59 h 161"/>
              <a:gd name="T12" fmla="*/ 733 w 2065"/>
              <a:gd name="T13" fmla="*/ 100 h 161"/>
              <a:gd name="T14" fmla="*/ 1999 w 2065"/>
              <a:gd name="T15" fmla="*/ 132 h 161"/>
              <a:gd name="T16" fmla="*/ 760 w 2065"/>
              <a:gd name="T17" fmla="*/ 84 h 161"/>
              <a:gd name="T18" fmla="*/ 787 w 2065"/>
              <a:gd name="T19" fmla="*/ 93 h 161"/>
              <a:gd name="T20" fmla="*/ 828 w 2065"/>
              <a:gd name="T21" fmla="*/ 76 h 161"/>
              <a:gd name="T22" fmla="*/ 133 w 2065"/>
              <a:gd name="T23" fmla="*/ 36 h 161"/>
              <a:gd name="T24" fmla="*/ 166 w 2065"/>
              <a:gd name="T25" fmla="*/ 78 h 161"/>
              <a:gd name="T26" fmla="*/ 225 w 2065"/>
              <a:gd name="T27" fmla="*/ 132 h 161"/>
              <a:gd name="T28" fmla="*/ 32 w 2065"/>
              <a:gd name="T29" fmla="*/ 40 h 161"/>
              <a:gd name="T30" fmla="*/ 5 w 2065"/>
              <a:gd name="T31" fmla="*/ 43 h 161"/>
              <a:gd name="T32" fmla="*/ 0 w 2065"/>
              <a:gd name="T33" fmla="*/ 114 h 161"/>
              <a:gd name="T34" fmla="*/ 266 w 2065"/>
              <a:gd name="T35" fmla="*/ 43 h 161"/>
              <a:gd name="T36" fmla="*/ 258 w 2065"/>
              <a:gd name="T37" fmla="*/ 104 h 161"/>
              <a:gd name="T38" fmla="*/ 347 w 2065"/>
              <a:gd name="T39" fmla="*/ 76 h 161"/>
              <a:gd name="T40" fmla="*/ 285 w 2065"/>
              <a:gd name="T41" fmla="*/ 103 h 161"/>
              <a:gd name="T42" fmla="*/ 429 w 2065"/>
              <a:gd name="T43" fmla="*/ 36 h 161"/>
              <a:gd name="T44" fmla="*/ 479 w 2065"/>
              <a:gd name="T45" fmla="*/ 128 h 161"/>
              <a:gd name="T46" fmla="*/ 479 w 2065"/>
              <a:gd name="T47" fmla="*/ 36 h 161"/>
              <a:gd name="T48" fmla="*/ 354 w 2065"/>
              <a:gd name="T49" fmla="*/ 132 h 161"/>
              <a:gd name="T50" fmla="*/ 382 w 2065"/>
              <a:gd name="T51" fmla="*/ 55 h 161"/>
              <a:gd name="T52" fmla="*/ 1387 w 2065"/>
              <a:gd name="T53" fmla="*/ 84 h 161"/>
              <a:gd name="T54" fmla="*/ 1335 w 2065"/>
              <a:gd name="T55" fmla="*/ 58 h 161"/>
              <a:gd name="T56" fmla="*/ 1834 w 2065"/>
              <a:gd name="T57" fmla="*/ 132 h 161"/>
              <a:gd name="T58" fmla="*/ 1748 w 2065"/>
              <a:gd name="T59" fmla="*/ 34 h 161"/>
              <a:gd name="T60" fmla="*/ 1748 w 2065"/>
              <a:gd name="T61" fmla="*/ 34 h 161"/>
              <a:gd name="T62" fmla="*/ 1773 w 2065"/>
              <a:gd name="T63" fmla="*/ 84 h 161"/>
              <a:gd name="T64" fmla="*/ 1465 w 2065"/>
              <a:gd name="T65" fmla="*/ 109 h 161"/>
              <a:gd name="T66" fmla="*/ 1480 w 2065"/>
              <a:gd name="T67" fmla="*/ 148 h 161"/>
              <a:gd name="T68" fmla="*/ 1442 w 2065"/>
              <a:gd name="T69" fmla="*/ 102 h 161"/>
              <a:gd name="T70" fmla="*/ 1675 w 2065"/>
              <a:gd name="T71" fmla="*/ 37 h 161"/>
              <a:gd name="T72" fmla="*/ 1655 w 2065"/>
              <a:gd name="T73" fmla="*/ 7 h 161"/>
              <a:gd name="T74" fmla="*/ 1648 w 2065"/>
              <a:gd name="T75" fmla="*/ 132 h 161"/>
              <a:gd name="T76" fmla="*/ 1526 w 2065"/>
              <a:gd name="T77" fmla="*/ 36 h 161"/>
              <a:gd name="T78" fmla="*/ 1528 w 2065"/>
              <a:gd name="T79" fmla="*/ 161 h 161"/>
              <a:gd name="T80" fmla="*/ 980 w 2065"/>
              <a:gd name="T81" fmla="*/ 49 h 161"/>
              <a:gd name="T82" fmla="*/ 997 w 2065"/>
              <a:gd name="T83" fmla="*/ 59 h 161"/>
              <a:gd name="T84" fmla="*/ 1250 w 2065"/>
              <a:gd name="T85" fmla="*/ 132 h 161"/>
              <a:gd name="T86" fmla="*/ 1075 w 2065"/>
              <a:gd name="T87" fmla="*/ 49 h 161"/>
              <a:gd name="T88" fmla="*/ 1092 w 2065"/>
              <a:gd name="T89" fmla="*/ 59 h 161"/>
              <a:gd name="T90" fmla="*/ 910 w 2065"/>
              <a:gd name="T91" fmla="*/ 111 h 161"/>
              <a:gd name="T92" fmla="*/ 909 w 2065"/>
              <a:gd name="T93" fmla="*/ 34 h 161"/>
              <a:gd name="T94" fmla="*/ 910 w 2065"/>
              <a:gd name="T95" fmla="*/ 111 h 161"/>
              <a:gd name="T96" fmla="*/ 1962 w 2065"/>
              <a:gd name="T97" fmla="*/ 77 h 161"/>
              <a:gd name="T98" fmla="*/ 1962 w 2065"/>
              <a:gd name="T99" fmla="*/ 132 h 161"/>
              <a:gd name="T100" fmla="*/ 1941 w 2065"/>
              <a:gd name="T101" fmla="*/ 115 h 161"/>
              <a:gd name="T102" fmla="*/ 1193 w 2065"/>
              <a:gd name="T103" fmla="*/ 34 h 161"/>
              <a:gd name="T104" fmla="*/ 1193 w 2065"/>
              <a:gd name="T105" fmla="*/ 34 h 161"/>
              <a:gd name="T106" fmla="*/ 1218 w 2065"/>
              <a:gd name="T107" fmla="*/ 8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5" h="161">
                <a:moveTo>
                  <a:pt x="530" y="34"/>
                </a:moveTo>
                <a:cubicBezTo>
                  <a:pt x="502" y="34"/>
                  <a:pt x="483" y="57"/>
                  <a:pt x="483" y="84"/>
                </a:cubicBezTo>
                <a:cubicBezTo>
                  <a:pt x="483" y="84"/>
                  <a:pt x="483" y="84"/>
                  <a:pt x="483" y="84"/>
                </a:cubicBezTo>
                <a:cubicBezTo>
                  <a:pt x="483" y="114"/>
                  <a:pt x="504" y="134"/>
                  <a:pt x="533" y="134"/>
                </a:cubicBezTo>
                <a:cubicBezTo>
                  <a:pt x="551" y="134"/>
                  <a:pt x="563" y="127"/>
                  <a:pt x="572" y="116"/>
                </a:cubicBezTo>
                <a:cubicBezTo>
                  <a:pt x="557" y="102"/>
                  <a:pt x="557" y="102"/>
                  <a:pt x="557" y="102"/>
                </a:cubicBezTo>
                <a:cubicBezTo>
                  <a:pt x="549" y="109"/>
                  <a:pt x="543" y="112"/>
                  <a:pt x="533" y="112"/>
                </a:cubicBezTo>
                <a:cubicBezTo>
                  <a:pt x="521" y="112"/>
                  <a:pt x="513" y="106"/>
                  <a:pt x="510" y="93"/>
                </a:cubicBezTo>
                <a:cubicBezTo>
                  <a:pt x="577" y="93"/>
                  <a:pt x="577" y="93"/>
                  <a:pt x="577" y="93"/>
                </a:cubicBezTo>
                <a:cubicBezTo>
                  <a:pt x="577" y="91"/>
                  <a:pt x="577" y="88"/>
                  <a:pt x="577" y="86"/>
                </a:cubicBezTo>
                <a:cubicBezTo>
                  <a:pt x="577" y="59"/>
                  <a:pt x="563" y="34"/>
                  <a:pt x="530" y="34"/>
                </a:cubicBezTo>
                <a:close/>
                <a:moveTo>
                  <a:pt x="510" y="76"/>
                </a:moveTo>
                <a:cubicBezTo>
                  <a:pt x="512" y="64"/>
                  <a:pt x="519" y="56"/>
                  <a:pt x="530" y="56"/>
                </a:cubicBezTo>
                <a:cubicBezTo>
                  <a:pt x="542" y="56"/>
                  <a:pt x="549" y="64"/>
                  <a:pt x="551" y="76"/>
                </a:cubicBezTo>
                <a:lnTo>
                  <a:pt x="510" y="76"/>
                </a:lnTo>
                <a:close/>
                <a:moveTo>
                  <a:pt x="610" y="55"/>
                </a:moveTo>
                <a:cubicBezTo>
                  <a:pt x="610" y="36"/>
                  <a:pt x="610" y="36"/>
                  <a:pt x="610" y="36"/>
                </a:cubicBezTo>
                <a:cubicBezTo>
                  <a:pt x="583" y="36"/>
                  <a:pt x="583" y="36"/>
                  <a:pt x="583" y="36"/>
                </a:cubicBezTo>
                <a:cubicBezTo>
                  <a:pt x="583" y="132"/>
                  <a:pt x="583" y="132"/>
                  <a:pt x="583" y="132"/>
                </a:cubicBezTo>
                <a:cubicBezTo>
                  <a:pt x="610" y="132"/>
                  <a:pt x="610" y="132"/>
                  <a:pt x="610" y="132"/>
                </a:cubicBezTo>
                <a:cubicBezTo>
                  <a:pt x="610" y="97"/>
                  <a:pt x="610" y="97"/>
                  <a:pt x="610" y="97"/>
                </a:cubicBezTo>
                <a:cubicBezTo>
                  <a:pt x="610" y="74"/>
                  <a:pt x="621" y="63"/>
                  <a:pt x="640" y="63"/>
                </a:cubicBezTo>
                <a:cubicBezTo>
                  <a:pt x="641" y="63"/>
                  <a:pt x="641" y="63"/>
                  <a:pt x="641" y="63"/>
                </a:cubicBezTo>
                <a:cubicBezTo>
                  <a:pt x="641" y="34"/>
                  <a:pt x="641" y="34"/>
                  <a:pt x="641" y="34"/>
                </a:cubicBezTo>
                <a:cubicBezTo>
                  <a:pt x="625" y="33"/>
                  <a:pt x="616" y="42"/>
                  <a:pt x="610" y="55"/>
                </a:cubicBezTo>
                <a:close/>
                <a:moveTo>
                  <a:pt x="2038" y="1"/>
                </a:moveTo>
                <a:cubicBezTo>
                  <a:pt x="2038" y="132"/>
                  <a:pt x="2038" y="132"/>
                  <a:pt x="2038" y="132"/>
                </a:cubicBezTo>
                <a:cubicBezTo>
                  <a:pt x="2065" y="132"/>
                  <a:pt x="2065" y="132"/>
                  <a:pt x="2065" y="132"/>
                </a:cubicBezTo>
                <a:cubicBezTo>
                  <a:pt x="2065" y="1"/>
                  <a:pt x="2065" y="1"/>
                  <a:pt x="2065" y="1"/>
                </a:cubicBezTo>
                <a:lnTo>
                  <a:pt x="2038" y="1"/>
                </a:lnTo>
                <a:close/>
                <a:moveTo>
                  <a:pt x="733" y="11"/>
                </a:moveTo>
                <a:cubicBezTo>
                  <a:pt x="706" y="11"/>
                  <a:pt x="706" y="11"/>
                  <a:pt x="706" y="11"/>
                </a:cubicBezTo>
                <a:cubicBezTo>
                  <a:pt x="706" y="36"/>
                  <a:pt x="706" y="36"/>
                  <a:pt x="706" y="36"/>
                </a:cubicBezTo>
                <a:cubicBezTo>
                  <a:pt x="694" y="36"/>
                  <a:pt x="694" y="36"/>
                  <a:pt x="694" y="36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706" y="59"/>
                  <a:pt x="706" y="59"/>
                  <a:pt x="706" y="59"/>
                </a:cubicBezTo>
                <a:cubicBezTo>
                  <a:pt x="706" y="105"/>
                  <a:pt x="706" y="105"/>
                  <a:pt x="706" y="105"/>
                </a:cubicBezTo>
                <a:cubicBezTo>
                  <a:pt x="706" y="127"/>
                  <a:pt x="717" y="134"/>
                  <a:pt x="734" y="134"/>
                </a:cubicBezTo>
                <a:cubicBezTo>
                  <a:pt x="743" y="134"/>
                  <a:pt x="750" y="132"/>
                  <a:pt x="755" y="128"/>
                </a:cubicBezTo>
                <a:cubicBezTo>
                  <a:pt x="755" y="106"/>
                  <a:pt x="755" y="106"/>
                  <a:pt x="755" y="106"/>
                </a:cubicBezTo>
                <a:cubicBezTo>
                  <a:pt x="752" y="108"/>
                  <a:pt x="747" y="110"/>
                  <a:pt x="742" y="110"/>
                </a:cubicBezTo>
                <a:cubicBezTo>
                  <a:pt x="736" y="110"/>
                  <a:pt x="733" y="107"/>
                  <a:pt x="733" y="100"/>
                </a:cubicBezTo>
                <a:cubicBezTo>
                  <a:pt x="733" y="59"/>
                  <a:pt x="733" y="59"/>
                  <a:pt x="733" y="59"/>
                </a:cubicBezTo>
                <a:cubicBezTo>
                  <a:pt x="756" y="59"/>
                  <a:pt x="756" y="59"/>
                  <a:pt x="756" y="59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33" y="36"/>
                  <a:pt x="733" y="36"/>
                  <a:pt x="733" y="36"/>
                </a:cubicBezTo>
                <a:lnTo>
                  <a:pt x="733" y="11"/>
                </a:lnTo>
                <a:close/>
                <a:moveTo>
                  <a:pt x="1999" y="132"/>
                </a:moveTo>
                <a:cubicBezTo>
                  <a:pt x="2027" y="132"/>
                  <a:pt x="2027" y="132"/>
                  <a:pt x="2027" y="132"/>
                </a:cubicBezTo>
                <a:cubicBezTo>
                  <a:pt x="2027" y="1"/>
                  <a:pt x="2027" y="1"/>
                  <a:pt x="2027" y="1"/>
                </a:cubicBezTo>
                <a:cubicBezTo>
                  <a:pt x="1999" y="1"/>
                  <a:pt x="1999" y="1"/>
                  <a:pt x="1999" y="1"/>
                </a:cubicBezTo>
                <a:lnTo>
                  <a:pt x="1999" y="132"/>
                </a:lnTo>
                <a:close/>
                <a:moveTo>
                  <a:pt x="807" y="34"/>
                </a:moveTo>
                <a:cubicBezTo>
                  <a:pt x="779" y="34"/>
                  <a:pt x="760" y="57"/>
                  <a:pt x="760" y="84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60" y="114"/>
                  <a:pt x="781" y="134"/>
                  <a:pt x="810" y="134"/>
                </a:cubicBezTo>
                <a:cubicBezTo>
                  <a:pt x="827" y="134"/>
                  <a:pt x="840" y="127"/>
                  <a:pt x="849" y="116"/>
                </a:cubicBezTo>
                <a:cubicBezTo>
                  <a:pt x="834" y="102"/>
                  <a:pt x="834" y="102"/>
                  <a:pt x="834" y="102"/>
                </a:cubicBezTo>
                <a:cubicBezTo>
                  <a:pt x="826" y="109"/>
                  <a:pt x="820" y="112"/>
                  <a:pt x="810" y="112"/>
                </a:cubicBezTo>
                <a:cubicBezTo>
                  <a:pt x="798" y="112"/>
                  <a:pt x="790" y="106"/>
                  <a:pt x="787" y="93"/>
                </a:cubicBezTo>
                <a:cubicBezTo>
                  <a:pt x="854" y="93"/>
                  <a:pt x="854" y="93"/>
                  <a:pt x="854" y="93"/>
                </a:cubicBezTo>
                <a:cubicBezTo>
                  <a:pt x="854" y="91"/>
                  <a:pt x="854" y="88"/>
                  <a:pt x="854" y="86"/>
                </a:cubicBezTo>
                <a:cubicBezTo>
                  <a:pt x="854" y="59"/>
                  <a:pt x="839" y="34"/>
                  <a:pt x="807" y="34"/>
                </a:cubicBezTo>
                <a:close/>
                <a:moveTo>
                  <a:pt x="787" y="76"/>
                </a:moveTo>
                <a:cubicBezTo>
                  <a:pt x="789" y="64"/>
                  <a:pt x="796" y="56"/>
                  <a:pt x="807" y="56"/>
                </a:cubicBezTo>
                <a:cubicBezTo>
                  <a:pt x="819" y="56"/>
                  <a:pt x="826" y="64"/>
                  <a:pt x="828" y="76"/>
                </a:cubicBezTo>
                <a:lnTo>
                  <a:pt x="787" y="76"/>
                </a:lnTo>
                <a:close/>
                <a:moveTo>
                  <a:pt x="220" y="34"/>
                </a:moveTo>
                <a:cubicBezTo>
                  <a:pt x="207" y="34"/>
                  <a:pt x="197" y="39"/>
                  <a:pt x="189" y="49"/>
                </a:cubicBezTo>
                <a:cubicBezTo>
                  <a:pt x="184" y="40"/>
                  <a:pt x="174" y="34"/>
                  <a:pt x="161" y="34"/>
                </a:cubicBezTo>
                <a:cubicBezTo>
                  <a:pt x="148" y="34"/>
                  <a:pt x="139" y="41"/>
                  <a:pt x="133" y="50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132"/>
                  <a:pt x="106" y="132"/>
                  <a:pt x="106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33" y="65"/>
                  <a:pt x="139" y="59"/>
                  <a:pt x="150" y="59"/>
                </a:cubicBezTo>
                <a:cubicBezTo>
                  <a:pt x="160" y="59"/>
                  <a:pt x="166" y="65"/>
                  <a:pt x="166" y="78"/>
                </a:cubicBezTo>
                <a:cubicBezTo>
                  <a:pt x="166" y="132"/>
                  <a:pt x="166" y="132"/>
                  <a:pt x="166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3" y="65"/>
                  <a:pt x="199" y="59"/>
                  <a:pt x="209" y="59"/>
                </a:cubicBezTo>
                <a:cubicBezTo>
                  <a:pt x="220" y="59"/>
                  <a:pt x="225" y="65"/>
                  <a:pt x="225" y="78"/>
                </a:cubicBezTo>
                <a:cubicBezTo>
                  <a:pt x="225" y="132"/>
                  <a:pt x="225" y="132"/>
                  <a:pt x="225" y="132"/>
                </a:cubicBezTo>
                <a:cubicBezTo>
                  <a:pt x="253" y="132"/>
                  <a:pt x="253" y="132"/>
                  <a:pt x="253" y="132"/>
                </a:cubicBezTo>
                <a:cubicBezTo>
                  <a:pt x="253" y="69"/>
                  <a:pt x="253" y="69"/>
                  <a:pt x="253" y="69"/>
                </a:cubicBezTo>
                <a:cubicBezTo>
                  <a:pt x="253" y="46"/>
                  <a:pt x="240" y="34"/>
                  <a:pt x="220" y="34"/>
                </a:cubicBezTo>
                <a:close/>
                <a:moveTo>
                  <a:pt x="59" y="57"/>
                </a:moveTo>
                <a:cubicBezTo>
                  <a:pt x="38" y="51"/>
                  <a:pt x="32" y="49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4"/>
                  <a:pt x="38" y="29"/>
                  <a:pt x="48" y="29"/>
                </a:cubicBezTo>
                <a:cubicBezTo>
                  <a:pt x="59" y="29"/>
                  <a:pt x="70" y="34"/>
                  <a:pt x="81" y="41"/>
                </a:cubicBezTo>
                <a:cubicBezTo>
                  <a:pt x="95" y="21"/>
                  <a:pt x="95" y="21"/>
                  <a:pt x="95" y="21"/>
                </a:cubicBezTo>
                <a:cubicBezTo>
                  <a:pt x="83" y="10"/>
                  <a:pt x="67" y="5"/>
                  <a:pt x="49" y="5"/>
                </a:cubicBezTo>
                <a:cubicBezTo>
                  <a:pt x="23" y="5"/>
                  <a:pt x="5" y="20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68"/>
                  <a:pt x="21" y="75"/>
                  <a:pt x="46" y="81"/>
                </a:cubicBezTo>
                <a:cubicBezTo>
                  <a:pt x="67" y="87"/>
                  <a:pt x="72" y="90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72" y="105"/>
                  <a:pt x="65" y="109"/>
                  <a:pt x="54" y="109"/>
                </a:cubicBezTo>
                <a:cubicBezTo>
                  <a:pt x="39" y="109"/>
                  <a:pt x="27" y="104"/>
                  <a:pt x="16" y="94"/>
                </a:cubicBezTo>
                <a:cubicBezTo>
                  <a:pt x="0" y="114"/>
                  <a:pt x="0" y="114"/>
                  <a:pt x="0" y="114"/>
                </a:cubicBezTo>
                <a:cubicBezTo>
                  <a:pt x="15" y="127"/>
                  <a:pt x="34" y="134"/>
                  <a:pt x="53" y="134"/>
                </a:cubicBezTo>
                <a:cubicBezTo>
                  <a:pt x="80" y="134"/>
                  <a:pt x="99" y="120"/>
                  <a:pt x="99" y="95"/>
                </a:cubicBezTo>
                <a:cubicBezTo>
                  <a:pt x="99" y="95"/>
                  <a:pt x="99" y="95"/>
                  <a:pt x="99" y="95"/>
                </a:cubicBezTo>
                <a:cubicBezTo>
                  <a:pt x="99" y="73"/>
                  <a:pt x="85" y="63"/>
                  <a:pt x="59" y="57"/>
                </a:cubicBezTo>
                <a:close/>
                <a:moveTo>
                  <a:pt x="304" y="35"/>
                </a:moveTo>
                <a:cubicBezTo>
                  <a:pt x="287" y="35"/>
                  <a:pt x="277" y="38"/>
                  <a:pt x="266" y="4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82" y="60"/>
                  <a:pt x="289" y="58"/>
                  <a:pt x="300" y="58"/>
                </a:cubicBezTo>
                <a:cubicBezTo>
                  <a:pt x="313" y="58"/>
                  <a:pt x="320" y="64"/>
                  <a:pt x="320" y="76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4" y="75"/>
                  <a:pt x="307" y="73"/>
                  <a:pt x="297" y="73"/>
                </a:cubicBezTo>
                <a:cubicBezTo>
                  <a:pt x="274" y="73"/>
                  <a:pt x="258" y="83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23"/>
                  <a:pt x="273" y="134"/>
                  <a:pt x="291" y="134"/>
                </a:cubicBezTo>
                <a:cubicBezTo>
                  <a:pt x="304" y="134"/>
                  <a:pt x="314" y="129"/>
                  <a:pt x="320" y="122"/>
                </a:cubicBezTo>
                <a:cubicBezTo>
                  <a:pt x="320" y="132"/>
                  <a:pt x="320" y="132"/>
                  <a:pt x="320" y="132"/>
                </a:cubicBezTo>
                <a:cubicBezTo>
                  <a:pt x="347" y="132"/>
                  <a:pt x="347" y="132"/>
                  <a:pt x="347" y="132"/>
                </a:cubicBezTo>
                <a:cubicBezTo>
                  <a:pt x="347" y="76"/>
                  <a:pt x="347" y="76"/>
                  <a:pt x="347" y="76"/>
                </a:cubicBezTo>
                <a:cubicBezTo>
                  <a:pt x="347" y="63"/>
                  <a:pt x="343" y="53"/>
                  <a:pt x="336" y="46"/>
                </a:cubicBezTo>
                <a:cubicBezTo>
                  <a:pt x="329" y="39"/>
                  <a:pt x="319" y="35"/>
                  <a:pt x="304" y="35"/>
                </a:cubicBezTo>
                <a:close/>
                <a:moveTo>
                  <a:pt x="321" y="98"/>
                </a:moveTo>
                <a:cubicBezTo>
                  <a:pt x="321" y="108"/>
                  <a:pt x="312" y="115"/>
                  <a:pt x="299" y="115"/>
                </a:cubicBezTo>
                <a:cubicBezTo>
                  <a:pt x="291" y="115"/>
                  <a:pt x="285" y="111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94"/>
                  <a:pt x="292" y="90"/>
                  <a:pt x="303" y="90"/>
                </a:cubicBezTo>
                <a:cubicBezTo>
                  <a:pt x="310" y="90"/>
                  <a:pt x="316" y="91"/>
                  <a:pt x="321" y="93"/>
                </a:cubicBezTo>
                <a:lnTo>
                  <a:pt x="321" y="98"/>
                </a:lnTo>
                <a:close/>
                <a:moveTo>
                  <a:pt x="457" y="11"/>
                </a:moveTo>
                <a:cubicBezTo>
                  <a:pt x="429" y="11"/>
                  <a:pt x="429" y="11"/>
                  <a:pt x="429" y="11"/>
                </a:cubicBezTo>
                <a:cubicBezTo>
                  <a:pt x="429" y="36"/>
                  <a:pt x="429" y="36"/>
                  <a:pt x="429" y="36"/>
                </a:cubicBezTo>
                <a:cubicBezTo>
                  <a:pt x="418" y="36"/>
                  <a:pt x="418" y="36"/>
                  <a:pt x="418" y="36"/>
                </a:cubicBezTo>
                <a:cubicBezTo>
                  <a:pt x="418" y="59"/>
                  <a:pt x="418" y="59"/>
                  <a:pt x="418" y="59"/>
                </a:cubicBezTo>
                <a:cubicBezTo>
                  <a:pt x="429" y="59"/>
                  <a:pt x="429" y="59"/>
                  <a:pt x="429" y="59"/>
                </a:cubicBezTo>
                <a:cubicBezTo>
                  <a:pt x="429" y="105"/>
                  <a:pt x="429" y="105"/>
                  <a:pt x="429" y="105"/>
                </a:cubicBezTo>
                <a:cubicBezTo>
                  <a:pt x="429" y="127"/>
                  <a:pt x="441" y="134"/>
                  <a:pt x="457" y="134"/>
                </a:cubicBezTo>
                <a:cubicBezTo>
                  <a:pt x="466" y="134"/>
                  <a:pt x="473" y="132"/>
                  <a:pt x="479" y="128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5" y="108"/>
                  <a:pt x="470" y="110"/>
                  <a:pt x="465" y="110"/>
                </a:cubicBezTo>
                <a:cubicBezTo>
                  <a:pt x="459" y="110"/>
                  <a:pt x="457" y="107"/>
                  <a:pt x="457" y="100"/>
                </a:cubicBezTo>
                <a:cubicBezTo>
                  <a:pt x="457" y="59"/>
                  <a:pt x="457" y="59"/>
                  <a:pt x="457" y="59"/>
                </a:cubicBezTo>
                <a:cubicBezTo>
                  <a:pt x="479" y="59"/>
                  <a:pt x="479" y="59"/>
                  <a:pt x="479" y="59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457" y="36"/>
                  <a:pt x="457" y="36"/>
                  <a:pt x="457" y="36"/>
                </a:cubicBezTo>
                <a:lnTo>
                  <a:pt x="457" y="11"/>
                </a:lnTo>
                <a:close/>
                <a:moveTo>
                  <a:pt x="382" y="55"/>
                </a:moveTo>
                <a:cubicBezTo>
                  <a:pt x="382" y="36"/>
                  <a:pt x="382" y="36"/>
                  <a:pt x="382" y="36"/>
                </a:cubicBezTo>
                <a:cubicBezTo>
                  <a:pt x="354" y="36"/>
                  <a:pt x="354" y="36"/>
                  <a:pt x="354" y="36"/>
                </a:cubicBezTo>
                <a:cubicBezTo>
                  <a:pt x="354" y="132"/>
                  <a:pt x="354" y="132"/>
                  <a:pt x="354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74"/>
                  <a:pt x="393" y="63"/>
                  <a:pt x="411" y="63"/>
                </a:cubicBezTo>
                <a:cubicBezTo>
                  <a:pt x="412" y="63"/>
                  <a:pt x="412" y="63"/>
                  <a:pt x="412" y="63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396" y="33"/>
                  <a:pt x="387" y="42"/>
                  <a:pt x="382" y="55"/>
                </a:cubicBezTo>
                <a:close/>
                <a:moveTo>
                  <a:pt x="1335" y="34"/>
                </a:moveTo>
                <a:cubicBezTo>
                  <a:pt x="1305" y="34"/>
                  <a:pt x="1283" y="56"/>
                  <a:pt x="1283" y="84"/>
                </a:cubicBezTo>
                <a:cubicBezTo>
                  <a:pt x="1283" y="84"/>
                  <a:pt x="1283" y="84"/>
                  <a:pt x="1283" y="84"/>
                </a:cubicBezTo>
                <a:cubicBezTo>
                  <a:pt x="1283" y="112"/>
                  <a:pt x="1305" y="134"/>
                  <a:pt x="1335" y="134"/>
                </a:cubicBezTo>
                <a:cubicBezTo>
                  <a:pt x="1365" y="134"/>
                  <a:pt x="1387" y="112"/>
                  <a:pt x="1387" y="84"/>
                </a:cubicBezTo>
                <a:cubicBezTo>
                  <a:pt x="1387" y="84"/>
                  <a:pt x="1387" y="84"/>
                  <a:pt x="1387" y="84"/>
                </a:cubicBezTo>
                <a:cubicBezTo>
                  <a:pt x="1387" y="56"/>
                  <a:pt x="1365" y="34"/>
                  <a:pt x="1335" y="34"/>
                </a:cubicBezTo>
                <a:close/>
                <a:moveTo>
                  <a:pt x="1360" y="84"/>
                </a:moveTo>
                <a:cubicBezTo>
                  <a:pt x="1360" y="99"/>
                  <a:pt x="1351" y="111"/>
                  <a:pt x="1335" y="111"/>
                </a:cubicBezTo>
                <a:cubicBezTo>
                  <a:pt x="1320" y="111"/>
                  <a:pt x="1310" y="98"/>
                  <a:pt x="1310" y="84"/>
                </a:cubicBezTo>
                <a:cubicBezTo>
                  <a:pt x="1310" y="84"/>
                  <a:pt x="1310" y="84"/>
                  <a:pt x="1310" y="84"/>
                </a:cubicBezTo>
                <a:cubicBezTo>
                  <a:pt x="1310" y="70"/>
                  <a:pt x="1319" y="58"/>
                  <a:pt x="1335" y="58"/>
                </a:cubicBezTo>
                <a:cubicBezTo>
                  <a:pt x="1350" y="58"/>
                  <a:pt x="1360" y="70"/>
                  <a:pt x="1360" y="84"/>
                </a:cubicBezTo>
                <a:close/>
                <a:moveTo>
                  <a:pt x="1834" y="55"/>
                </a:moveTo>
                <a:cubicBezTo>
                  <a:pt x="1834" y="36"/>
                  <a:pt x="1834" y="36"/>
                  <a:pt x="1834" y="36"/>
                </a:cubicBezTo>
                <a:cubicBezTo>
                  <a:pt x="1807" y="36"/>
                  <a:pt x="1807" y="36"/>
                  <a:pt x="1807" y="36"/>
                </a:cubicBezTo>
                <a:cubicBezTo>
                  <a:pt x="1807" y="132"/>
                  <a:pt x="1807" y="132"/>
                  <a:pt x="1807" y="132"/>
                </a:cubicBezTo>
                <a:cubicBezTo>
                  <a:pt x="1834" y="132"/>
                  <a:pt x="1834" y="132"/>
                  <a:pt x="1834" y="132"/>
                </a:cubicBezTo>
                <a:cubicBezTo>
                  <a:pt x="1834" y="97"/>
                  <a:pt x="1834" y="97"/>
                  <a:pt x="1834" y="97"/>
                </a:cubicBezTo>
                <a:cubicBezTo>
                  <a:pt x="1834" y="74"/>
                  <a:pt x="1845" y="63"/>
                  <a:pt x="1863" y="63"/>
                </a:cubicBezTo>
                <a:cubicBezTo>
                  <a:pt x="1865" y="63"/>
                  <a:pt x="1865" y="63"/>
                  <a:pt x="1865" y="63"/>
                </a:cubicBezTo>
                <a:cubicBezTo>
                  <a:pt x="1865" y="34"/>
                  <a:pt x="1865" y="34"/>
                  <a:pt x="1865" y="34"/>
                </a:cubicBezTo>
                <a:cubicBezTo>
                  <a:pt x="1848" y="33"/>
                  <a:pt x="1839" y="42"/>
                  <a:pt x="1834" y="55"/>
                </a:cubicBezTo>
                <a:close/>
                <a:moveTo>
                  <a:pt x="1748" y="34"/>
                </a:moveTo>
                <a:cubicBezTo>
                  <a:pt x="1718" y="34"/>
                  <a:pt x="1696" y="56"/>
                  <a:pt x="1696" y="84"/>
                </a:cubicBezTo>
                <a:cubicBezTo>
                  <a:pt x="1696" y="84"/>
                  <a:pt x="1696" y="84"/>
                  <a:pt x="1696" y="84"/>
                </a:cubicBezTo>
                <a:cubicBezTo>
                  <a:pt x="1696" y="112"/>
                  <a:pt x="1718" y="134"/>
                  <a:pt x="1748" y="134"/>
                </a:cubicBezTo>
                <a:cubicBezTo>
                  <a:pt x="1778" y="134"/>
                  <a:pt x="1800" y="112"/>
                  <a:pt x="1800" y="84"/>
                </a:cubicBezTo>
                <a:cubicBezTo>
                  <a:pt x="1800" y="84"/>
                  <a:pt x="1800" y="84"/>
                  <a:pt x="1800" y="84"/>
                </a:cubicBezTo>
                <a:cubicBezTo>
                  <a:pt x="1800" y="56"/>
                  <a:pt x="1778" y="34"/>
                  <a:pt x="1748" y="34"/>
                </a:cubicBezTo>
                <a:close/>
                <a:moveTo>
                  <a:pt x="1773" y="84"/>
                </a:moveTo>
                <a:cubicBezTo>
                  <a:pt x="1773" y="99"/>
                  <a:pt x="1764" y="111"/>
                  <a:pt x="1748" y="111"/>
                </a:cubicBezTo>
                <a:cubicBezTo>
                  <a:pt x="1733" y="111"/>
                  <a:pt x="1723" y="98"/>
                  <a:pt x="1723" y="84"/>
                </a:cubicBezTo>
                <a:cubicBezTo>
                  <a:pt x="1723" y="84"/>
                  <a:pt x="1723" y="84"/>
                  <a:pt x="1723" y="84"/>
                </a:cubicBezTo>
                <a:cubicBezTo>
                  <a:pt x="1723" y="70"/>
                  <a:pt x="1732" y="58"/>
                  <a:pt x="1748" y="58"/>
                </a:cubicBezTo>
                <a:cubicBezTo>
                  <a:pt x="1763" y="58"/>
                  <a:pt x="1773" y="70"/>
                  <a:pt x="1773" y="84"/>
                </a:cubicBezTo>
                <a:close/>
                <a:moveTo>
                  <a:pt x="1465" y="48"/>
                </a:moveTo>
                <a:cubicBezTo>
                  <a:pt x="1458" y="40"/>
                  <a:pt x="1449" y="34"/>
                  <a:pt x="1434" y="34"/>
                </a:cubicBezTo>
                <a:cubicBezTo>
                  <a:pt x="1412" y="34"/>
                  <a:pt x="1391" y="50"/>
                  <a:pt x="1391" y="79"/>
                </a:cubicBezTo>
                <a:cubicBezTo>
                  <a:pt x="1391" y="79"/>
                  <a:pt x="1391" y="79"/>
                  <a:pt x="1391" y="79"/>
                </a:cubicBezTo>
                <a:cubicBezTo>
                  <a:pt x="1391" y="108"/>
                  <a:pt x="1412" y="124"/>
                  <a:pt x="1434" y="124"/>
                </a:cubicBezTo>
                <a:cubicBezTo>
                  <a:pt x="1448" y="124"/>
                  <a:pt x="1457" y="118"/>
                  <a:pt x="1465" y="109"/>
                </a:cubicBezTo>
                <a:cubicBezTo>
                  <a:pt x="1465" y="113"/>
                  <a:pt x="1465" y="113"/>
                  <a:pt x="1465" y="113"/>
                </a:cubicBezTo>
                <a:cubicBezTo>
                  <a:pt x="1465" y="130"/>
                  <a:pt x="1457" y="139"/>
                  <a:pt x="1438" y="139"/>
                </a:cubicBezTo>
                <a:cubicBezTo>
                  <a:pt x="1425" y="139"/>
                  <a:pt x="1415" y="136"/>
                  <a:pt x="1405" y="131"/>
                </a:cubicBezTo>
                <a:cubicBezTo>
                  <a:pt x="1396" y="151"/>
                  <a:pt x="1396" y="151"/>
                  <a:pt x="1396" y="151"/>
                </a:cubicBezTo>
                <a:cubicBezTo>
                  <a:pt x="1408" y="158"/>
                  <a:pt x="1423" y="161"/>
                  <a:pt x="1439" y="161"/>
                </a:cubicBezTo>
                <a:cubicBezTo>
                  <a:pt x="1457" y="161"/>
                  <a:pt x="1471" y="157"/>
                  <a:pt x="1480" y="148"/>
                </a:cubicBezTo>
                <a:cubicBezTo>
                  <a:pt x="1488" y="140"/>
                  <a:pt x="1492" y="128"/>
                  <a:pt x="1492" y="110"/>
                </a:cubicBezTo>
                <a:cubicBezTo>
                  <a:pt x="1492" y="36"/>
                  <a:pt x="1492" y="36"/>
                  <a:pt x="1492" y="36"/>
                </a:cubicBezTo>
                <a:cubicBezTo>
                  <a:pt x="1465" y="36"/>
                  <a:pt x="1465" y="36"/>
                  <a:pt x="1465" y="36"/>
                </a:cubicBezTo>
                <a:lnTo>
                  <a:pt x="1465" y="48"/>
                </a:lnTo>
                <a:close/>
                <a:moveTo>
                  <a:pt x="1465" y="79"/>
                </a:moveTo>
                <a:cubicBezTo>
                  <a:pt x="1465" y="92"/>
                  <a:pt x="1455" y="102"/>
                  <a:pt x="1442" y="102"/>
                </a:cubicBezTo>
                <a:cubicBezTo>
                  <a:pt x="1429" y="102"/>
                  <a:pt x="1419" y="93"/>
                  <a:pt x="1419" y="79"/>
                </a:cubicBezTo>
                <a:cubicBezTo>
                  <a:pt x="1419" y="79"/>
                  <a:pt x="1419" y="79"/>
                  <a:pt x="1419" y="79"/>
                </a:cubicBezTo>
                <a:cubicBezTo>
                  <a:pt x="1419" y="66"/>
                  <a:pt x="1429" y="57"/>
                  <a:pt x="1442" y="57"/>
                </a:cubicBezTo>
                <a:cubicBezTo>
                  <a:pt x="1455" y="57"/>
                  <a:pt x="1465" y="66"/>
                  <a:pt x="1465" y="79"/>
                </a:cubicBezTo>
                <a:close/>
                <a:moveTo>
                  <a:pt x="1697" y="37"/>
                </a:moveTo>
                <a:cubicBezTo>
                  <a:pt x="1675" y="37"/>
                  <a:pt x="1675" y="37"/>
                  <a:pt x="1675" y="37"/>
                </a:cubicBezTo>
                <a:cubicBezTo>
                  <a:pt x="1675" y="33"/>
                  <a:pt x="1675" y="33"/>
                  <a:pt x="1675" y="33"/>
                </a:cubicBezTo>
                <a:cubicBezTo>
                  <a:pt x="1675" y="26"/>
                  <a:pt x="1678" y="23"/>
                  <a:pt x="1684" y="23"/>
                </a:cubicBezTo>
                <a:cubicBezTo>
                  <a:pt x="1689" y="23"/>
                  <a:pt x="1693" y="24"/>
                  <a:pt x="1697" y="25"/>
                </a:cubicBezTo>
                <a:cubicBezTo>
                  <a:pt x="1697" y="2"/>
                  <a:pt x="1697" y="2"/>
                  <a:pt x="1697" y="2"/>
                </a:cubicBezTo>
                <a:cubicBezTo>
                  <a:pt x="1692" y="1"/>
                  <a:pt x="1686" y="0"/>
                  <a:pt x="1677" y="0"/>
                </a:cubicBezTo>
                <a:cubicBezTo>
                  <a:pt x="1668" y="0"/>
                  <a:pt x="1660" y="2"/>
                  <a:pt x="1655" y="7"/>
                </a:cubicBezTo>
                <a:cubicBezTo>
                  <a:pt x="1650" y="12"/>
                  <a:pt x="1648" y="20"/>
                  <a:pt x="1648" y="31"/>
                </a:cubicBezTo>
                <a:cubicBezTo>
                  <a:pt x="1648" y="37"/>
                  <a:pt x="1648" y="37"/>
                  <a:pt x="1648" y="37"/>
                </a:cubicBezTo>
                <a:cubicBezTo>
                  <a:pt x="1636" y="37"/>
                  <a:pt x="1636" y="37"/>
                  <a:pt x="1636" y="37"/>
                </a:cubicBezTo>
                <a:cubicBezTo>
                  <a:pt x="1636" y="59"/>
                  <a:pt x="1636" y="59"/>
                  <a:pt x="1636" y="59"/>
                </a:cubicBezTo>
                <a:cubicBezTo>
                  <a:pt x="1648" y="59"/>
                  <a:pt x="1648" y="59"/>
                  <a:pt x="1648" y="59"/>
                </a:cubicBezTo>
                <a:cubicBezTo>
                  <a:pt x="1648" y="132"/>
                  <a:pt x="1648" y="132"/>
                  <a:pt x="1648" y="132"/>
                </a:cubicBezTo>
                <a:cubicBezTo>
                  <a:pt x="1675" y="132"/>
                  <a:pt x="1675" y="132"/>
                  <a:pt x="1675" y="132"/>
                </a:cubicBezTo>
                <a:cubicBezTo>
                  <a:pt x="1675" y="59"/>
                  <a:pt x="1675" y="59"/>
                  <a:pt x="1675" y="59"/>
                </a:cubicBezTo>
                <a:cubicBezTo>
                  <a:pt x="1697" y="59"/>
                  <a:pt x="1697" y="59"/>
                  <a:pt x="1697" y="59"/>
                </a:cubicBezTo>
                <a:lnTo>
                  <a:pt x="1697" y="37"/>
                </a:lnTo>
                <a:close/>
                <a:moveTo>
                  <a:pt x="1548" y="101"/>
                </a:moveTo>
                <a:cubicBezTo>
                  <a:pt x="1526" y="36"/>
                  <a:pt x="1526" y="36"/>
                  <a:pt x="1526" y="36"/>
                </a:cubicBezTo>
                <a:cubicBezTo>
                  <a:pt x="1497" y="36"/>
                  <a:pt x="1497" y="36"/>
                  <a:pt x="1497" y="36"/>
                </a:cubicBezTo>
                <a:cubicBezTo>
                  <a:pt x="1535" y="132"/>
                  <a:pt x="1535" y="132"/>
                  <a:pt x="1535" y="132"/>
                </a:cubicBezTo>
                <a:cubicBezTo>
                  <a:pt x="1532" y="137"/>
                  <a:pt x="1530" y="139"/>
                  <a:pt x="1525" y="139"/>
                </a:cubicBezTo>
                <a:cubicBezTo>
                  <a:pt x="1521" y="139"/>
                  <a:pt x="1517" y="137"/>
                  <a:pt x="1513" y="135"/>
                </a:cubicBezTo>
                <a:cubicBezTo>
                  <a:pt x="1504" y="155"/>
                  <a:pt x="1504" y="155"/>
                  <a:pt x="1504" y="155"/>
                </a:cubicBezTo>
                <a:cubicBezTo>
                  <a:pt x="1511" y="159"/>
                  <a:pt x="1519" y="161"/>
                  <a:pt x="1528" y="161"/>
                </a:cubicBezTo>
                <a:cubicBezTo>
                  <a:pt x="1545" y="161"/>
                  <a:pt x="1553" y="154"/>
                  <a:pt x="1560" y="134"/>
                </a:cubicBezTo>
                <a:cubicBezTo>
                  <a:pt x="1597" y="36"/>
                  <a:pt x="1597" y="36"/>
                  <a:pt x="1597" y="36"/>
                </a:cubicBezTo>
                <a:cubicBezTo>
                  <a:pt x="1569" y="36"/>
                  <a:pt x="1569" y="36"/>
                  <a:pt x="1569" y="36"/>
                </a:cubicBezTo>
                <a:lnTo>
                  <a:pt x="1548" y="101"/>
                </a:lnTo>
                <a:close/>
                <a:moveTo>
                  <a:pt x="1008" y="34"/>
                </a:moveTo>
                <a:cubicBezTo>
                  <a:pt x="994" y="34"/>
                  <a:pt x="986" y="41"/>
                  <a:pt x="980" y="49"/>
                </a:cubicBezTo>
                <a:cubicBezTo>
                  <a:pt x="980" y="1"/>
                  <a:pt x="980" y="1"/>
                  <a:pt x="980" y="1"/>
                </a:cubicBezTo>
                <a:cubicBezTo>
                  <a:pt x="952" y="1"/>
                  <a:pt x="952" y="1"/>
                  <a:pt x="952" y="1"/>
                </a:cubicBezTo>
                <a:cubicBezTo>
                  <a:pt x="952" y="132"/>
                  <a:pt x="952" y="132"/>
                  <a:pt x="952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78"/>
                  <a:pt x="980" y="78"/>
                  <a:pt x="980" y="78"/>
                </a:cubicBezTo>
                <a:cubicBezTo>
                  <a:pt x="980" y="65"/>
                  <a:pt x="986" y="59"/>
                  <a:pt x="997" y="59"/>
                </a:cubicBezTo>
                <a:cubicBezTo>
                  <a:pt x="1007" y="59"/>
                  <a:pt x="1013" y="65"/>
                  <a:pt x="1013" y="78"/>
                </a:cubicBezTo>
                <a:cubicBezTo>
                  <a:pt x="1013" y="132"/>
                  <a:pt x="1013" y="132"/>
                  <a:pt x="1013" y="132"/>
                </a:cubicBezTo>
                <a:cubicBezTo>
                  <a:pt x="1040" y="132"/>
                  <a:pt x="1040" y="132"/>
                  <a:pt x="1040" y="132"/>
                </a:cubicBezTo>
                <a:cubicBezTo>
                  <a:pt x="1040" y="70"/>
                  <a:pt x="1040" y="70"/>
                  <a:pt x="1040" y="70"/>
                </a:cubicBezTo>
                <a:cubicBezTo>
                  <a:pt x="1040" y="48"/>
                  <a:pt x="1028" y="34"/>
                  <a:pt x="1008" y="34"/>
                </a:cubicBezTo>
                <a:close/>
                <a:moveTo>
                  <a:pt x="1250" y="132"/>
                </a:moveTo>
                <a:cubicBezTo>
                  <a:pt x="1278" y="132"/>
                  <a:pt x="1278" y="132"/>
                  <a:pt x="1278" y="132"/>
                </a:cubicBezTo>
                <a:cubicBezTo>
                  <a:pt x="1278" y="1"/>
                  <a:pt x="1278" y="1"/>
                  <a:pt x="1278" y="1"/>
                </a:cubicBezTo>
                <a:cubicBezTo>
                  <a:pt x="1250" y="1"/>
                  <a:pt x="1250" y="1"/>
                  <a:pt x="1250" y="1"/>
                </a:cubicBezTo>
                <a:lnTo>
                  <a:pt x="1250" y="132"/>
                </a:lnTo>
                <a:close/>
                <a:moveTo>
                  <a:pt x="1103" y="34"/>
                </a:moveTo>
                <a:cubicBezTo>
                  <a:pt x="1089" y="34"/>
                  <a:pt x="1081" y="41"/>
                  <a:pt x="1075" y="49"/>
                </a:cubicBezTo>
                <a:cubicBezTo>
                  <a:pt x="1075" y="36"/>
                  <a:pt x="1075" y="36"/>
                  <a:pt x="1075" y="36"/>
                </a:cubicBezTo>
                <a:cubicBezTo>
                  <a:pt x="1047" y="36"/>
                  <a:pt x="1047" y="36"/>
                  <a:pt x="1047" y="36"/>
                </a:cubicBezTo>
                <a:cubicBezTo>
                  <a:pt x="1047" y="132"/>
                  <a:pt x="1047" y="132"/>
                  <a:pt x="1047" y="132"/>
                </a:cubicBezTo>
                <a:cubicBezTo>
                  <a:pt x="1075" y="132"/>
                  <a:pt x="1075" y="132"/>
                  <a:pt x="1075" y="132"/>
                </a:cubicBezTo>
                <a:cubicBezTo>
                  <a:pt x="1075" y="78"/>
                  <a:pt x="1075" y="78"/>
                  <a:pt x="1075" y="78"/>
                </a:cubicBezTo>
                <a:cubicBezTo>
                  <a:pt x="1075" y="65"/>
                  <a:pt x="1081" y="59"/>
                  <a:pt x="1092" y="59"/>
                </a:cubicBezTo>
                <a:cubicBezTo>
                  <a:pt x="1102" y="59"/>
                  <a:pt x="1108" y="65"/>
                  <a:pt x="1108" y="78"/>
                </a:cubicBezTo>
                <a:cubicBezTo>
                  <a:pt x="1108" y="132"/>
                  <a:pt x="1108" y="132"/>
                  <a:pt x="1108" y="132"/>
                </a:cubicBezTo>
                <a:cubicBezTo>
                  <a:pt x="1135" y="132"/>
                  <a:pt x="1135" y="132"/>
                  <a:pt x="1135" y="132"/>
                </a:cubicBezTo>
                <a:cubicBezTo>
                  <a:pt x="1135" y="70"/>
                  <a:pt x="1135" y="70"/>
                  <a:pt x="1135" y="70"/>
                </a:cubicBezTo>
                <a:cubicBezTo>
                  <a:pt x="1135" y="48"/>
                  <a:pt x="1123" y="34"/>
                  <a:pt x="1103" y="34"/>
                </a:cubicBezTo>
                <a:close/>
                <a:moveTo>
                  <a:pt x="910" y="111"/>
                </a:moveTo>
                <a:cubicBezTo>
                  <a:pt x="895" y="111"/>
                  <a:pt x="885" y="99"/>
                  <a:pt x="885" y="84"/>
                </a:cubicBezTo>
                <a:cubicBezTo>
                  <a:pt x="885" y="84"/>
                  <a:pt x="885" y="84"/>
                  <a:pt x="885" y="84"/>
                </a:cubicBezTo>
                <a:cubicBezTo>
                  <a:pt x="885" y="70"/>
                  <a:pt x="895" y="58"/>
                  <a:pt x="909" y="58"/>
                </a:cubicBezTo>
                <a:cubicBezTo>
                  <a:pt x="918" y="58"/>
                  <a:pt x="925" y="62"/>
                  <a:pt x="931" y="68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38" y="40"/>
                  <a:pt x="927" y="34"/>
                  <a:pt x="909" y="34"/>
                </a:cubicBezTo>
                <a:cubicBezTo>
                  <a:pt x="880" y="34"/>
                  <a:pt x="859" y="57"/>
                  <a:pt x="859" y="84"/>
                </a:cubicBezTo>
                <a:cubicBezTo>
                  <a:pt x="859" y="84"/>
                  <a:pt x="859" y="84"/>
                  <a:pt x="859" y="84"/>
                </a:cubicBezTo>
                <a:cubicBezTo>
                  <a:pt x="859" y="112"/>
                  <a:pt x="880" y="134"/>
                  <a:pt x="909" y="134"/>
                </a:cubicBezTo>
                <a:cubicBezTo>
                  <a:pt x="928" y="134"/>
                  <a:pt x="939" y="127"/>
                  <a:pt x="948" y="117"/>
                </a:cubicBezTo>
                <a:cubicBezTo>
                  <a:pt x="932" y="100"/>
                  <a:pt x="932" y="100"/>
                  <a:pt x="932" y="100"/>
                </a:cubicBezTo>
                <a:cubicBezTo>
                  <a:pt x="925" y="107"/>
                  <a:pt x="919" y="111"/>
                  <a:pt x="910" y="111"/>
                </a:cubicBezTo>
                <a:close/>
                <a:moveTo>
                  <a:pt x="1945" y="35"/>
                </a:moveTo>
                <a:cubicBezTo>
                  <a:pt x="1929" y="35"/>
                  <a:pt x="1918" y="38"/>
                  <a:pt x="1908" y="42"/>
                </a:cubicBezTo>
                <a:cubicBezTo>
                  <a:pt x="1915" y="63"/>
                  <a:pt x="1915" y="63"/>
                  <a:pt x="1915" y="63"/>
                </a:cubicBezTo>
                <a:cubicBezTo>
                  <a:pt x="1923" y="60"/>
                  <a:pt x="1931" y="58"/>
                  <a:pt x="1941" y="58"/>
                </a:cubicBezTo>
                <a:cubicBezTo>
                  <a:pt x="1955" y="58"/>
                  <a:pt x="1962" y="64"/>
                  <a:pt x="1962" y="76"/>
                </a:cubicBezTo>
                <a:cubicBezTo>
                  <a:pt x="1962" y="77"/>
                  <a:pt x="1962" y="77"/>
                  <a:pt x="1962" y="77"/>
                </a:cubicBezTo>
                <a:cubicBezTo>
                  <a:pt x="1955" y="75"/>
                  <a:pt x="1948" y="73"/>
                  <a:pt x="1938" y="73"/>
                </a:cubicBezTo>
                <a:cubicBezTo>
                  <a:pt x="1915" y="73"/>
                  <a:pt x="1899" y="83"/>
                  <a:pt x="1899" y="104"/>
                </a:cubicBezTo>
                <a:cubicBezTo>
                  <a:pt x="1899" y="104"/>
                  <a:pt x="1899" y="104"/>
                  <a:pt x="1899" y="104"/>
                </a:cubicBezTo>
                <a:cubicBezTo>
                  <a:pt x="1899" y="123"/>
                  <a:pt x="1914" y="134"/>
                  <a:pt x="1932" y="134"/>
                </a:cubicBezTo>
                <a:cubicBezTo>
                  <a:pt x="1946" y="134"/>
                  <a:pt x="1955" y="129"/>
                  <a:pt x="1962" y="122"/>
                </a:cubicBezTo>
                <a:cubicBezTo>
                  <a:pt x="1962" y="132"/>
                  <a:pt x="1962" y="132"/>
                  <a:pt x="1962" y="132"/>
                </a:cubicBezTo>
                <a:cubicBezTo>
                  <a:pt x="1988" y="132"/>
                  <a:pt x="1988" y="132"/>
                  <a:pt x="1988" y="132"/>
                </a:cubicBezTo>
                <a:cubicBezTo>
                  <a:pt x="1988" y="76"/>
                  <a:pt x="1988" y="76"/>
                  <a:pt x="1988" y="76"/>
                </a:cubicBezTo>
                <a:cubicBezTo>
                  <a:pt x="1988" y="63"/>
                  <a:pt x="1985" y="53"/>
                  <a:pt x="1978" y="46"/>
                </a:cubicBezTo>
                <a:cubicBezTo>
                  <a:pt x="1971" y="39"/>
                  <a:pt x="1960" y="35"/>
                  <a:pt x="1945" y="35"/>
                </a:cubicBezTo>
                <a:close/>
                <a:moveTo>
                  <a:pt x="1962" y="98"/>
                </a:moveTo>
                <a:cubicBezTo>
                  <a:pt x="1962" y="108"/>
                  <a:pt x="1953" y="115"/>
                  <a:pt x="1941" y="115"/>
                </a:cubicBezTo>
                <a:cubicBezTo>
                  <a:pt x="1932" y="115"/>
                  <a:pt x="1926" y="111"/>
                  <a:pt x="1926" y="103"/>
                </a:cubicBezTo>
                <a:cubicBezTo>
                  <a:pt x="1926" y="103"/>
                  <a:pt x="1926" y="103"/>
                  <a:pt x="1926" y="103"/>
                </a:cubicBezTo>
                <a:cubicBezTo>
                  <a:pt x="1926" y="94"/>
                  <a:pt x="1933" y="90"/>
                  <a:pt x="1945" y="90"/>
                </a:cubicBezTo>
                <a:cubicBezTo>
                  <a:pt x="1951" y="90"/>
                  <a:pt x="1957" y="91"/>
                  <a:pt x="1962" y="93"/>
                </a:cubicBezTo>
                <a:lnTo>
                  <a:pt x="1962" y="98"/>
                </a:lnTo>
                <a:close/>
                <a:moveTo>
                  <a:pt x="1193" y="34"/>
                </a:moveTo>
                <a:cubicBezTo>
                  <a:pt x="1163" y="34"/>
                  <a:pt x="1141" y="56"/>
                  <a:pt x="1141" y="84"/>
                </a:cubicBezTo>
                <a:cubicBezTo>
                  <a:pt x="1141" y="84"/>
                  <a:pt x="1141" y="84"/>
                  <a:pt x="1141" y="84"/>
                </a:cubicBezTo>
                <a:cubicBezTo>
                  <a:pt x="1141" y="112"/>
                  <a:pt x="1163" y="134"/>
                  <a:pt x="1193" y="134"/>
                </a:cubicBezTo>
                <a:cubicBezTo>
                  <a:pt x="1223" y="134"/>
                  <a:pt x="1245" y="112"/>
                  <a:pt x="1245" y="84"/>
                </a:cubicBezTo>
                <a:cubicBezTo>
                  <a:pt x="1245" y="84"/>
                  <a:pt x="1245" y="84"/>
                  <a:pt x="1245" y="84"/>
                </a:cubicBezTo>
                <a:cubicBezTo>
                  <a:pt x="1245" y="56"/>
                  <a:pt x="1223" y="34"/>
                  <a:pt x="1193" y="34"/>
                </a:cubicBezTo>
                <a:close/>
                <a:moveTo>
                  <a:pt x="1218" y="84"/>
                </a:moveTo>
                <a:cubicBezTo>
                  <a:pt x="1218" y="99"/>
                  <a:pt x="1209" y="111"/>
                  <a:pt x="1193" y="111"/>
                </a:cubicBezTo>
                <a:cubicBezTo>
                  <a:pt x="1178" y="111"/>
                  <a:pt x="1168" y="98"/>
                  <a:pt x="1168" y="84"/>
                </a:cubicBezTo>
                <a:cubicBezTo>
                  <a:pt x="1168" y="84"/>
                  <a:pt x="1168" y="84"/>
                  <a:pt x="1168" y="84"/>
                </a:cubicBezTo>
                <a:cubicBezTo>
                  <a:pt x="1168" y="70"/>
                  <a:pt x="1177" y="58"/>
                  <a:pt x="1193" y="58"/>
                </a:cubicBezTo>
                <a:cubicBezTo>
                  <a:pt x="1208" y="58"/>
                  <a:pt x="1218" y="70"/>
                  <a:pt x="1218" y="84"/>
                </a:cubicBezTo>
                <a:close/>
              </a:path>
            </a:pathLst>
          </a:custGeom>
          <a:gradFill flip="none" rotWithShape="1">
            <a:gsLst>
              <a:gs pos="0">
                <a:srgbClr val="7C55A3"/>
              </a:gs>
              <a:gs pos="33000">
                <a:srgbClr val="4C8AC8"/>
              </a:gs>
              <a:gs pos="67000">
                <a:srgbClr val="47B98E"/>
              </a:gs>
              <a:gs pos="100000">
                <a:srgbClr val="64B951"/>
              </a:gs>
            </a:gsLst>
            <a:lin ang="135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802700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Column Slid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307593"/>
            <a:ext cx="3474720" cy="491958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0"/>
          </p:nvPr>
        </p:nvSpPr>
        <p:spPr bwMode="gray">
          <a:xfrm>
            <a:off x="4347972" y="1307593"/>
            <a:ext cx="3474720" cy="491958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1"/>
          </p:nvPr>
        </p:nvSpPr>
        <p:spPr bwMode="gray">
          <a:xfrm>
            <a:off x="8147304" y="1307593"/>
            <a:ext cx="3474720" cy="491958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13" name="Rectangle 12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Freeform 17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Freeform 18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9591086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6036718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307592"/>
            <a:ext cx="6036718" cy="491958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835285" y="0"/>
            <a:ext cx="5353539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45591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/Imag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6036718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307592"/>
            <a:ext cx="6036718" cy="491958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835285" y="0"/>
            <a:ext cx="5353539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21" name="Rectangle 20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2" name="Freeform 21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3" name="Freeform 22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" name="Freeform 23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" name="Freeform 24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6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7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2496215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4061791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061791" y="0"/>
            <a:ext cx="8127034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548640" y="849535"/>
            <a:ext cx="3513151" cy="1926795"/>
          </a:xfrm>
          <a:prstGeom prst="rect">
            <a:avLst/>
          </a:prstGeom>
          <a:noFill/>
        </p:spPr>
        <p:txBody>
          <a:bodyPr lIns="0" tIns="0" rIns="0" bIns="0" anchor="t">
            <a:noAutofit/>
          </a:bodyPr>
          <a:lstStyle>
            <a:lvl1pPr marL="0" indent="0">
              <a:lnSpc>
                <a:spcPts val="4200"/>
              </a:lnSpc>
              <a:spcBef>
                <a:spcPts val="0"/>
              </a:spcBef>
              <a:buFont typeface="Arial" panose="020B0604020202020204" pitchFamily="34" charset="0"/>
              <a:buNone/>
              <a:defRPr sz="4600" b="1" strike="noStrike" spc="-150" baseline="0">
                <a:solidFill>
                  <a:schemeClr val="tx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 dirty="0"/>
              <a:t>Photo plus</a:t>
            </a:r>
            <a:br>
              <a:rPr lang="en-US" dirty="0"/>
            </a:br>
            <a:r>
              <a:rPr lang="en-US" dirty="0"/>
              <a:t>statement</a:t>
            </a:r>
            <a:br>
              <a:rPr lang="en-US" dirty="0"/>
            </a:br>
            <a:r>
              <a:rPr lang="en-US" dirty="0"/>
              <a:t>layout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548641" y="2943638"/>
            <a:ext cx="3513150" cy="16416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</a:defRPr>
            </a:lvl1pPr>
            <a:lvl2pPr marL="609494" indent="0">
              <a:buNone/>
              <a:defRPr/>
            </a:lvl2pPr>
            <a:lvl3pPr marL="1218986" indent="0">
              <a:buNone/>
              <a:defRPr/>
            </a:lvl3pPr>
            <a:lvl4pPr marL="1828480" indent="0">
              <a:buNone/>
              <a:defRPr/>
            </a:lvl4pPr>
            <a:lvl5pPr marL="2437973" indent="0">
              <a:buNone/>
              <a:defRPr/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084262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+ Statement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4061791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061791" y="0"/>
            <a:ext cx="8127034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548640" y="849535"/>
            <a:ext cx="3513151" cy="1926795"/>
          </a:xfrm>
          <a:prstGeom prst="rect">
            <a:avLst/>
          </a:prstGeom>
          <a:noFill/>
        </p:spPr>
        <p:txBody>
          <a:bodyPr lIns="0" tIns="0" rIns="0" bIns="0" anchor="t">
            <a:noAutofit/>
          </a:bodyPr>
          <a:lstStyle>
            <a:lvl1pPr marL="0" indent="0">
              <a:lnSpc>
                <a:spcPts val="4200"/>
              </a:lnSpc>
              <a:spcBef>
                <a:spcPts val="0"/>
              </a:spcBef>
              <a:buFont typeface="Arial" panose="020B0604020202020204" pitchFamily="34" charset="0"/>
              <a:buNone/>
              <a:defRPr sz="4600" b="1" strike="noStrike" spc="-150" baseline="0">
                <a:solidFill>
                  <a:schemeClr val="bg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 dirty="0"/>
              <a:t>Photo plus</a:t>
            </a:r>
            <a:br>
              <a:rPr lang="en-US" dirty="0"/>
            </a:br>
            <a:r>
              <a:rPr lang="en-US" dirty="0"/>
              <a:t>statement</a:t>
            </a:r>
            <a:br>
              <a:rPr lang="en-US" dirty="0"/>
            </a:br>
            <a:r>
              <a:rPr lang="en-US" dirty="0"/>
              <a:t>layout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548641" y="2943638"/>
            <a:ext cx="3513150" cy="16416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</a:defRPr>
            </a:lvl1pPr>
            <a:lvl2pPr marL="609494" indent="0">
              <a:buNone/>
              <a:defRPr/>
            </a:lvl2pPr>
            <a:lvl3pPr marL="1218986" indent="0">
              <a:buNone/>
              <a:defRPr/>
            </a:lvl3pPr>
            <a:lvl4pPr marL="1828480" indent="0">
              <a:buNone/>
              <a:defRPr/>
            </a:lvl4pPr>
            <a:lvl5pPr marL="2437973" indent="0">
              <a:buNone/>
              <a:defRPr/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" name="Freeform 11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 15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 16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7636023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7"/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548640" y="1276349"/>
            <a:ext cx="10165080" cy="3242641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4400" b="1" spc="-150">
                <a:solidFill>
                  <a:schemeClr val="tx1"/>
                </a:solidFill>
              </a:defRPr>
            </a:lvl1pPr>
            <a:lvl2pPr marL="341313" indent="0" algn="ctr">
              <a:buNone/>
              <a:defRPr>
                <a:solidFill>
                  <a:schemeClr val="bg1"/>
                </a:solidFill>
              </a:defRPr>
            </a:lvl2pPr>
            <a:lvl3pPr marL="679450" indent="0" algn="ctr">
              <a:buNone/>
              <a:defRPr>
                <a:solidFill>
                  <a:schemeClr val="bg1"/>
                </a:solidFill>
              </a:defRPr>
            </a:lvl3pPr>
            <a:lvl4pPr marL="966787" indent="0" algn="ctr">
              <a:buNone/>
              <a:defRPr>
                <a:solidFill>
                  <a:schemeClr val="bg1"/>
                </a:solidFill>
              </a:defRPr>
            </a:lvl4pPr>
            <a:lvl5pPr marL="1146175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quote</a:t>
            </a:r>
          </a:p>
        </p:txBody>
      </p:sp>
      <p:sp>
        <p:nvSpPr>
          <p:cNvPr id="17" name="Text Placeholder 110"/>
          <p:cNvSpPr>
            <a:spLocks noGrp="1"/>
          </p:cNvSpPr>
          <p:nvPr>
            <p:ph type="body" sz="quarter" idx="19" hasCustomPrompt="1"/>
          </p:nvPr>
        </p:nvSpPr>
        <p:spPr>
          <a:xfrm>
            <a:off x="554337" y="4623890"/>
            <a:ext cx="10159383" cy="876300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1" spc="-150" baseline="0">
                <a:solidFill>
                  <a:schemeClr val="tx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 dirty="0"/>
              <a:t>Click to edit quote source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AF90973-FEC1-4552-893E-F8452486325A}"/>
              </a:ext>
            </a:extLst>
          </p:cNvPr>
          <p:cNvGrpSpPr/>
          <p:nvPr userDrawn="1"/>
        </p:nvGrpSpPr>
        <p:grpSpPr>
          <a:xfrm>
            <a:off x="548640" y="398463"/>
            <a:ext cx="990600" cy="735013"/>
            <a:chOff x="657226" y="398463"/>
            <a:chExt cx="990600" cy="735013"/>
          </a:xfrm>
          <a:gradFill flip="none" rotWithShape="1">
            <a:gsLst>
              <a:gs pos="0">
                <a:srgbClr val="7C55A3"/>
              </a:gs>
              <a:gs pos="33000">
                <a:srgbClr val="4C8AC8"/>
              </a:gs>
              <a:gs pos="67000">
                <a:srgbClr val="47B98E"/>
              </a:gs>
              <a:gs pos="100000">
                <a:srgbClr val="64B951"/>
              </a:gs>
            </a:gsLst>
            <a:lin ang="13500000" scaled="1"/>
            <a:tileRect/>
          </a:gra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03BCA337-0364-462A-918B-9D65DE60C1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226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379A668-D702-43AE-8393-F493097C83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388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38601657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Layout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7"/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548640" y="1276349"/>
            <a:ext cx="10165080" cy="3242641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4400" b="1" spc="-150">
                <a:solidFill>
                  <a:schemeClr val="bg1"/>
                </a:solidFill>
              </a:defRPr>
            </a:lvl1pPr>
            <a:lvl2pPr marL="341313" indent="0" algn="ctr">
              <a:buNone/>
              <a:defRPr>
                <a:solidFill>
                  <a:schemeClr val="bg1"/>
                </a:solidFill>
              </a:defRPr>
            </a:lvl2pPr>
            <a:lvl3pPr marL="679450" indent="0" algn="ctr">
              <a:buNone/>
              <a:defRPr>
                <a:solidFill>
                  <a:schemeClr val="bg1"/>
                </a:solidFill>
              </a:defRPr>
            </a:lvl3pPr>
            <a:lvl4pPr marL="966787" indent="0" algn="ctr">
              <a:buNone/>
              <a:defRPr>
                <a:solidFill>
                  <a:schemeClr val="bg1"/>
                </a:solidFill>
              </a:defRPr>
            </a:lvl4pPr>
            <a:lvl5pPr marL="1146175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quote</a:t>
            </a:r>
          </a:p>
        </p:txBody>
      </p:sp>
      <p:sp>
        <p:nvSpPr>
          <p:cNvPr id="17" name="Text Placeholder 110"/>
          <p:cNvSpPr>
            <a:spLocks noGrp="1"/>
          </p:cNvSpPr>
          <p:nvPr>
            <p:ph type="body" sz="quarter" idx="19" hasCustomPrompt="1"/>
          </p:nvPr>
        </p:nvSpPr>
        <p:spPr>
          <a:xfrm>
            <a:off x="554337" y="4623890"/>
            <a:ext cx="10159383" cy="876300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1" spc="-150" baseline="0">
                <a:solidFill>
                  <a:schemeClr val="bg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 dirty="0"/>
              <a:t>Click to edit quote source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 15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Freeform 17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Freeform 18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9371872-34E0-4E87-A880-855C986DEFEB}"/>
              </a:ext>
            </a:extLst>
          </p:cNvPr>
          <p:cNvGrpSpPr/>
          <p:nvPr userDrawn="1"/>
        </p:nvGrpSpPr>
        <p:grpSpPr>
          <a:xfrm>
            <a:off x="548640" y="398463"/>
            <a:ext cx="990600" cy="735013"/>
            <a:chOff x="657226" y="398463"/>
            <a:chExt cx="990600" cy="735013"/>
          </a:xfrm>
          <a:gradFill flip="none" rotWithShape="1">
            <a:gsLst>
              <a:gs pos="0">
                <a:srgbClr val="7C55A3"/>
              </a:gs>
              <a:gs pos="33000">
                <a:srgbClr val="4C8AC8"/>
              </a:gs>
              <a:gs pos="67000">
                <a:srgbClr val="47B98E"/>
              </a:gs>
              <a:gs pos="100000">
                <a:srgbClr val="64B951"/>
              </a:gs>
            </a:gsLst>
            <a:lin ang="13500000" scaled="1"/>
            <a:tileRect/>
          </a:gradFill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CA59E31A-C52B-4474-A5A0-530DF770A4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226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123B3F17-34EE-4FBA-8852-7ED07762D8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388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00654041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Layout_Color">
    <p:bg>
      <p:bgPr>
        <a:gradFill flip="none" rotWithShape="1">
          <a:gsLst>
            <a:gs pos="0">
              <a:srgbClr val="7C55A3"/>
            </a:gs>
            <a:gs pos="33000">
              <a:srgbClr val="4C8AC8"/>
            </a:gs>
            <a:gs pos="67000">
              <a:srgbClr val="47B98E"/>
            </a:gs>
            <a:gs pos="100000">
              <a:srgbClr val="64B951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7"/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548640" y="1276349"/>
            <a:ext cx="10165080" cy="3242641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4400" b="1" spc="-150">
                <a:solidFill>
                  <a:schemeClr val="bg1"/>
                </a:solidFill>
              </a:defRPr>
            </a:lvl1pPr>
            <a:lvl2pPr marL="341313" indent="0" algn="ctr">
              <a:buNone/>
              <a:defRPr>
                <a:solidFill>
                  <a:schemeClr val="bg1"/>
                </a:solidFill>
              </a:defRPr>
            </a:lvl2pPr>
            <a:lvl3pPr marL="679450" indent="0" algn="ctr">
              <a:buNone/>
              <a:defRPr>
                <a:solidFill>
                  <a:schemeClr val="bg1"/>
                </a:solidFill>
              </a:defRPr>
            </a:lvl3pPr>
            <a:lvl4pPr marL="966787" indent="0" algn="ctr">
              <a:buNone/>
              <a:defRPr>
                <a:solidFill>
                  <a:schemeClr val="bg1"/>
                </a:solidFill>
              </a:defRPr>
            </a:lvl4pPr>
            <a:lvl5pPr marL="1146175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quote</a:t>
            </a:r>
          </a:p>
        </p:txBody>
      </p:sp>
      <p:sp>
        <p:nvSpPr>
          <p:cNvPr id="17" name="Text Placeholder 110"/>
          <p:cNvSpPr>
            <a:spLocks noGrp="1"/>
          </p:cNvSpPr>
          <p:nvPr>
            <p:ph type="body" sz="quarter" idx="19" hasCustomPrompt="1"/>
          </p:nvPr>
        </p:nvSpPr>
        <p:spPr>
          <a:xfrm>
            <a:off x="554337" y="4623890"/>
            <a:ext cx="10159383" cy="876300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1" spc="-150" baseline="0">
                <a:solidFill>
                  <a:schemeClr val="bg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 dirty="0"/>
              <a:t>Click to edit quote source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 15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Freeform 17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Freeform 18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9371872-34E0-4E87-A880-855C986DEFEB}"/>
              </a:ext>
            </a:extLst>
          </p:cNvPr>
          <p:cNvGrpSpPr/>
          <p:nvPr userDrawn="1"/>
        </p:nvGrpSpPr>
        <p:grpSpPr>
          <a:xfrm>
            <a:off x="548640" y="398463"/>
            <a:ext cx="990600" cy="735013"/>
            <a:chOff x="657226" y="398463"/>
            <a:chExt cx="990600" cy="735013"/>
          </a:xfrm>
          <a:solidFill>
            <a:schemeClr val="tx1"/>
          </a:solidFill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CA59E31A-C52B-4474-A5A0-530DF770A4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226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123B3F17-34EE-4FBA-8852-7ED07762D8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388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31717141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6566888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8"/>
          </p:nvPr>
        </p:nvSpPr>
        <p:spPr bwMode="gray">
          <a:xfrm>
            <a:off x="6835284" y="1307592"/>
            <a:ext cx="4707555" cy="491958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6835283" y="402336"/>
            <a:ext cx="4707555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055685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/ Product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6566888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8"/>
          </p:nvPr>
        </p:nvSpPr>
        <p:spPr bwMode="gray">
          <a:xfrm>
            <a:off x="6835284" y="1307592"/>
            <a:ext cx="4707555" cy="5023760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6835283" y="402336"/>
            <a:ext cx="4707555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13" name="Rectangle 12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 15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 16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629703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31B9989-794F-4FB6-94F3-E6F772CC36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3"/>
            <a:ext cx="12188824" cy="6856213"/>
          </a:xfrm>
          <a:prstGeom prst="rect">
            <a:avLst/>
          </a:prstGeom>
          <a:noFill/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6A1FB27-450F-4532-92A8-CA4FDA086C05}"/>
              </a:ext>
            </a:extLst>
          </p:cNvPr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548640" y="1682496"/>
            <a:ext cx="9960236" cy="2898648"/>
          </a:xfrm>
          <a:prstGeom prst="rect">
            <a:avLst/>
          </a:prstGeom>
        </p:spPr>
        <p:txBody>
          <a:bodyPr lIns="0" tIns="0" rIns="121899" bIns="0" anchor="b" anchorCtr="0"/>
          <a:lstStyle>
            <a:lvl1pPr marL="0" algn="l" defTabSz="1218987" rtl="0" eaLnBrk="1" latinLnBrk="0" hangingPunct="1">
              <a:lnSpc>
                <a:spcPts val="6800"/>
              </a:lnSpc>
              <a:spcBef>
                <a:spcPct val="0"/>
              </a:spcBef>
              <a:buNone/>
              <a:defRPr lang="en-US" sz="8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three lines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548640" y="4718304"/>
            <a:ext cx="9949796" cy="4572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Speaker Name | Date</a:t>
            </a:r>
          </a:p>
        </p:txBody>
      </p:sp>
      <p:sp>
        <p:nvSpPr>
          <p:cNvPr id="49" name="TextBox 48"/>
          <p:cNvSpPr txBox="1"/>
          <p:nvPr userDrawn="1"/>
        </p:nvSpPr>
        <p:spPr>
          <a:xfrm>
            <a:off x="548640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E4354B5-047A-475C-B07D-46E2DFF45FA8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9855467" y="2024677"/>
            <a:ext cx="3499241" cy="1167475"/>
            <a:chOff x="547688" y="952500"/>
            <a:chExt cx="12190413" cy="4067175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33F3F616-0187-486C-92AE-8E9BB4F5D86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7">
              <a:extLst>
                <a:ext uri="{FF2B5EF4-FFF2-40B4-BE49-F238E27FC236}">
                  <a16:creationId xmlns:a16="http://schemas.microsoft.com/office/drawing/2014/main" id="{39D476EA-97BB-4757-AE8D-46ABA28B57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8">
              <a:extLst>
                <a:ext uri="{FF2B5EF4-FFF2-40B4-BE49-F238E27FC236}">
                  <a16:creationId xmlns:a16="http://schemas.microsoft.com/office/drawing/2014/main" id="{83FC1BD3-A3C2-46E0-8E09-0F43D0DB3E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9">
              <a:extLst>
                <a:ext uri="{FF2B5EF4-FFF2-40B4-BE49-F238E27FC236}">
                  <a16:creationId xmlns:a16="http://schemas.microsoft.com/office/drawing/2014/main" id="{B07C1556-FAA5-423D-9C3E-BFD6B99A6BB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0">
              <a:extLst>
                <a:ext uri="{FF2B5EF4-FFF2-40B4-BE49-F238E27FC236}">
                  <a16:creationId xmlns:a16="http://schemas.microsoft.com/office/drawing/2014/main" id="{1DB9EF8A-92AF-4FB6-9EB8-BBB43909F2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0">
              <a:extLst>
                <a:ext uri="{FF2B5EF4-FFF2-40B4-BE49-F238E27FC236}">
                  <a16:creationId xmlns:a16="http://schemas.microsoft.com/office/drawing/2014/main" id="{07C51CC9-E5B8-4E20-A914-408659940AB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1">
              <a:extLst>
                <a:ext uri="{FF2B5EF4-FFF2-40B4-BE49-F238E27FC236}">
                  <a16:creationId xmlns:a16="http://schemas.microsoft.com/office/drawing/2014/main" id="{B5BD15B5-4CE4-4224-95C9-541647C5394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2" name="Freeform 5">
            <a:extLst>
              <a:ext uri="{FF2B5EF4-FFF2-40B4-BE49-F238E27FC236}">
                <a16:creationId xmlns:a16="http://schemas.microsoft.com/office/drawing/2014/main" id="{8B5168CF-498E-4EAB-8120-11D6F683504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48640" y="858794"/>
            <a:ext cx="3941064" cy="312470"/>
          </a:xfrm>
          <a:custGeom>
            <a:avLst/>
            <a:gdLst>
              <a:gd name="T0" fmla="*/ 557 w 2065"/>
              <a:gd name="T1" fmla="*/ 102 h 161"/>
              <a:gd name="T2" fmla="*/ 510 w 2065"/>
              <a:gd name="T3" fmla="*/ 76 h 161"/>
              <a:gd name="T4" fmla="*/ 583 w 2065"/>
              <a:gd name="T5" fmla="*/ 36 h 161"/>
              <a:gd name="T6" fmla="*/ 641 w 2065"/>
              <a:gd name="T7" fmla="*/ 34 h 161"/>
              <a:gd name="T8" fmla="*/ 2038 w 2065"/>
              <a:gd name="T9" fmla="*/ 1 h 161"/>
              <a:gd name="T10" fmla="*/ 706 w 2065"/>
              <a:gd name="T11" fmla="*/ 59 h 161"/>
              <a:gd name="T12" fmla="*/ 733 w 2065"/>
              <a:gd name="T13" fmla="*/ 100 h 161"/>
              <a:gd name="T14" fmla="*/ 1999 w 2065"/>
              <a:gd name="T15" fmla="*/ 132 h 161"/>
              <a:gd name="T16" fmla="*/ 760 w 2065"/>
              <a:gd name="T17" fmla="*/ 84 h 161"/>
              <a:gd name="T18" fmla="*/ 787 w 2065"/>
              <a:gd name="T19" fmla="*/ 93 h 161"/>
              <a:gd name="T20" fmla="*/ 828 w 2065"/>
              <a:gd name="T21" fmla="*/ 76 h 161"/>
              <a:gd name="T22" fmla="*/ 133 w 2065"/>
              <a:gd name="T23" fmla="*/ 36 h 161"/>
              <a:gd name="T24" fmla="*/ 166 w 2065"/>
              <a:gd name="T25" fmla="*/ 78 h 161"/>
              <a:gd name="T26" fmla="*/ 225 w 2065"/>
              <a:gd name="T27" fmla="*/ 132 h 161"/>
              <a:gd name="T28" fmla="*/ 32 w 2065"/>
              <a:gd name="T29" fmla="*/ 40 h 161"/>
              <a:gd name="T30" fmla="*/ 5 w 2065"/>
              <a:gd name="T31" fmla="*/ 43 h 161"/>
              <a:gd name="T32" fmla="*/ 0 w 2065"/>
              <a:gd name="T33" fmla="*/ 114 h 161"/>
              <a:gd name="T34" fmla="*/ 266 w 2065"/>
              <a:gd name="T35" fmla="*/ 43 h 161"/>
              <a:gd name="T36" fmla="*/ 258 w 2065"/>
              <a:gd name="T37" fmla="*/ 104 h 161"/>
              <a:gd name="T38" fmla="*/ 347 w 2065"/>
              <a:gd name="T39" fmla="*/ 76 h 161"/>
              <a:gd name="T40" fmla="*/ 285 w 2065"/>
              <a:gd name="T41" fmla="*/ 103 h 161"/>
              <a:gd name="T42" fmla="*/ 429 w 2065"/>
              <a:gd name="T43" fmla="*/ 36 h 161"/>
              <a:gd name="T44" fmla="*/ 479 w 2065"/>
              <a:gd name="T45" fmla="*/ 128 h 161"/>
              <a:gd name="T46" fmla="*/ 479 w 2065"/>
              <a:gd name="T47" fmla="*/ 36 h 161"/>
              <a:gd name="T48" fmla="*/ 354 w 2065"/>
              <a:gd name="T49" fmla="*/ 132 h 161"/>
              <a:gd name="T50" fmla="*/ 382 w 2065"/>
              <a:gd name="T51" fmla="*/ 55 h 161"/>
              <a:gd name="T52" fmla="*/ 1387 w 2065"/>
              <a:gd name="T53" fmla="*/ 84 h 161"/>
              <a:gd name="T54" fmla="*/ 1335 w 2065"/>
              <a:gd name="T55" fmla="*/ 58 h 161"/>
              <a:gd name="T56" fmla="*/ 1834 w 2065"/>
              <a:gd name="T57" fmla="*/ 132 h 161"/>
              <a:gd name="T58" fmla="*/ 1748 w 2065"/>
              <a:gd name="T59" fmla="*/ 34 h 161"/>
              <a:gd name="T60" fmla="*/ 1748 w 2065"/>
              <a:gd name="T61" fmla="*/ 34 h 161"/>
              <a:gd name="T62" fmla="*/ 1773 w 2065"/>
              <a:gd name="T63" fmla="*/ 84 h 161"/>
              <a:gd name="T64" fmla="*/ 1465 w 2065"/>
              <a:gd name="T65" fmla="*/ 109 h 161"/>
              <a:gd name="T66" fmla="*/ 1480 w 2065"/>
              <a:gd name="T67" fmla="*/ 148 h 161"/>
              <a:gd name="T68" fmla="*/ 1442 w 2065"/>
              <a:gd name="T69" fmla="*/ 102 h 161"/>
              <a:gd name="T70" fmla="*/ 1675 w 2065"/>
              <a:gd name="T71" fmla="*/ 37 h 161"/>
              <a:gd name="T72" fmla="*/ 1655 w 2065"/>
              <a:gd name="T73" fmla="*/ 7 h 161"/>
              <a:gd name="T74" fmla="*/ 1648 w 2065"/>
              <a:gd name="T75" fmla="*/ 132 h 161"/>
              <a:gd name="T76" fmla="*/ 1526 w 2065"/>
              <a:gd name="T77" fmla="*/ 36 h 161"/>
              <a:gd name="T78" fmla="*/ 1528 w 2065"/>
              <a:gd name="T79" fmla="*/ 161 h 161"/>
              <a:gd name="T80" fmla="*/ 980 w 2065"/>
              <a:gd name="T81" fmla="*/ 49 h 161"/>
              <a:gd name="T82" fmla="*/ 997 w 2065"/>
              <a:gd name="T83" fmla="*/ 59 h 161"/>
              <a:gd name="T84" fmla="*/ 1250 w 2065"/>
              <a:gd name="T85" fmla="*/ 132 h 161"/>
              <a:gd name="T86" fmla="*/ 1075 w 2065"/>
              <a:gd name="T87" fmla="*/ 49 h 161"/>
              <a:gd name="T88" fmla="*/ 1092 w 2065"/>
              <a:gd name="T89" fmla="*/ 59 h 161"/>
              <a:gd name="T90" fmla="*/ 910 w 2065"/>
              <a:gd name="T91" fmla="*/ 111 h 161"/>
              <a:gd name="T92" fmla="*/ 909 w 2065"/>
              <a:gd name="T93" fmla="*/ 34 h 161"/>
              <a:gd name="T94" fmla="*/ 910 w 2065"/>
              <a:gd name="T95" fmla="*/ 111 h 161"/>
              <a:gd name="T96" fmla="*/ 1962 w 2065"/>
              <a:gd name="T97" fmla="*/ 77 h 161"/>
              <a:gd name="T98" fmla="*/ 1962 w 2065"/>
              <a:gd name="T99" fmla="*/ 132 h 161"/>
              <a:gd name="T100" fmla="*/ 1941 w 2065"/>
              <a:gd name="T101" fmla="*/ 115 h 161"/>
              <a:gd name="T102" fmla="*/ 1193 w 2065"/>
              <a:gd name="T103" fmla="*/ 34 h 161"/>
              <a:gd name="T104" fmla="*/ 1193 w 2065"/>
              <a:gd name="T105" fmla="*/ 34 h 161"/>
              <a:gd name="T106" fmla="*/ 1218 w 2065"/>
              <a:gd name="T107" fmla="*/ 8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5" h="161">
                <a:moveTo>
                  <a:pt x="530" y="34"/>
                </a:moveTo>
                <a:cubicBezTo>
                  <a:pt x="502" y="34"/>
                  <a:pt x="483" y="57"/>
                  <a:pt x="483" y="84"/>
                </a:cubicBezTo>
                <a:cubicBezTo>
                  <a:pt x="483" y="84"/>
                  <a:pt x="483" y="84"/>
                  <a:pt x="483" y="84"/>
                </a:cubicBezTo>
                <a:cubicBezTo>
                  <a:pt x="483" y="114"/>
                  <a:pt x="504" y="134"/>
                  <a:pt x="533" y="134"/>
                </a:cubicBezTo>
                <a:cubicBezTo>
                  <a:pt x="551" y="134"/>
                  <a:pt x="563" y="127"/>
                  <a:pt x="572" y="116"/>
                </a:cubicBezTo>
                <a:cubicBezTo>
                  <a:pt x="557" y="102"/>
                  <a:pt x="557" y="102"/>
                  <a:pt x="557" y="102"/>
                </a:cubicBezTo>
                <a:cubicBezTo>
                  <a:pt x="549" y="109"/>
                  <a:pt x="543" y="112"/>
                  <a:pt x="533" y="112"/>
                </a:cubicBezTo>
                <a:cubicBezTo>
                  <a:pt x="521" y="112"/>
                  <a:pt x="513" y="106"/>
                  <a:pt x="510" y="93"/>
                </a:cubicBezTo>
                <a:cubicBezTo>
                  <a:pt x="577" y="93"/>
                  <a:pt x="577" y="93"/>
                  <a:pt x="577" y="93"/>
                </a:cubicBezTo>
                <a:cubicBezTo>
                  <a:pt x="577" y="91"/>
                  <a:pt x="577" y="88"/>
                  <a:pt x="577" y="86"/>
                </a:cubicBezTo>
                <a:cubicBezTo>
                  <a:pt x="577" y="59"/>
                  <a:pt x="563" y="34"/>
                  <a:pt x="530" y="34"/>
                </a:cubicBezTo>
                <a:close/>
                <a:moveTo>
                  <a:pt x="510" y="76"/>
                </a:moveTo>
                <a:cubicBezTo>
                  <a:pt x="512" y="64"/>
                  <a:pt x="519" y="56"/>
                  <a:pt x="530" y="56"/>
                </a:cubicBezTo>
                <a:cubicBezTo>
                  <a:pt x="542" y="56"/>
                  <a:pt x="549" y="64"/>
                  <a:pt x="551" y="76"/>
                </a:cubicBezTo>
                <a:lnTo>
                  <a:pt x="510" y="76"/>
                </a:lnTo>
                <a:close/>
                <a:moveTo>
                  <a:pt x="610" y="55"/>
                </a:moveTo>
                <a:cubicBezTo>
                  <a:pt x="610" y="36"/>
                  <a:pt x="610" y="36"/>
                  <a:pt x="610" y="36"/>
                </a:cubicBezTo>
                <a:cubicBezTo>
                  <a:pt x="583" y="36"/>
                  <a:pt x="583" y="36"/>
                  <a:pt x="583" y="36"/>
                </a:cubicBezTo>
                <a:cubicBezTo>
                  <a:pt x="583" y="132"/>
                  <a:pt x="583" y="132"/>
                  <a:pt x="583" y="132"/>
                </a:cubicBezTo>
                <a:cubicBezTo>
                  <a:pt x="610" y="132"/>
                  <a:pt x="610" y="132"/>
                  <a:pt x="610" y="132"/>
                </a:cubicBezTo>
                <a:cubicBezTo>
                  <a:pt x="610" y="97"/>
                  <a:pt x="610" y="97"/>
                  <a:pt x="610" y="97"/>
                </a:cubicBezTo>
                <a:cubicBezTo>
                  <a:pt x="610" y="74"/>
                  <a:pt x="621" y="63"/>
                  <a:pt x="640" y="63"/>
                </a:cubicBezTo>
                <a:cubicBezTo>
                  <a:pt x="641" y="63"/>
                  <a:pt x="641" y="63"/>
                  <a:pt x="641" y="63"/>
                </a:cubicBezTo>
                <a:cubicBezTo>
                  <a:pt x="641" y="34"/>
                  <a:pt x="641" y="34"/>
                  <a:pt x="641" y="34"/>
                </a:cubicBezTo>
                <a:cubicBezTo>
                  <a:pt x="625" y="33"/>
                  <a:pt x="616" y="42"/>
                  <a:pt x="610" y="55"/>
                </a:cubicBezTo>
                <a:close/>
                <a:moveTo>
                  <a:pt x="2038" y="1"/>
                </a:moveTo>
                <a:cubicBezTo>
                  <a:pt x="2038" y="132"/>
                  <a:pt x="2038" y="132"/>
                  <a:pt x="2038" y="132"/>
                </a:cubicBezTo>
                <a:cubicBezTo>
                  <a:pt x="2065" y="132"/>
                  <a:pt x="2065" y="132"/>
                  <a:pt x="2065" y="132"/>
                </a:cubicBezTo>
                <a:cubicBezTo>
                  <a:pt x="2065" y="1"/>
                  <a:pt x="2065" y="1"/>
                  <a:pt x="2065" y="1"/>
                </a:cubicBezTo>
                <a:lnTo>
                  <a:pt x="2038" y="1"/>
                </a:lnTo>
                <a:close/>
                <a:moveTo>
                  <a:pt x="733" y="11"/>
                </a:moveTo>
                <a:cubicBezTo>
                  <a:pt x="706" y="11"/>
                  <a:pt x="706" y="11"/>
                  <a:pt x="706" y="11"/>
                </a:cubicBezTo>
                <a:cubicBezTo>
                  <a:pt x="706" y="36"/>
                  <a:pt x="706" y="36"/>
                  <a:pt x="706" y="36"/>
                </a:cubicBezTo>
                <a:cubicBezTo>
                  <a:pt x="694" y="36"/>
                  <a:pt x="694" y="36"/>
                  <a:pt x="694" y="36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706" y="59"/>
                  <a:pt x="706" y="59"/>
                  <a:pt x="706" y="59"/>
                </a:cubicBezTo>
                <a:cubicBezTo>
                  <a:pt x="706" y="105"/>
                  <a:pt x="706" y="105"/>
                  <a:pt x="706" y="105"/>
                </a:cubicBezTo>
                <a:cubicBezTo>
                  <a:pt x="706" y="127"/>
                  <a:pt x="717" y="134"/>
                  <a:pt x="734" y="134"/>
                </a:cubicBezTo>
                <a:cubicBezTo>
                  <a:pt x="743" y="134"/>
                  <a:pt x="750" y="132"/>
                  <a:pt x="755" y="128"/>
                </a:cubicBezTo>
                <a:cubicBezTo>
                  <a:pt x="755" y="106"/>
                  <a:pt x="755" y="106"/>
                  <a:pt x="755" y="106"/>
                </a:cubicBezTo>
                <a:cubicBezTo>
                  <a:pt x="752" y="108"/>
                  <a:pt x="747" y="110"/>
                  <a:pt x="742" y="110"/>
                </a:cubicBezTo>
                <a:cubicBezTo>
                  <a:pt x="736" y="110"/>
                  <a:pt x="733" y="107"/>
                  <a:pt x="733" y="100"/>
                </a:cubicBezTo>
                <a:cubicBezTo>
                  <a:pt x="733" y="59"/>
                  <a:pt x="733" y="59"/>
                  <a:pt x="733" y="59"/>
                </a:cubicBezTo>
                <a:cubicBezTo>
                  <a:pt x="756" y="59"/>
                  <a:pt x="756" y="59"/>
                  <a:pt x="756" y="59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33" y="36"/>
                  <a:pt x="733" y="36"/>
                  <a:pt x="733" y="36"/>
                </a:cubicBezTo>
                <a:lnTo>
                  <a:pt x="733" y="11"/>
                </a:lnTo>
                <a:close/>
                <a:moveTo>
                  <a:pt x="1999" y="132"/>
                </a:moveTo>
                <a:cubicBezTo>
                  <a:pt x="2027" y="132"/>
                  <a:pt x="2027" y="132"/>
                  <a:pt x="2027" y="132"/>
                </a:cubicBezTo>
                <a:cubicBezTo>
                  <a:pt x="2027" y="1"/>
                  <a:pt x="2027" y="1"/>
                  <a:pt x="2027" y="1"/>
                </a:cubicBezTo>
                <a:cubicBezTo>
                  <a:pt x="1999" y="1"/>
                  <a:pt x="1999" y="1"/>
                  <a:pt x="1999" y="1"/>
                </a:cubicBezTo>
                <a:lnTo>
                  <a:pt x="1999" y="132"/>
                </a:lnTo>
                <a:close/>
                <a:moveTo>
                  <a:pt x="807" y="34"/>
                </a:moveTo>
                <a:cubicBezTo>
                  <a:pt x="779" y="34"/>
                  <a:pt x="760" y="57"/>
                  <a:pt x="760" y="84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60" y="114"/>
                  <a:pt x="781" y="134"/>
                  <a:pt x="810" y="134"/>
                </a:cubicBezTo>
                <a:cubicBezTo>
                  <a:pt x="827" y="134"/>
                  <a:pt x="840" y="127"/>
                  <a:pt x="849" y="116"/>
                </a:cubicBezTo>
                <a:cubicBezTo>
                  <a:pt x="834" y="102"/>
                  <a:pt x="834" y="102"/>
                  <a:pt x="834" y="102"/>
                </a:cubicBezTo>
                <a:cubicBezTo>
                  <a:pt x="826" y="109"/>
                  <a:pt x="820" y="112"/>
                  <a:pt x="810" y="112"/>
                </a:cubicBezTo>
                <a:cubicBezTo>
                  <a:pt x="798" y="112"/>
                  <a:pt x="790" y="106"/>
                  <a:pt x="787" y="93"/>
                </a:cubicBezTo>
                <a:cubicBezTo>
                  <a:pt x="854" y="93"/>
                  <a:pt x="854" y="93"/>
                  <a:pt x="854" y="93"/>
                </a:cubicBezTo>
                <a:cubicBezTo>
                  <a:pt x="854" y="91"/>
                  <a:pt x="854" y="88"/>
                  <a:pt x="854" y="86"/>
                </a:cubicBezTo>
                <a:cubicBezTo>
                  <a:pt x="854" y="59"/>
                  <a:pt x="839" y="34"/>
                  <a:pt x="807" y="34"/>
                </a:cubicBezTo>
                <a:close/>
                <a:moveTo>
                  <a:pt x="787" y="76"/>
                </a:moveTo>
                <a:cubicBezTo>
                  <a:pt x="789" y="64"/>
                  <a:pt x="796" y="56"/>
                  <a:pt x="807" y="56"/>
                </a:cubicBezTo>
                <a:cubicBezTo>
                  <a:pt x="819" y="56"/>
                  <a:pt x="826" y="64"/>
                  <a:pt x="828" y="76"/>
                </a:cubicBezTo>
                <a:lnTo>
                  <a:pt x="787" y="76"/>
                </a:lnTo>
                <a:close/>
                <a:moveTo>
                  <a:pt x="220" y="34"/>
                </a:moveTo>
                <a:cubicBezTo>
                  <a:pt x="207" y="34"/>
                  <a:pt x="197" y="39"/>
                  <a:pt x="189" y="49"/>
                </a:cubicBezTo>
                <a:cubicBezTo>
                  <a:pt x="184" y="40"/>
                  <a:pt x="174" y="34"/>
                  <a:pt x="161" y="34"/>
                </a:cubicBezTo>
                <a:cubicBezTo>
                  <a:pt x="148" y="34"/>
                  <a:pt x="139" y="41"/>
                  <a:pt x="133" y="50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132"/>
                  <a:pt x="106" y="132"/>
                  <a:pt x="106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33" y="65"/>
                  <a:pt x="139" y="59"/>
                  <a:pt x="150" y="59"/>
                </a:cubicBezTo>
                <a:cubicBezTo>
                  <a:pt x="160" y="59"/>
                  <a:pt x="166" y="65"/>
                  <a:pt x="166" y="78"/>
                </a:cubicBezTo>
                <a:cubicBezTo>
                  <a:pt x="166" y="132"/>
                  <a:pt x="166" y="132"/>
                  <a:pt x="166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3" y="65"/>
                  <a:pt x="199" y="59"/>
                  <a:pt x="209" y="59"/>
                </a:cubicBezTo>
                <a:cubicBezTo>
                  <a:pt x="220" y="59"/>
                  <a:pt x="225" y="65"/>
                  <a:pt x="225" y="78"/>
                </a:cubicBezTo>
                <a:cubicBezTo>
                  <a:pt x="225" y="132"/>
                  <a:pt x="225" y="132"/>
                  <a:pt x="225" y="132"/>
                </a:cubicBezTo>
                <a:cubicBezTo>
                  <a:pt x="253" y="132"/>
                  <a:pt x="253" y="132"/>
                  <a:pt x="253" y="132"/>
                </a:cubicBezTo>
                <a:cubicBezTo>
                  <a:pt x="253" y="69"/>
                  <a:pt x="253" y="69"/>
                  <a:pt x="253" y="69"/>
                </a:cubicBezTo>
                <a:cubicBezTo>
                  <a:pt x="253" y="46"/>
                  <a:pt x="240" y="34"/>
                  <a:pt x="220" y="34"/>
                </a:cubicBezTo>
                <a:close/>
                <a:moveTo>
                  <a:pt x="59" y="57"/>
                </a:moveTo>
                <a:cubicBezTo>
                  <a:pt x="38" y="51"/>
                  <a:pt x="32" y="49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4"/>
                  <a:pt x="38" y="29"/>
                  <a:pt x="48" y="29"/>
                </a:cubicBezTo>
                <a:cubicBezTo>
                  <a:pt x="59" y="29"/>
                  <a:pt x="70" y="34"/>
                  <a:pt x="81" y="41"/>
                </a:cubicBezTo>
                <a:cubicBezTo>
                  <a:pt x="95" y="21"/>
                  <a:pt x="95" y="21"/>
                  <a:pt x="95" y="21"/>
                </a:cubicBezTo>
                <a:cubicBezTo>
                  <a:pt x="83" y="10"/>
                  <a:pt x="67" y="5"/>
                  <a:pt x="49" y="5"/>
                </a:cubicBezTo>
                <a:cubicBezTo>
                  <a:pt x="23" y="5"/>
                  <a:pt x="5" y="20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68"/>
                  <a:pt x="21" y="75"/>
                  <a:pt x="46" y="81"/>
                </a:cubicBezTo>
                <a:cubicBezTo>
                  <a:pt x="67" y="87"/>
                  <a:pt x="72" y="90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72" y="105"/>
                  <a:pt x="65" y="109"/>
                  <a:pt x="54" y="109"/>
                </a:cubicBezTo>
                <a:cubicBezTo>
                  <a:pt x="39" y="109"/>
                  <a:pt x="27" y="104"/>
                  <a:pt x="16" y="94"/>
                </a:cubicBezTo>
                <a:cubicBezTo>
                  <a:pt x="0" y="114"/>
                  <a:pt x="0" y="114"/>
                  <a:pt x="0" y="114"/>
                </a:cubicBezTo>
                <a:cubicBezTo>
                  <a:pt x="15" y="127"/>
                  <a:pt x="34" y="134"/>
                  <a:pt x="53" y="134"/>
                </a:cubicBezTo>
                <a:cubicBezTo>
                  <a:pt x="80" y="134"/>
                  <a:pt x="99" y="120"/>
                  <a:pt x="99" y="95"/>
                </a:cubicBezTo>
                <a:cubicBezTo>
                  <a:pt x="99" y="95"/>
                  <a:pt x="99" y="95"/>
                  <a:pt x="99" y="95"/>
                </a:cubicBezTo>
                <a:cubicBezTo>
                  <a:pt x="99" y="73"/>
                  <a:pt x="85" y="63"/>
                  <a:pt x="59" y="57"/>
                </a:cubicBezTo>
                <a:close/>
                <a:moveTo>
                  <a:pt x="304" y="35"/>
                </a:moveTo>
                <a:cubicBezTo>
                  <a:pt x="287" y="35"/>
                  <a:pt x="277" y="38"/>
                  <a:pt x="266" y="4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82" y="60"/>
                  <a:pt x="289" y="58"/>
                  <a:pt x="300" y="58"/>
                </a:cubicBezTo>
                <a:cubicBezTo>
                  <a:pt x="313" y="58"/>
                  <a:pt x="320" y="64"/>
                  <a:pt x="320" y="76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4" y="75"/>
                  <a:pt x="307" y="73"/>
                  <a:pt x="297" y="73"/>
                </a:cubicBezTo>
                <a:cubicBezTo>
                  <a:pt x="274" y="73"/>
                  <a:pt x="258" y="83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23"/>
                  <a:pt x="273" y="134"/>
                  <a:pt x="291" y="134"/>
                </a:cubicBezTo>
                <a:cubicBezTo>
                  <a:pt x="304" y="134"/>
                  <a:pt x="314" y="129"/>
                  <a:pt x="320" y="122"/>
                </a:cubicBezTo>
                <a:cubicBezTo>
                  <a:pt x="320" y="132"/>
                  <a:pt x="320" y="132"/>
                  <a:pt x="320" y="132"/>
                </a:cubicBezTo>
                <a:cubicBezTo>
                  <a:pt x="347" y="132"/>
                  <a:pt x="347" y="132"/>
                  <a:pt x="347" y="132"/>
                </a:cubicBezTo>
                <a:cubicBezTo>
                  <a:pt x="347" y="76"/>
                  <a:pt x="347" y="76"/>
                  <a:pt x="347" y="76"/>
                </a:cubicBezTo>
                <a:cubicBezTo>
                  <a:pt x="347" y="63"/>
                  <a:pt x="343" y="53"/>
                  <a:pt x="336" y="46"/>
                </a:cubicBezTo>
                <a:cubicBezTo>
                  <a:pt x="329" y="39"/>
                  <a:pt x="319" y="35"/>
                  <a:pt x="304" y="35"/>
                </a:cubicBezTo>
                <a:close/>
                <a:moveTo>
                  <a:pt x="321" y="98"/>
                </a:moveTo>
                <a:cubicBezTo>
                  <a:pt x="321" y="108"/>
                  <a:pt x="312" y="115"/>
                  <a:pt x="299" y="115"/>
                </a:cubicBezTo>
                <a:cubicBezTo>
                  <a:pt x="291" y="115"/>
                  <a:pt x="285" y="111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94"/>
                  <a:pt x="292" y="90"/>
                  <a:pt x="303" y="90"/>
                </a:cubicBezTo>
                <a:cubicBezTo>
                  <a:pt x="310" y="90"/>
                  <a:pt x="316" y="91"/>
                  <a:pt x="321" y="93"/>
                </a:cubicBezTo>
                <a:lnTo>
                  <a:pt x="321" y="98"/>
                </a:lnTo>
                <a:close/>
                <a:moveTo>
                  <a:pt x="457" y="11"/>
                </a:moveTo>
                <a:cubicBezTo>
                  <a:pt x="429" y="11"/>
                  <a:pt x="429" y="11"/>
                  <a:pt x="429" y="11"/>
                </a:cubicBezTo>
                <a:cubicBezTo>
                  <a:pt x="429" y="36"/>
                  <a:pt x="429" y="36"/>
                  <a:pt x="429" y="36"/>
                </a:cubicBezTo>
                <a:cubicBezTo>
                  <a:pt x="418" y="36"/>
                  <a:pt x="418" y="36"/>
                  <a:pt x="418" y="36"/>
                </a:cubicBezTo>
                <a:cubicBezTo>
                  <a:pt x="418" y="59"/>
                  <a:pt x="418" y="59"/>
                  <a:pt x="418" y="59"/>
                </a:cubicBezTo>
                <a:cubicBezTo>
                  <a:pt x="429" y="59"/>
                  <a:pt x="429" y="59"/>
                  <a:pt x="429" y="59"/>
                </a:cubicBezTo>
                <a:cubicBezTo>
                  <a:pt x="429" y="105"/>
                  <a:pt x="429" y="105"/>
                  <a:pt x="429" y="105"/>
                </a:cubicBezTo>
                <a:cubicBezTo>
                  <a:pt x="429" y="127"/>
                  <a:pt x="441" y="134"/>
                  <a:pt x="457" y="134"/>
                </a:cubicBezTo>
                <a:cubicBezTo>
                  <a:pt x="466" y="134"/>
                  <a:pt x="473" y="132"/>
                  <a:pt x="479" y="128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5" y="108"/>
                  <a:pt x="470" y="110"/>
                  <a:pt x="465" y="110"/>
                </a:cubicBezTo>
                <a:cubicBezTo>
                  <a:pt x="459" y="110"/>
                  <a:pt x="457" y="107"/>
                  <a:pt x="457" y="100"/>
                </a:cubicBezTo>
                <a:cubicBezTo>
                  <a:pt x="457" y="59"/>
                  <a:pt x="457" y="59"/>
                  <a:pt x="457" y="59"/>
                </a:cubicBezTo>
                <a:cubicBezTo>
                  <a:pt x="479" y="59"/>
                  <a:pt x="479" y="59"/>
                  <a:pt x="479" y="59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457" y="36"/>
                  <a:pt x="457" y="36"/>
                  <a:pt x="457" y="36"/>
                </a:cubicBezTo>
                <a:lnTo>
                  <a:pt x="457" y="11"/>
                </a:lnTo>
                <a:close/>
                <a:moveTo>
                  <a:pt x="382" y="55"/>
                </a:moveTo>
                <a:cubicBezTo>
                  <a:pt x="382" y="36"/>
                  <a:pt x="382" y="36"/>
                  <a:pt x="382" y="36"/>
                </a:cubicBezTo>
                <a:cubicBezTo>
                  <a:pt x="354" y="36"/>
                  <a:pt x="354" y="36"/>
                  <a:pt x="354" y="36"/>
                </a:cubicBezTo>
                <a:cubicBezTo>
                  <a:pt x="354" y="132"/>
                  <a:pt x="354" y="132"/>
                  <a:pt x="354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74"/>
                  <a:pt x="393" y="63"/>
                  <a:pt x="411" y="63"/>
                </a:cubicBezTo>
                <a:cubicBezTo>
                  <a:pt x="412" y="63"/>
                  <a:pt x="412" y="63"/>
                  <a:pt x="412" y="63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396" y="33"/>
                  <a:pt x="387" y="42"/>
                  <a:pt x="382" y="55"/>
                </a:cubicBezTo>
                <a:close/>
                <a:moveTo>
                  <a:pt x="1335" y="34"/>
                </a:moveTo>
                <a:cubicBezTo>
                  <a:pt x="1305" y="34"/>
                  <a:pt x="1283" y="56"/>
                  <a:pt x="1283" y="84"/>
                </a:cubicBezTo>
                <a:cubicBezTo>
                  <a:pt x="1283" y="84"/>
                  <a:pt x="1283" y="84"/>
                  <a:pt x="1283" y="84"/>
                </a:cubicBezTo>
                <a:cubicBezTo>
                  <a:pt x="1283" y="112"/>
                  <a:pt x="1305" y="134"/>
                  <a:pt x="1335" y="134"/>
                </a:cubicBezTo>
                <a:cubicBezTo>
                  <a:pt x="1365" y="134"/>
                  <a:pt x="1387" y="112"/>
                  <a:pt x="1387" y="84"/>
                </a:cubicBezTo>
                <a:cubicBezTo>
                  <a:pt x="1387" y="84"/>
                  <a:pt x="1387" y="84"/>
                  <a:pt x="1387" y="84"/>
                </a:cubicBezTo>
                <a:cubicBezTo>
                  <a:pt x="1387" y="56"/>
                  <a:pt x="1365" y="34"/>
                  <a:pt x="1335" y="34"/>
                </a:cubicBezTo>
                <a:close/>
                <a:moveTo>
                  <a:pt x="1360" y="84"/>
                </a:moveTo>
                <a:cubicBezTo>
                  <a:pt x="1360" y="99"/>
                  <a:pt x="1351" y="111"/>
                  <a:pt x="1335" y="111"/>
                </a:cubicBezTo>
                <a:cubicBezTo>
                  <a:pt x="1320" y="111"/>
                  <a:pt x="1310" y="98"/>
                  <a:pt x="1310" y="84"/>
                </a:cubicBezTo>
                <a:cubicBezTo>
                  <a:pt x="1310" y="84"/>
                  <a:pt x="1310" y="84"/>
                  <a:pt x="1310" y="84"/>
                </a:cubicBezTo>
                <a:cubicBezTo>
                  <a:pt x="1310" y="70"/>
                  <a:pt x="1319" y="58"/>
                  <a:pt x="1335" y="58"/>
                </a:cubicBezTo>
                <a:cubicBezTo>
                  <a:pt x="1350" y="58"/>
                  <a:pt x="1360" y="70"/>
                  <a:pt x="1360" y="84"/>
                </a:cubicBezTo>
                <a:close/>
                <a:moveTo>
                  <a:pt x="1834" y="55"/>
                </a:moveTo>
                <a:cubicBezTo>
                  <a:pt x="1834" y="36"/>
                  <a:pt x="1834" y="36"/>
                  <a:pt x="1834" y="36"/>
                </a:cubicBezTo>
                <a:cubicBezTo>
                  <a:pt x="1807" y="36"/>
                  <a:pt x="1807" y="36"/>
                  <a:pt x="1807" y="36"/>
                </a:cubicBezTo>
                <a:cubicBezTo>
                  <a:pt x="1807" y="132"/>
                  <a:pt x="1807" y="132"/>
                  <a:pt x="1807" y="132"/>
                </a:cubicBezTo>
                <a:cubicBezTo>
                  <a:pt x="1834" y="132"/>
                  <a:pt x="1834" y="132"/>
                  <a:pt x="1834" y="132"/>
                </a:cubicBezTo>
                <a:cubicBezTo>
                  <a:pt x="1834" y="97"/>
                  <a:pt x="1834" y="97"/>
                  <a:pt x="1834" y="97"/>
                </a:cubicBezTo>
                <a:cubicBezTo>
                  <a:pt x="1834" y="74"/>
                  <a:pt x="1845" y="63"/>
                  <a:pt x="1863" y="63"/>
                </a:cubicBezTo>
                <a:cubicBezTo>
                  <a:pt x="1865" y="63"/>
                  <a:pt x="1865" y="63"/>
                  <a:pt x="1865" y="63"/>
                </a:cubicBezTo>
                <a:cubicBezTo>
                  <a:pt x="1865" y="34"/>
                  <a:pt x="1865" y="34"/>
                  <a:pt x="1865" y="34"/>
                </a:cubicBezTo>
                <a:cubicBezTo>
                  <a:pt x="1848" y="33"/>
                  <a:pt x="1839" y="42"/>
                  <a:pt x="1834" y="55"/>
                </a:cubicBezTo>
                <a:close/>
                <a:moveTo>
                  <a:pt x="1748" y="34"/>
                </a:moveTo>
                <a:cubicBezTo>
                  <a:pt x="1718" y="34"/>
                  <a:pt x="1696" y="56"/>
                  <a:pt x="1696" y="84"/>
                </a:cubicBezTo>
                <a:cubicBezTo>
                  <a:pt x="1696" y="84"/>
                  <a:pt x="1696" y="84"/>
                  <a:pt x="1696" y="84"/>
                </a:cubicBezTo>
                <a:cubicBezTo>
                  <a:pt x="1696" y="112"/>
                  <a:pt x="1718" y="134"/>
                  <a:pt x="1748" y="134"/>
                </a:cubicBezTo>
                <a:cubicBezTo>
                  <a:pt x="1778" y="134"/>
                  <a:pt x="1800" y="112"/>
                  <a:pt x="1800" y="84"/>
                </a:cubicBezTo>
                <a:cubicBezTo>
                  <a:pt x="1800" y="84"/>
                  <a:pt x="1800" y="84"/>
                  <a:pt x="1800" y="84"/>
                </a:cubicBezTo>
                <a:cubicBezTo>
                  <a:pt x="1800" y="56"/>
                  <a:pt x="1778" y="34"/>
                  <a:pt x="1748" y="34"/>
                </a:cubicBezTo>
                <a:close/>
                <a:moveTo>
                  <a:pt x="1773" y="84"/>
                </a:moveTo>
                <a:cubicBezTo>
                  <a:pt x="1773" y="99"/>
                  <a:pt x="1764" y="111"/>
                  <a:pt x="1748" y="111"/>
                </a:cubicBezTo>
                <a:cubicBezTo>
                  <a:pt x="1733" y="111"/>
                  <a:pt x="1723" y="98"/>
                  <a:pt x="1723" y="84"/>
                </a:cubicBezTo>
                <a:cubicBezTo>
                  <a:pt x="1723" y="84"/>
                  <a:pt x="1723" y="84"/>
                  <a:pt x="1723" y="84"/>
                </a:cubicBezTo>
                <a:cubicBezTo>
                  <a:pt x="1723" y="70"/>
                  <a:pt x="1732" y="58"/>
                  <a:pt x="1748" y="58"/>
                </a:cubicBezTo>
                <a:cubicBezTo>
                  <a:pt x="1763" y="58"/>
                  <a:pt x="1773" y="70"/>
                  <a:pt x="1773" y="84"/>
                </a:cubicBezTo>
                <a:close/>
                <a:moveTo>
                  <a:pt x="1465" y="48"/>
                </a:moveTo>
                <a:cubicBezTo>
                  <a:pt x="1458" y="40"/>
                  <a:pt x="1449" y="34"/>
                  <a:pt x="1434" y="34"/>
                </a:cubicBezTo>
                <a:cubicBezTo>
                  <a:pt x="1412" y="34"/>
                  <a:pt x="1391" y="50"/>
                  <a:pt x="1391" y="79"/>
                </a:cubicBezTo>
                <a:cubicBezTo>
                  <a:pt x="1391" y="79"/>
                  <a:pt x="1391" y="79"/>
                  <a:pt x="1391" y="79"/>
                </a:cubicBezTo>
                <a:cubicBezTo>
                  <a:pt x="1391" y="108"/>
                  <a:pt x="1412" y="124"/>
                  <a:pt x="1434" y="124"/>
                </a:cubicBezTo>
                <a:cubicBezTo>
                  <a:pt x="1448" y="124"/>
                  <a:pt x="1457" y="118"/>
                  <a:pt x="1465" y="109"/>
                </a:cubicBezTo>
                <a:cubicBezTo>
                  <a:pt x="1465" y="113"/>
                  <a:pt x="1465" y="113"/>
                  <a:pt x="1465" y="113"/>
                </a:cubicBezTo>
                <a:cubicBezTo>
                  <a:pt x="1465" y="130"/>
                  <a:pt x="1457" y="139"/>
                  <a:pt x="1438" y="139"/>
                </a:cubicBezTo>
                <a:cubicBezTo>
                  <a:pt x="1425" y="139"/>
                  <a:pt x="1415" y="136"/>
                  <a:pt x="1405" y="131"/>
                </a:cubicBezTo>
                <a:cubicBezTo>
                  <a:pt x="1396" y="151"/>
                  <a:pt x="1396" y="151"/>
                  <a:pt x="1396" y="151"/>
                </a:cubicBezTo>
                <a:cubicBezTo>
                  <a:pt x="1408" y="158"/>
                  <a:pt x="1423" y="161"/>
                  <a:pt x="1439" y="161"/>
                </a:cubicBezTo>
                <a:cubicBezTo>
                  <a:pt x="1457" y="161"/>
                  <a:pt x="1471" y="157"/>
                  <a:pt x="1480" y="148"/>
                </a:cubicBezTo>
                <a:cubicBezTo>
                  <a:pt x="1488" y="140"/>
                  <a:pt x="1492" y="128"/>
                  <a:pt x="1492" y="110"/>
                </a:cubicBezTo>
                <a:cubicBezTo>
                  <a:pt x="1492" y="36"/>
                  <a:pt x="1492" y="36"/>
                  <a:pt x="1492" y="36"/>
                </a:cubicBezTo>
                <a:cubicBezTo>
                  <a:pt x="1465" y="36"/>
                  <a:pt x="1465" y="36"/>
                  <a:pt x="1465" y="36"/>
                </a:cubicBezTo>
                <a:lnTo>
                  <a:pt x="1465" y="48"/>
                </a:lnTo>
                <a:close/>
                <a:moveTo>
                  <a:pt x="1465" y="79"/>
                </a:moveTo>
                <a:cubicBezTo>
                  <a:pt x="1465" y="92"/>
                  <a:pt x="1455" y="102"/>
                  <a:pt x="1442" y="102"/>
                </a:cubicBezTo>
                <a:cubicBezTo>
                  <a:pt x="1429" y="102"/>
                  <a:pt x="1419" y="93"/>
                  <a:pt x="1419" y="79"/>
                </a:cubicBezTo>
                <a:cubicBezTo>
                  <a:pt x="1419" y="79"/>
                  <a:pt x="1419" y="79"/>
                  <a:pt x="1419" y="79"/>
                </a:cubicBezTo>
                <a:cubicBezTo>
                  <a:pt x="1419" y="66"/>
                  <a:pt x="1429" y="57"/>
                  <a:pt x="1442" y="57"/>
                </a:cubicBezTo>
                <a:cubicBezTo>
                  <a:pt x="1455" y="57"/>
                  <a:pt x="1465" y="66"/>
                  <a:pt x="1465" y="79"/>
                </a:cubicBezTo>
                <a:close/>
                <a:moveTo>
                  <a:pt x="1697" y="37"/>
                </a:moveTo>
                <a:cubicBezTo>
                  <a:pt x="1675" y="37"/>
                  <a:pt x="1675" y="37"/>
                  <a:pt x="1675" y="37"/>
                </a:cubicBezTo>
                <a:cubicBezTo>
                  <a:pt x="1675" y="33"/>
                  <a:pt x="1675" y="33"/>
                  <a:pt x="1675" y="33"/>
                </a:cubicBezTo>
                <a:cubicBezTo>
                  <a:pt x="1675" y="26"/>
                  <a:pt x="1678" y="23"/>
                  <a:pt x="1684" y="23"/>
                </a:cubicBezTo>
                <a:cubicBezTo>
                  <a:pt x="1689" y="23"/>
                  <a:pt x="1693" y="24"/>
                  <a:pt x="1697" y="25"/>
                </a:cubicBezTo>
                <a:cubicBezTo>
                  <a:pt x="1697" y="2"/>
                  <a:pt x="1697" y="2"/>
                  <a:pt x="1697" y="2"/>
                </a:cubicBezTo>
                <a:cubicBezTo>
                  <a:pt x="1692" y="1"/>
                  <a:pt x="1686" y="0"/>
                  <a:pt x="1677" y="0"/>
                </a:cubicBezTo>
                <a:cubicBezTo>
                  <a:pt x="1668" y="0"/>
                  <a:pt x="1660" y="2"/>
                  <a:pt x="1655" y="7"/>
                </a:cubicBezTo>
                <a:cubicBezTo>
                  <a:pt x="1650" y="12"/>
                  <a:pt x="1648" y="20"/>
                  <a:pt x="1648" y="31"/>
                </a:cubicBezTo>
                <a:cubicBezTo>
                  <a:pt x="1648" y="37"/>
                  <a:pt x="1648" y="37"/>
                  <a:pt x="1648" y="37"/>
                </a:cubicBezTo>
                <a:cubicBezTo>
                  <a:pt x="1636" y="37"/>
                  <a:pt x="1636" y="37"/>
                  <a:pt x="1636" y="37"/>
                </a:cubicBezTo>
                <a:cubicBezTo>
                  <a:pt x="1636" y="59"/>
                  <a:pt x="1636" y="59"/>
                  <a:pt x="1636" y="59"/>
                </a:cubicBezTo>
                <a:cubicBezTo>
                  <a:pt x="1648" y="59"/>
                  <a:pt x="1648" y="59"/>
                  <a:pt x="1648" y="59"/>
                </a:cubicBezTo>
                <a:cubicBezTo>
                  <a:pt x="1648" y="132"/>
                  <a:pt x="1648" y="132"/>
                  <a:pt x="1648" y="132"/>
                </a:cubicBezTo>
                <a:cubicBezTo>
                  <a:pt x="1675" y="132"/>
                  <a:pt x="1675" y="132"/>
                  <a:pt x="1675" y="132"/>
                </a:cubicBezTo>
                <a:cubicBezTo>
                  <a:pt x="1675" y="59"/>
                  <a:pt x="1675" y="59"/>
                  <a:pt x="1675" y="59"/>
                </a:cubicBezTo>
                <a:cubicBezTo>
                  <a:pt x="1697" y="59"/>
                  <a:pt x="1697" y="59"/>
                  <a:pt x="1697" y="59"/>
                </a:cubicBezTo>
                <a:lnTo>
                  <a:pt x="1697" y="37"/>
                </a:lnTo>
                <a:close/>
                <a:moveTo>
                  <a:pt x="1548" y="101"/>
                </a:moveTo>
                <a:cubicBezTo>
                  <a:pt x="1526" y="36"/>
                  <a:pt x="1526" y="36"/>
                  <a:pt x="1526" y="36"/>
                </a:cubicBezTo>
                <a:cubicBezTo>
                  <a:pt x="1497" y="36"/>
                  <a:pt x="1497" y="36"/>
                  <a:pt x="1497" y="36"/>
                </a:cubicBezTo>
                <a:cubicBezTo>
                  <a:pt x="1535" y="132"/>
                  <a:pt x="1535" y="132"/>
                  <a:pt x="1535" y="132"/>
                </a:cubicBezTo>
                <a:cubicBezTo>
                  <a:pt x="1532" y="137"/>
                  <a:pt x="1530" y="139"/>
                  <a:pt x="1525" y="139"/>
                </a:cubicBezTo>
                <a:cubicBezTo>
                  <a:pt x="1521" y="139"/>
                  <a:pt x="1517" y="137"/>
                  <a:pt x="1513" y="135"/>
                </a:cubicBezTo>
                <a:cubicBezTo>
                  <a:pt x="1504" y="155"/>
                  <a:pt x="1504" y="155"/>
                  <a:pt x="1504" y="155"/>
                </a:cubicBezTo>
                <a:cubicBezTo>
                  <a:pt x="1511" y="159"/>
                  <a:pt x="1519" y="161"/>
                  <a:pt x="1528" y="161"/>
                </a:cubicBezTo>
                <a:cubicBezTo>
                  <a:pt x="1545" y="161"/>
                  <a:pt x="1553" y="154"/>
                  <a:pt x="1560" y="134"/>
                </a:cubicBezTo>
                <a:cubicBezTo>
                  <a:pt x="1597" y="36"/>
                  <a:pt x="1597" y="36"/>
                  <a:pt x="1597" y="36"/>
                </a:cubicBezTo>
                <a:cubicBezTo>
                  <a:pt x="1569" y="36"/>
                  <a:pt x="1569" y="36"/>
                  <a:pt x="1569" y="36"/>
                </a:cubicBezTo>
                <a:lnTo>
                  <a:pt x="1548" y="101"/>
                </a:lnTo>
                <a:close/>
                <a:moveTo>
                  <a:pt x="1008" y="34"/>
                </a:moveTo>
                <a:cubicBezTo>
                  <a:pt x="994" y="34"/>
                  <a:pt x="986" y="41"/>
                  <a:pt x="980" y="49"/>
                </a:cubicBezTo>
                <a:cubicBezTo>
                  <a:pt x="980" y="1"/>
                  <a:pt x="980" y="1"/>
                  <a:pt x="980" y="1"/>
                </a:cubicBezTo>
                <a:cubicBezTo>
                  <a:pt x="952" y="1"/>
                  <a:pt x="952" y="1"/>
                  <a:pt x="952" y="1"/>
                </a:cubicBezTo>
                <a:cubicBezTo>
                  <a:pt x="952" y="132"/>
                  <a:pt x="952" y="132"/>
                  <a:pt x="952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78"/>
                  <a:pt x="980" y="78"/>
                  <a:pt x="980" y="78"/>
                </a:cubicBezTo>
                <a:cubicBezTo>
                  <a:pt x="980" y="65"/>
                  <a:pt x="986" y="59"/>
                  <a:pt x="997" y="59"/>
                </a:cubicBezTo>
                <a:cubicBezTo>
                  <a:pt x="1007" y="59"/>
                  <a:pt x="1013" y="65"/>
                  <a:pt x="1013" y="78"/>
                </a:cubicBezTo>
                <a:cubicBezTo>
                  <a:pt x="1013" y="132"/>
                  <a:pt x="1013" y="132"/>
                  <a:pt x="1013" y="132"/>
                </a:cubicBezTo>
                <a:cubicBezTo>
                  <a:pt x="1040" y="132"/>
                  <a:pt x="1040" y="132"/>
                  <a:pt x="1040" y="132"/>
                </a:cubicBezTo>
                <a:cubicBezTo>
                  <a:pt x="1040" y="70"/>
                  <a:pt x="1040" y="70"/>
                  <a:pt x="1040" y="70"/>
                </a:cubicBezTo>
                <a:cubicBezTo>
                  <a:pt x="1040" y="48"/>
                  <a:pt x="1028" y="34"/>
                  <a:pt x="1008" y="34"/>
                </a:cubicBezTo>
                <a:close/>
                <a:moveTo>
                  <a:pt x="1250" y="132"/>
                </a:moveTo>
                <a:cubicBezTo>
                  <a:pt x="1278" y="132"/>
                  <a:pt x="1278" y="132"/>
                  <a:pt x="1278" y="132"/>
                </a:cubicBezTo>
                <a:cubicBezTo>
                  <a:pt x="1278" y="1"/>
                  <a:pt x="1278" y="1"/>
                  <a:pt x="1278" y="1"/>
                </a:cubicBezTo>
                <a:cubicBezTo>
                  <a:pt x="1250" y="1"/>
                  <a:pt x="1250" y="1"/>
                  <a:pt x="1250" y="1"/>
                </a:cubicBezTo>
                <a:lnTo>
                  <a:pt x="1250" y="132"/>
                </a:lnTo>
                <a:close/>
                <a:moveTo>
                  <a:pt x="1103" y="34"/>
                </a:moveTo>
                <a:cubicBezTo>
                  <a:pt x="1089" y="34"/>
                  <a:pt x="1081" y="41"/>
                  <a:pt x="1075" y="49"/>
                </a:cubicBezTo>
                <a:cubicBezTo>
                  <a:pt x="1075" y="36"/>
                  <a:pt x="1075" y="36"/>
                  <a:pt x="1075" y="36"/>
                </a:cubicBezTo>
                <a:cubicBezTo>
                  <a:pt x="1047" y="36"/>
                  <a:pt x="1047" y="36"/>
                  <a:pt x="1047" y="36"/>
                </a:cubicBezTo>
                <a:cubicBezTo>
                  <a:pt x="1047" y="132"/>
                  <a:pt x="1047" y="132"/>
                  <a:pt x="1047" y="132"/>
                </a:cubicBezTo>
                <a:cubicBezTo>
                  <a:pt x="1075" y="132"/>
                  <a:pt x="1075" y="132"/>
                  <a:pt x="1075" y="132"/>
                </a:cubicBezTo>
                <a:cubicBezTo>
                  <a:pt x="1075" y="78"/>
                  <a:pt x="1075" y="78"/>
                  <a:pt x="1075" y="78"/>
                </a:cubicBezTo>
                <a:cubicBezTo>
                  <a:pt x="1075" y="65"/>
                  <a:pt x="1081" y="59"/>
                  <a:pt x="1092" y="59"/>
                </a:cubicBezTo>
                <a:cubicBezTo>
                  <a:pt x="1102" y="59"/>
                  <a:pt x="1108" y="65"/>
                  <a:pt x="1108" y="78"/>
                </a:cubicBezTo>
                <a:cubicBezTo>
                  <a:pt x="1108" y="132"/>
                  <a:pt x="1108" y="132"/>
                  <a:pt x="1108" y="132"/>
                </a:cubicBezTo>
                <a:cubicBezTo>
                  <a:pt x="1135" y="132"/>
                  <a:pt x="1135" y="132"/>
                  <a:pt x="1135" y="132"/>
                </a:cubicBezTo>
                <a:cubicBezTo>
                  <a:pt x="1135" y="70"/>
                  <a:pt x="1135" y="70"/>
                  <a:pt x="1135" y="70"/>
                </a:cubicBezTo>
                <a:cubicBezTo>
                  <a:pt x="1135" y="48"/>
                  <a:pt x="1123" y="34"/>
                  <a:pt x="1103" y="34"/>
                </a:cubicBezTo>
                <a:close/>
                <a:moveTo>
                  <a:pt x="910" y="111"/>
                </a:moveTo>
                <a:cubicBezTo>
                  <a:pt x="895" y="111"/>
                  <a:pt x="885" y="99"/>
                  <a:pt x="885" y="84"/>
                </a:cubicBezTo>
                <a:cubicBezTo>
                  <a:pt x="885" y="84"/>
                  <a:pt x="885" y="84"/>
                  <a:pt x="885" y="84"/>
                </a:cubicBezTo>
                <a:cubicBezTo>
                  <a:pt x="885" y="70"/>
                  <a:pt x="895" y="58"/>
                  <a:pt x="909" y="58"/>
                </a:cubicBezTo>
                <a:cubicBezTo>
                  <a:pt x="918" y="58"/>
                  <a:pt x="925" y="62"/>
                  <a:pt x="931" y="68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38" y="40"/>
                  <a:pt x="927" y="34"/>
                  <a:pt x="909" y="34"/>
                </a:cubicBezTo>
                <a:cubicBezTo>
                  <a:pt x="880" y="34"/>
                  <a:pt x="859" y="57"/>
                  <a:pt x="859" y="84"/>
                </a:cubicBezTo>
                <a:cubicBezTo>
                  <a:pt x="859" y="84"/>
                  <a:pt x="859" y="84"/>
                  <a:pt x="859" y="84"/>
                </a:cubicBezTo>
                <a:cubicBezTo>
                  <a:pt x="859" y="112"/>
                  <a:pt x="880" y="134"/>
                  <a:pt x="909" y="134"/>
                </a:cubicBezTo>
                <a:cubicBezTo>
                  <a:pt x="928" y="134"/>
                  <a:pt x="939" y="127"/>
                  <a:pt x="948" y="117"/>
                </a:cubicBezTo>
                <a:cubicBezTo>
                  <a:pt x="932" y="100"/>
                  <a:pt x="932" y="100"/>
                  <a:pt x="932" y="100"/>
                </a:cubicBezTo>
                <a:cubicBezTo>
                  <a:pt x="925" y="107"/>
                  <a:pt x="919" y="111"/>
                  <a:pt x="910" y="111"/>
                </a:cubicBezTo>
                <a:close/>
                <a:moveTo>
                  <a:pt x="1945" y="35"/>
                </a:moveTo>
                <a:cubicBezTo>
                  <a:pt x="1929" y="35"/>
                  <a:pt x="1918" y="38"/>
                  <a:pt x="1908" y="42"/>
                </a:cubicBezTo>
                <a:cubicBezTo>
                  <a:pt x="1915" y="63"/>
                  <a:pt x="1915" y="63"/>
                  <a:pt x="1915" y="63"/>
                </a:cubicBezTo>
                <a:cubicBezTo>
                  <a:pt x="1923" y="60"/>
                  <a:pt x="1931" y="58"/>
                  <a:pt x="1941" y="58"/>
                </a:cubicBezTo>
                <a:cubicBezTo>
                  <a:pt x="1955" y="58"/>
                  <a:pt x="1962" y="64"/>
                  <a:pt x="1962" y="76"/>
                </a:cubicBezTo>
                <a:cubicBezTo>
                  <a:pt x="1962" y="77"/>
                  <a:pt x="1962" y="77"/>
                  <a:pt x="1962" y="77"/>
                </a:cubicBezTo>
                <a:cubicBezTo>
                  <a:pt x="1955" y="75"/>
                  <a:pt x="1948" y="73"/>
                  <a:pt x="1938" y="73"/>
                </a:cubicBezTo>
                <a:cubicBezTo>
                  <a:pt x="1915" y="73"/>
                  <a:pt x="1899" y="83"/>
                  <a:pt x="1899" y="104"/>
                </a:cubicBezTo>
                <a:cubicBezTo>
                  <a:pt x="1899" y="104"/>
                  <a:pt x="1899" y="104"/>
                  <a:pt x="1899" y="104"/>
                </a:cubicBezTo>
                <a:cubicBezTo>
                  <a:pt x="1899" y="123"/>
                  <a:pt x="1914" y="134"/>
                  <a:pt x="1932" y="134"/>
                </a:cubicBezTo>
                <a:cubicBezTo>
                  <a:pt x="1946" y="134"/>
                  <a:pt x="1955" y="129"/>
                  <a:pt x="1962" y="122"/>
                </a:cubicBezTo>
                <a:cubicBezTo>
                  <a:pt x="1962" y="132"/>
                  <a:pt x="1962" y="132"/>
                  <a:pt x="1962" y="132"/>
                </a:cubicBezTo>
                <a:cubicBezTo>
                  <a:pt x="1988" y="132"/>
                  <a:pt x="1988" y="132"/>
                  <a:pt x="1988" y="132"/>
                </a:cubicBezTo>
                <a:cubicBezTo>
                  <a:pt x="1988" y="76"/>
                  <a:pt x="1988" y="76"/>
                  <a:pt x="1988" y="76"/>
                </a:cubicBezTo>
                <a:cubicBezTo>
                  <a:pt x="1988" y="63"/>
                  <a:pt x="1985" y="53"/>
                  <a:pt x="1978" y="46"/>
                </a:cubicBezTo>
                <a:cubicBezTo>
                  <a:pt x="1971" y="39"/>
                  <a:pt x="1960" y="35"/>
                  <a:pt x="1945" y="35"/>
                </a:cubicBezTo>
                <a:close/>
                <a:moveTo>
                  <a:pt x="1962" y="98"/>
                </a:moveTo>
                <a:cubicBezTo>
                  <a:pt x="1962" y="108"/>
                  <a:pt x="1953" y="115"/>
                  <a:pt x="1941" y="115"/>
                </a:cubicBezTo>
                <a:cubicBezTo>
                  <a:pt x="1932" y="115"/>
                  <a:pt x="1926" y="111"/>
                  <a:pt x="1926" y="103"/>
                </a:cubicBezTo>
                <a:cubicBezTo>
                  <a:pt x="1926" y="103"/>
                  <a:pt x="1926" y="103"/>
                  <a:pt x="1926" y="103"/>
                </a:cubicBezTo>
                <a:cubicBezTo>
                  <a:pt x="1926" y="94"/>
                  <a:pt x="1933" y="90"/>
                  <a:pt x="1945" y="90"/>
                </a:cubicBezTo>
                <a:cubicBezTo>
                  <a:pt x="1951" y="90"/>
                  <a:pt x="1957" y="91"/>
                  <a:pt x="1962" y="93"/>
                </a:cubicBezTo>
                <a:lnTo>
                  <a:pt x="1962" y="98"/>
                </a:lnTo>
                <a:close/>
                <a:moveTo>
                  <a:pt x="1193" y="34"/>
                </a:moveTo>
                <a:cubicBezTo>
                  <a:pt x="1163" y="34"/>
                  <a:pt x="1141" y="56"/>
                  <a:pt x="1141" y="84"/>
                </a:cubicBezTo>
                <a:cubicBezTo>
                  <a:pt x="1141" y="84"/>
                  <a:pt x="1141" y="84"/>
                  <a:pt x="1141" y="84"/>
                </a:cubicBezTo>
                <a:cubicBezTo>
                  <a:pt x="1141" y="112"/>
                  <a:pt x="1163" y="134"/>
                  <a:pt x="1193" y="134"/>
                </a:cubicBezTo>
                <a:cubicBezTo>
                  <a:pt x="1223" y="134"/>
                  <a:pt x="1245" y="112"/>
                  <a:pt x="1245" y="84"/>
                </a:cubicBezTo>
                <a:cubicBezTo>
                  <a:pt x="1245" y="84"/>
                  <a:pt x="1245" y="84"/>
                  <a:pt x="1245" y="84"/>
                </a:cubicBezTo>
                <a:cubicBezTo>
                  <a:pt x="1245" y="56"/>
                  <a:pt x="1223" y="34"/>
                  <a:pt x="1193" y="34"/>
                </a:cubicBezTo>
                <a:close/>
                <a:moveTo>
                  <a:pt x="1218" y="84"/>
                </a:moveTo>
                <a:cubicBezTo>
                  <a:pt x="1218" y="99"/>
                  <a:pt x="1209" y="111"/>
                  <a:pt x="1193" y="111"/>
                </a:cubicBezTo>
                <a:cubicBezTo>
                  <a:pt x="1178" y="111"/>
                  <a:pt x="1168" y="98"/>
                  <a:pt x="1168" y="84"/>
                </a:cubicBezTo>
                <a:cubicBezTo>
                  <a:pt x="1168" y="84"/>
                  <a:pt x="1168" y="84"/>
                  <a:pt x="1168" y="84"/>
                </a:cubicBezTo>
                <a:cubicBezTo>
                  <a:pt x="1168" y="70"/>
                  <a:pt x="1177" y="58"/>
                  <a:pt x="1193" y="58"/>
                </a:cubicBezTo>
                <a:cubicBezTo>
                  <a:pt x="1208" y="58"/>
                  <a:pt x="1218" y="70"/>
                  <a:pt x="1218" y="8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877683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9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548639" y="1307593"/>
            <a:ext cx="11073385" cy="4919588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create chart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76614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9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548639" y="1307593"/>
            <a:ext cx="11073385" cy="4919588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create chart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8" name="Rectangle 7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" name="Freeform 11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Freeform 13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0333210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835932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Slid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16" name="Rectangle 15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 16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Freeform 17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Freeform 18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Freeform 19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2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7376891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4A528FCF-65A1-4B76-B528-87D9B0FBE527}"/>
              </a:ext>
            </a:extLst>
          </p:cNvPr>
          <p:cNvGrpSpPr/>
          <p:nvPr userDrawn="1"/>
        </p:nvGrpSpPr>
        <p:grpSpPr>
          <a:xfrm>
            <a:off x="9390324" y="1007069"/>
            <a:ext cx="1965963" cy="1042086"/>
            <a:chOff x="4988072" y="501936"/>
            <a:chExt cx="1978802" cy="1051017"/>
          </a:xfrm>
          <a:solidFill>
            <a:schemeClr val="accent6"/>
          </a:solidFill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E950DA20-7427-46C1-BEA5-8D227DE3EA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9016" y="501936"/>
              <a:ext cx="218094" cy="282813"/>
            </a:xfrm>
            <a:custGeom>
              <a:avLst/>
              <a:gdLst>
                <a:gd name="T0" fmla="*/ 0 w 502"/>
                <a:gd name="T1" fmla="*/ 550 h 651"/>
                <a:gd name="T2" fmla="*/ 83 w 502"/>
                <a:gd name="T3" fmla="*/ 451 h 651"/>
                <a:gd name="T4" fmla="*/ 272 w 502"/>
                <a:gd name="T5" fmla="*/ 528 h 651"/>
                <a:gd name="T6" fmla="*/ 363 w 502"/>
                <a:gd name="T7" fmla="*/ 469 h 651"/>
                <a:gd name="T8" fmla="*/ 363 w 502"/>
                <a:gd name="T9" fmla="*/ 467 h 651"/>
                <a:gd name="T10" fmla="*/ 236 w 502"/>
                <a:gd name="T11" fmla="*/ 386 h 651"/>
                <a:gd name="T12" fmla="*/ 26 w 502"/>
                <a:gd name="T13" fmla="*/ 192 h 651"/>
                <a:gd name="T14" fmla="*/ 26 w 502"/>
                <a:gd name="T15" fmla="*/ 191 h 651"/>
                <a:gd name="T16" fmla="*/ 247 w 502"/>
                <a:gd name="T17" fmla="*/ 0 h 651"/>
                <a:gd name="T18" fmla="*/ 483 w 502"/>
                <a:gd name="T19" fmla="*/ 80 h 651"/>
                <a:gd name="T20" fmla="*/ 410 w 502"/>
                <a:gd name="T21" fmla="*/ 185 h 651"/>
                <a:gd name="T22" fmla="*/ 246 w 502"/>
                <a:gd name="T23" fmla="*/ 123 h 651"/>
                <a:gd name="T24" fmla="*/ 164 w 502"/>
                <a:gd name="T25" fmla="*/ 178 h 651"/>
                <a:gd name="T26" fmla="*/ 164 w 502"/>
                <a:gd name="T27" fmla="*/ 180 h 651"/>
                <a:gd name="T28" fmla="*/ 301 w 502"/>
                <a:gd name="T29" fmla="*/ 263 h 651"/>
                <a:gd name="T30" fmla="*/ 502 w 502"/>
                <a:gd name="T31" fmla="*/ 453 h 651"/>
                <a:gd name="T32" fmla="*/ 502 w 502"/>
                <a:gd name="T33" fmla="*/ 455 h 651"/>
                <a:gd name="T34" fmla="*/ 269 w 502"/>
                <a:gd name="T35" fmla="*/ 651 h 651"/>
                <a:gd name="T36" fmla="*/ 0 w 502"/>
                <a:gd name="T37" fmla="*/ 550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02" h="651">
                  <a:moveTo>
                    <a:pt x="0" y="550"/>
                  </a:moveTo>
                  <a:cubicBezTo>
                    <a:pt x="83" y="451"/>
                    <a:pt x="83" y="451"/>
                    <a:pt x="83" y="451"/>
                  </a:cubicBezTo>
                  <a:cubicBezTo>
                    <a:pt x="140" y="498"/>
                    <a:pt x="200" y="528"/>
                    <a:pt x="272" y="528"/>
                  </a:cubicBezTo>
                  <a:cubicBezTo>
                    <a:pt x="329" y="528"/>
                    <a:pt x="363" y="506"/>
                    <a:pt x="363" y="469"/>
                  </a:cubicBezTo>
                  <a:cubicBezTo>
                    <a:pt x="363" y="467"/>
                    <a:pt x="363" y="467"/>
                    <a:pt x="363" y="467"/>
                  </a:cubicBezTo>
                  <a:cubicBezTo>
                    <a:pt x="363" y="431"/>
                    <a:pt x="342" y="413"/>
                    <a:pt x="236" y="386"/>
                  </a:cubicBezTo>
                  <a:cubicBezTo>
                    <a:pt x="108" y="354"/>
                    <a:pt x="26" y="318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76"/>
                    <a:pt x="118" y="0"/>
                    <a:pt x="247" y="0"/>
                  </a:cubicBezTo>
                  <a:cubicBezTo>
                    <a:pt x="340" y="0"/>
                    <a:pt x="419" y="29"/>
                    <a:pt x="483" y="80"/>
                  </a:cubicBezTo>
                  <a:cubicBezTo>
                    <a:pt x="410" y="185"/>
                    <a:pt x="410" y="185"/>
                    <a:pt x="410" y="185"/>
                  </a:cubicBezTo>
                  <a:cubicBezTo>
                    <a:pt x="354" y="146"/>
                    <a:pt x="299" y="123"/>
                    <a:pt x="246" y="123"/>
                  </a:cubicBezTo>
                  <a:cubicBezTo>
                    <a:pt x="192" y="123"/>
                    <a:pt x="164" y="147"/>
                    <a:pt x="164" y="178"/>
                  </a:cubicBezTo>
                  <a:cubicBezTo>
                    <a:pt x="164" y="180"/>
                    <a:pt x="164" y="180"/>
                    <a:pt x="164" y="180"/>
                  </a:cubicBezTo>
                  <a:cubicBezTo>
                    <a:pt x="164" y="221"/>
                    <a:pt x="191" y="235"/>
                    <a:pt x="301" y="263"/>
                  </a:cubicBezTo>
                  <a:cubicBezTo>
                    <a:pt x="429" y="297"/>
                    <a:pt x="502" y="343"/>
                    <a:pt x="502" y="453"/>
                  </a:cubicBezTo>
                  <a:cubicBezTo>
                    <a:pt x="502" y="455"/>
                    <a:pt x="502" y="455"/>
                    <a:pt x="502" y="455"/>
                  </a:cubicBezTo>
                  <a:cubicBezTo>
                    <a:pt x="502" y="581"/>
                    <a:pt x="406" y="651"/>
                    <a:pt x="269" y="651"/>
                  </a:cubicBezTo>
                  <a:cubicBezTo>
                    <a:pt x="173" y="651"/>
                    <a:pt x="76" y="618"/>
                    <a:pt x="0" y="5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1E66A364-6FA3-44DA-A21C-9F26B5A3F9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91295" y="566212"/>
              <a:ext cx="322264" cy="214547"/>
            </a:xfrm>
            <a:custGeom>
              <a:avLst/>
              <a:gdLst>
                <a:gd name="T0" fmla="*/ 0 w 741"/>
                <a:gd name="T1" fmla="*/ 9 h 494"/>
                <a:gd name="T2" fmla="*/ 138 w 741"/>
                <a:gd name="T3" fmla="*/ 9 h 494"/>
                <a:gd name="T4" fmla="*/ 138 w 741"/>
                <a:gd name="T5" fmla="*/ 78 h 494"/>
                <a:gd name="T6" fmla="*/ 281 w 741"/>
                <a:gd name="T7" fmla="*/ 0 h 494"/>
                <a:gd name="T8" fmla="*/ 418 w 741"/>
                <a:gd name="T9" fmla="*/ 77 h 494"/>
                <a:gd name="T10" fmla="*/ 577 w 741"/>
                <a:gd name="T11" fmla="*/ 0 h 494"/>
                <a:gd name="T12" fmla="*/ 741 w 741"/>
                <a:gd name="T13" fmla="*/ 178 h 494"/>
                <a:gd name="T14" fmla="*/ 741 w 741"/>
                <a:gd name="T15" fmla="*/ 494 h 494"/>
                <a:gd name="T16" fmla="*/ 603 w 741"/>
                <a:gd name="T17" fmla="*/ 494 h 494"/>
                <a:gd name="T18" fmla="*/ 603 w 741"/>
                <a:gd name="T19" fmla="*/ 224 h 494"/>
                <a:gd name="T20" fmla="*/ 523 w 741"/>
                <a:gd name="T21" fmla="*/ 125 h 494"/>
                <a:gd name="T22" fmla="*/ 439 w 741"/>
                <a:gd name="T23" fmla="*/ 224 h 494"/>
                <a:gd name="T24" fmla="*/ 439 w 741"/>
                <a:gd name="T25" fmla="*/ 494 h 494"/>
                <a:gd name="T26" fmla="*/ 302 w 741"/>
                <a:gd name="T27" fmla="*/ 494 h 494"/>
                <a:gd name="T28" fmla="*/ 302 w 741"/>
                <a:gd name="T29" fmla="*/ 224 h 494"/>
                <a:gd name="T30" fmla="*/ 221 w 741"/>
                <a:gd name="T31" fmla="*/ 125 h 494"/>
                <a:gd name="T32" fmla="*/ 138 w 741"/>
                <a:gd name="T33" fmla="*/ 224 h 494"/>
                <a:gd name="T34" fmla="*/ 138 w 741"/>
                <a:gd name="T35" fmla="*/ 494 h 494"/>
                <a:gd name="T36" fmla="*/ 0 w 741"/>
                <a:gd name="T37" fmla="*/ 494 h 494"/>
                <a:gd name="T38" fmla="*/ 0 w 741"/>
                <a:gd name="T39" fmla="*/ 9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41" h="494">
                  <a:moveTo>
                    <a:pt x="0" y="9"/>
                  </a:moveTo>
                  <a:cubicBezTo>
                    <a:pt x="138" y="9"/>
                    <a:pt x="138" y="9"/>
                    <a:pt x="138" y="9"/>
                  </a:cubicBezTo>
                  <a:cubicBezTo>
                    <a:pt x="138" y="78"/>
                    <a:pt x="138" y="78"/>
                    <a:pt x="138" y="78"/>
                  </a:cubicBezTo>
                  <a:cubicBezTo>
                    <a:pt x="170" y="37"/>
                    <a:pt x="211" y="0"/>
                    <a:pt x="281" y="0"/>
                  </a:cubicBezTo>
                  <a:cubicBezTo>
                    <a:pt x="344" y="0"/>
                    <a:pt x="392" y="28"/>
                    <a:pt x="418" y="77"/>
                  </a:cubicBezTo>
                  <a:cubicBezTo>
                    <a:pt x="460" y="27"/>
                    <a:pt x="511" y="0"/>
                    <a:pt x="577" y="0"/>
                  </a:cubicBezTo>
                  <a:cubicBezTo>
                    <a:pt x="679" y="0"/>
                    <a:pt x="741" y="62"/>
                    <a:pt x="741" y="178"/>
                  </a:cubicBezTo>
                  <a:cubicBezTo>
                    <a:pt x="741" y="494"/>
                    <a:pt x="741" y="494"/>
                    <a:pt x="741" y="494"/>
                  </a:cubicBezTo>
                  <a:cubicBezTo>
                    <a:pt x="603" y="494"/>
                    <a:pt x="603" y="494"/>
                    <a:pt x="603" y="494"/>
                  </a:cubicBezTo>
                  <a:cubicBezTo>
                    <a:pt x="603" y="224"/>
                    <a:pt x="603" y="224"/>
                    <a:pt x="603" y="224"/>
                  </a:cubicBezTo>
                  <a:cubicBezTo>
                    <a:pt x="603" y="159"/>
                    <a:pt x="574" y="125"/>
                    <a:pt x="523" y="125"/>
                  </a:cubicBezTo>
                  <a:cubicBezTo>
                    <a:pt x="471" y="125"/>
                    <a:pt x="439" y="159"/>
                    <a:pt x="439" y="224"/>
                  </a:cubicBezTo>
                  <a:cubicBezTo>
                    <a:pt x="439" y="494"/>
                    <a:pt x="439" y="494"/>
                    <a:pt x="439" y="494"/>
                  </a:cubicBezTo>
                  <a:cubicBezTo>
                    <a:pt x="302" y="494"/>
                    <a:pt x="302" y="494"/>
                    <a:pt x="302" y="494"/>
                  </a:cubicBezTo>
                  <a:cubicBezTo>
                    <a:pt x="302" y="224"/>
                    <a:pt x="302" y="224"/>
                    <a:pt x="302" y="224"/>
                  </a:cubicBezTo>
                  <a:cubicBezTo>
                    <a:pt x="302" y="159"/>
                    <a:pt x="273" y="125"/>
                    <a:pt x="221" y="125"/>
                  </a:cubicBezTo>
                  <a:cubicBezTo>
                    <a:pt x="170" y="125"/>
                    <a:pt x="138" y="159"/>
                    <a:pt x="138" y="224"/>
                  </a:cubicBezTo>
                  <a:cubicBezTo>
                    <a:pt x="138" y="494"/>
                    <a:pt x="138" y="494"/>
                    <a:pt x="138" y="494"/>
                  </a:cubicBezTo>
                  <a:cubicBezTo>
                    <a:pt x="0" y="494"/>
                    <a:pt x="0" y="494"/>
                    <a:pt x="0" y="494"/>
                  </a:cubicBez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E0EB87D4-584F-4884-9809-2618B5F0BE8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25971" y="567985"/>
              <a:ext cx="193713" cy="216764"/>
            </a:xfrm>
            <a:custGeom>
              <a:avLst/>
              <a:gdLst>
                <a:gd name="T0" fmla="*/ 0 w 446"/>
                <a:gd name="T1" fmla="*/ 351 h 499"/>
                <a:gd name="T2" fmla="*/ 0 w 446"/>
                <a:gd name="T3" fmla="*/ 349 h 499"/>
                <a:gd name="T4" fmla="*/ 195 w 446"/>
                <a:gd name="T5" fmla="*/ 194 h 499"/>
                <a:gd name="T6" fmla="*/ 314 w 446"/>
                <a:gd name="T7" fmla="*/ 214 h 499"/>
                <a:gd name="T8" fmla="*/ 314 w 446"/>
                <a:gd name="T9" fmla="*/ 206 h 499"/>
                <a:gd name="T10" fmla="*/ 210 w 446"/>
                <a:gd name="T11" fmla="*/ 117 h 499"/>
                <a:gd name="T12" fmla="*/ 76 w 446"/>
                <a:gd name="T13" fmla="*/ 144 h 499"/>
                <a:gd name="T14" fmla="*/ 42 w 446"/>
                <a:gd name="T15" fmla="*/ 39 h 499"/>
                <a:gd name="T16" fmla="*/ 230 w 446"/>
                <a:gd name="T17" fmla="*/ 0 h 499"/>
                <a:gd name="T18" fmla="*/ 394 w 446"/>
                <a:gd name="T19" fmla="*/ 54 h 499"/>
                <a:gd name="T20" fmla="*/ 446 w 446"/>
                <a:gd name="T21" fmla="*/ 209 h 499"/>
                <a:gd name="T22" fmla="*/ 446 w 446"/>
                <a:gd name="T23" fmla="*/ 490 h 499"/>
                <a:gd name="T24" fmla="*/ 313 w 446"/>
                <a:gd name="T25" fmla="*/ 490 h 499"/>
                <a:gd name="T26" fmla="*/ 313 w 446"/>
                <a:gd name="T27" fmla="*/ 438 h 499"/>
                <a:gd name="T28" fmla="*/ 166 w 446"/>
                <a:gd name="T29" fmla="*/ 499 h 499"/>
                <a:gd name="T30" fmla="*/ 0 w 446"/>
                <a:gd name="T31" fmla="*/ 351 h 499"/>
                <a:gd name="T32" fmla="*/ 316 w 446"/>
                <a:gd name="T33" fmla="*/ 319 h 499"/>
                <a:gd name="T34" fmla="*/ 316 w 446"/>
                <a:gd name="T35" fmla="*/ 295 h 499"/>
                <a:gd name="T36" fmla="*/ 228 w 446"/>
                <a:gd name="T37" fmla="*/ 277 h 499"/>
                <a:gd name="T38" fmla="*/ 133 w 446"/>
                <a:gd name="T39" fmla="*/ 344 h 499"/>
                <a:gd name="T40" fmla="*/ 133 w 446"/>
                <a:gd name="T41" fmla="*/ 346 h 499"/>
                <a:gd name="T42" fmla="*/ 208 w 446"/>
                <a:gd name="T43" fmla="*/ 404 h 499"/>
                <a:gd name="T44" fmla="*/ 316 w 446"/>
                <a:gd name="T45" fmla="*/ 319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6" h="499">
                  <a:moveTo>
                    <a:pt x="0" y="351"/>
                  </a:moveTo>
                  <a:cubicBezTo>
                    <a:pt x="0" y="349"/>
                    <a:pt x="0" y="349"/>
                    <a:pt x="0" y="349"/>
                  </a:cubicBezTo>
                  <a:cubicBezTo>
                    <a:pt x="0" y="243"/>
                    <a:pt x="80" y="194"/>
                    <a:pt x="195" y="194"/>
                  </a:cubicBezTo>
                  <a:cubicBezTo>
                    <a:pt x="244" y="194"/>
                    <a:pt x="280" y="202"/>
                    <a:pt x="314" y="214"/>
                  </a:cubicBezTo>
                  <a:cubicBezTo>
                    <a:pt x="314" y="206"/>
                    <a:pt x="314" y="206"/>
                    <a:pt x="314" y="206"/>
                  </a:cubicBezTo>
                  <a:cubicBezTo>
                    <a:pt x="314" y="149"/>
                    <a:pt x="279" y="117"/>
                    <a:pt x="210" y="117"/>
                  </a:cubicBezTo>
                  <a:cubicBezTo>
                    <a:pt x="157" y="117"/>
                    <a:pt x="120" y="127"/>
                    <a:pt x="76" y="144"/>
                  </a:cubicBezTo>
                  <a:cubicBezTo>
                    <a:pt x="42" y="39"/>
                    <a:pt x="42" y="39"/>
                    <a:pt x="42" y="39"/>
                  </a:cubicBezTo>
                  <a:cubicBezTo>
                    <a:pt x="95" y="15"/>
                    <a:pt x="147" y="0"/>
                    <a:pt x="230" y="0"/>
                  </a:cubicBezTo>
                  <a:cubicBezTo>
                    <a:pt x="305" y="0"/>
                    <a:pt x="359" y="20"/>
                    <a:pt x="394" y="54"/>
                  </a:cubicBezTo>
                  <a:cubicBezTo>
                    <a:pt x="430" y="90"/>
                    <a:pt x="446" y="144"/>
                    <a:pt x="446" y="209"/>
                  </a:cubicBezTo>
                  <a:cubicBezTo>
                    <a:pt x="446" y="490"/>
                    <a:pt x="446" y="490"/>
                    <a:pt x="446" y="490"/>
                  </a:cubicBezTo>
                  <a:cubicBezTo>
                    <a:pt x="313" y="490"/>
                    <a:pt x="313" y="490"/>
                    <a:pt x="313" y="490"/>
                  </a:cubicBezTo>
                  <a:cubicBezTo>
                    <a:pt x="313" y="438"/>
                    <a:pt x="313" y="438"/>
                    <a:pt x="313" y="438"/>
                  </a:cubicBezTo>
                  <a:cubicBezTo>
                    <a:pt x="280" y="475"/>
                    <a:pt x="233" y="499"/>
                    <a:pt x="166" y="499"/>
                  </a:cubicBezTo>
                  <a:cubicBezTo>
                    <a:pt x="75" y="499"/>
                    <a:pt x="0" y="447"/>
                    <a:pt x="0" y="351"/>
                  </a:cubicBezTo>
                  <a:close/>
                  <a:moveTo>
                    <a:pt x="316" y="319"/>
                  </a:moveTo>
                  <a:cubicBezTo>
                    <a:pt x="316" y="295"/>
                    <a:pt x="316" y="295"/>
                    <a:pt x="316" y="295"/>
                  </a:cubicBezTo>
                  <a:cubicBezTo>
                    <a:pt x="292" y="284"/>
                    <a:pt x="262" y="277"/>
                    <a:pt x="228" y="277"/>
                  </a:cubicBezTo>
                  <a:cubicBezTo>
                    <a:pt x="169" y="277"/>
                    <a:pt x="133" y="300"/>
                    <a:pt x="133" y="344"/>
                  </a:cubicBezTo>
                  <a:cubicBezTo>
                    <a:pt x="133" y="346"/>
                    <a:pt x="133" y="346"/>
                    <a:pt x="133" y="346"/>
                  </a:cubicBezTo>
                  <a:cubicBezTo>
                    <a:pt x="133" y="383"/>
                    <a:pt x="164" y="404"/>
                    <a:pt x="208" y="404"/>
                  </a:cubicBezTo>
                  <a:cubicBezTo>
                    <a:pt x="272" y="404"/>
                    <a:pt x="316" y="369"/>
                    <a:pt x="316" y="3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951E8447-9E0F-4D78-B1FD-2CADDD3500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36529" y="564438"/>
              <a:ext cx="127665" cy="216321"/>
            </a:xfrm>
            <a:custGeom>
              <a:avLst/>
              <a:gdLst>
                <a:gd name="T0" fmla="*/ 0 w 293"/>
                <a:gd name="T1" fmla="*/ 13 h 498"/>
                <a:gd name="T2" fmla="*/ 138 w 293"/>
                <a:gd name="T3" fmla="*/ 13 h 498"/>
                <a:gd name="T4" fmla="*/ 138 w 293"/>
                <a:gd name="T5" fmla="*/ 111 h 498"/>
                <a:gd name="T6" fmla="*/ 293 w 293"/>
                <a:gd name="T7" fmla="*/ 4 h 498"/>
                <a:gd name="T8" fmla="*/ 293 w 293"/>
                <a:gd name="T9" fmla="*/ 148 h 498"/>
                <a:gd name="T10" fmla="*/ 285 w 293"/>
                <a:gd name="T11" fmla="*/ 148 h 498"/>
                <a:gd name="T12" fmla="*/ 138 w 293"/>
                <a:gd name="T13" fmla="*/ 319 h 498"/>
                <a:gd name="T14" fmla="*/ 138 w 293"/>
                <a:gd name="T15" fmla="*/ 498 h 498"/>
                <a:gd name="T16" fmla="*/ 0 w 293"/>
                <a:gd name="T17" fmla="*/ 498 h 498"/>
                <a:gd name="T18" fmla="*/ 0 w 293"/>
                <a:gd name="T19" fmla="*/ 1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3" h="498">
                  <a:moveTo>
                    <a:pt x="0" y="13"/>
                  </a:moveTo>
                  <a:cubicBezTo>
                    <a:pt x="138" y="13"/>
                    <a:pt x="138" y="13"/>
                    <a:pt x="138" y="13"/>
                  </a:cubicBezTo>
                  <a:cubicBezTo>
                    <a:pt x="138" y="111"/>
                    <a:pt x="138" y="111"/>
                    <a:pt x="138" y="111"/>
                  </a:cubicBezTo>
                  <a:cubicBezTo>
                    <a:pt x="166" y="44"/>
                    <a:pt x="211" y="0"/>
                    <a:pt x="293" y="4"/>
                  </a:cubicBezTo>
                  <a:cubicBezTo>
                    <a:pt x="293" y="148"/>
                    <a:pt x="293" y="148"/>
                    <a:pt x="293" y="148"/>
                  </a:cubicBezTo>
                  <a:cubicBezTo>
                    <a:pt x="285" y="148"/>
                    <a:pt x="285" y="148"/>
                    <a:pt x="285" y="148"/>
                  </a:cubicBezTo>
                  <a:cubicBezTo>
                    <a:pt x="194" y="148"/>
                    <a:pt x="138" y="203"/>
                    <a:pt x="138" y="319"/>
                  </a:cubicBezTo>
                  <a:cubicBezTo>
                    <a:pt x="138" y="498"/>
                    <a:pt x="138" y="498"/>
                    <a:pt x="138" y="498"/>
                  </a:cubicBezTo>
                  <a:cubicBezTo>
                    <a:pt x="0" y="498"/>
                    <a:pt x="0" y="498"/>
                    <a:pt x="0" y="498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D7E48906-CF13-457A-BF96-6C8E516647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75719" y="516121"/>
              <a:ext cx="134757" cy="268184"/>
            </a:xfrm>
            <a:custGeom>
              <a:avLst/>
              <a:gdLst>
                <a:gd name="T0" fmla="*/ 58 w 310"/>
                <a:gd name="T1" fmla="*/ 472 h 617"/>
                <a:gd name="T2" fmla="*/ 58 w 310"/>
                <a:gd name="T3" fmla="*/ 242 h 617"/>
                <a:gd name="T4" fmla="*/ 0 w 310"/>
                <a:gd name="T5" fmla="*/ 242 h 617"/>
                <a:gd name="T6" fmla="*/ 0 w 310"/>
                <a:gd name="T7" fmla="*/ 124 h 617"/>
                <a:gd name="T8" fmla="*/ 58 w 310"/>
                <a:gd name="T9" fmla="*/ 124 h 617"/>
                <a:gd name="T10" fmla="*/ 58 w 310"/>
                <a:gd name="T11" fmla="*/ 0 h 617"/>
                <a:gd name="T12" fmla="*/ 196 w 310"/>
                <a:gd name="T13" fmla="*/ 0 h 617"/>
                <a:gd name="T14" fmla="*/ 196 w 310"/>
                <a:gd name="T15" fmla="*/ 124 h 617"/>
                <a:gd name="T16" fmla="*/ 310 w 310"/>
                <a:gd name="T17" fmla="*/ 124 h 617"/>
                <a:gd name="T18" fmla="*/ 310 w 310"/>
                <a:gd name="T19" fmla="*/ 242 h 617"/>
                <a:gd name="T20" fmla="*/ 196 w 310"/>
                <a:gd name="T21" fmla="*/ 242 h 617"/>
                <a:gd name="T22" fmla="*/ 196 w 310"/>
                <a:gd name="T23" fmla="*/ 449 h 617"/>
                <a:gd name="T24" fmla="*/ 240 w 310"/>
                <a:gd name="T25" fmla="*/ 496 h 617"/>
                <a:gd name="T26" fmla="*/ 308 w 310"/>
                <a:gd name="T27" fmla="*/ 479 h 617"/>
                <a:gd name="T28" fmla="*/ 308 w 310"/>
                <a:gd name="T29" fmla="*/ 589 h 617"/>
                <a:gd name="T30" fmla="*/ 199 w 310"/>
                <a:gd name="T31" fmla="*/ 617 h 617"/>
                <a:gd name="T32" fmla="*/ 58 w 310"/>
                <a:gd name="T33" fmla="*/ 472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0" h="617">
                  <a:moveTo>
                    <a:pt x="58" y="472"/>
                  </a:moveTo>
                  <a:cubicBezTo>
                    <a:pt x="58" y="242"/>
                    <a:pt x="58" y="242"/>
                    <a:pt x="58" y="242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58" y="124"/>
                    <a:pt x="58" y="124"/>
                    <a:pt x="58" y="124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196" y="124"/>
                    <a:pt x="196" y="124"/>
                    <a:pt x="196" y="124"/>
                  </a:cubicBezTo>
                  <a:cubicBezTo>
                    <a:pt x="310" y="124"/>
                    <a:pt x="310" y="124"/>
                    <a:pt x="310" y="124"/>
                  </a:cubicBezTo>
                  <a:cubicBezTo>
                    <a:pt x="310" y="242"/>
                    <a:pt x="310" y="242"/>
                    <a:pt x="310" y="242"/>
                  </a:cubicBezTo>
                  <a:cubicBezTo>
                    <a:pt x="196" y="242"/>
                    <a:pt x="196" y="242"/>
                    <a:pt x="196" y="242"/>
                  </a:cubicBezTo>
                  <a:cubicBezTo>
                    <a:pt x="196" y="449"/>
                    <a:pt x="196" y="449"/>
                    <a:pt x="196" y="449"/>
                  </a:cubicBezTo>
                  <a:cubicBezTo>
                    <a:pt x="196" y="481"/>
                    <a:pt x="209" y="496"/>
                    <a:pt x="240" y="496"/>
                  </a:cubicBezTo>
                  <a:cubicBezTo>
                    <a:pt x="265" y="496"/>
                    <a:pt x="288" y="490"/>
                    <a:pt x="308" y="479"/>
                  </a:cubicBezTo>
                  <a:cubicBezTo>
                    <a:pt x="308" y="589"/>
                    <a:pt x="308" y="589"/>
                    <a:pt x="308" y="589"/>
                  </a:cubicBezTo>
                  <a:cubicBezTo>
                    <a:pt x="279" y="607"/>
                    <a:pt x="245" y="617"/>
                    <a:pt x="199" y="617"/>
                  </a:cubicBezTo>
                  <a:cubicBezTo>
                    <a:pt x="115" y="617"/>
                    <a:pt x="58" y="584"/>
                    <a:pt x="58" y="4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EF43AC6D-7838-4F37-88E8-52FEBACFEE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18455" y="566212"/>
              <a:ext cx="207012" cy="219424"/>
            </a:xfrm>
            <a:custGeom>
              <a:avLst/>
              <a:gdLst>
                <a:gd name="T0" fmla="*/ 0 w 476"/>
                <a:gd name="T1" fmla="*/ 254 h 505"/>
                <a:gd name="T2" fmla="*/ 0 w 476"/>
                <a:gd name="T3" fmla="*/ 253 h 505"/>
                <a:gd name="T4" fmla="*/ 240 w 476"/>
                <a:gd name="T5" fmla="*/ 0 h 505"/>
                <a:gd name="T6" fmla="*/ 476 w 476"/>
                <a:gd name="T7" fmla="*/ 263 h 505"/>
                <a:gd name="T8" fmla="*/ 475 w 476"/>
                <a:gd name="T9" fmla="*/ 300 h 505"/>
                <a:gd name="T10" fmla="*/ 137 w 476"/>
                <a:gd name="T11" fmla="*/ 300 h 505"/>
                <a:gd name="T12" fmla="*/ 256 w 476"/>
                <a:gd name="T13" fmla="*/ 395 h 505"/>
                <a:gd name="T14" fmla="*/ 373 w 476"/>
                <a:gd name="T15" fmla="*/ 345 h 505"/>
                <a:gd name="T16" fmla="*/ 452 w 476"/>
                <a:gd name="T17" fmla="*/ 415 h 505"/>
                <a:gd name="T18" fmla="*/ 254 w 476"/>
                <a:gd name="T19" fmla="*/ 505 h 505"/>
                <a:gd name="T20" fmla="*/ 0 w 476"/>
                <a:gd name="T21" fmla="*/ 254 h 505"/>
                <a:gd name="T22" fmla="*/ 342 w 476"/>
                <a:gd name="T23" fmla="*/ 214 h 505"/>
                <a:gd name="T24" fmla="*/ 240 w 476"/>
                <a:gd name="T25" fmla="*/ 111 h 505"/>
                <a:gd name="T26" fmla="*/ 135 w 476"/>
                <a:gd name="T27" fmla="*/ 214 h 505"/>
                <a:gd name="T28" fmla="*/ 342 w 476"/>
                <a:gd name="T29" fmla="*/ 21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6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4"/>
                    <a:pt x="99" y="0"/>
                    <a:pt x="240" y="0"/>
                  </a:cubicBezTo>
                  <a:cubicBezTo>
                    <a:pt x="402" y="0"/>
                    <a:pt x="476" y="126"/>
                    <a:pt x="476" y="263"/>
                  </a:cubicBezTo>
                  <a:cubicBezTo>
                    <a:pt x="476" y="274"/>
                    <a:pt x="476" y="287"/>
                    <a:pt x="475" y="300"/>
                  </a:cubicBezTo>
                  <a:cubicBezTo>
                    <a:pt x="137" y="300"/>
                    <a:pt x="137" y="300"/>
                    <a:pt x="137" y="300"/>
                  </a:cubicBezTo>
                  <a:cubicBezTo>
                    <a:pt x="151" y="362"/>
                    <a:pt x="194" y="395"/>
                    <a:pt x="256" y="395"/>
                  </a:cubicBezTo>
                  <a:cubicBezTo>
                    <a:pt x="302" y="395"/>
                    <a:pt x="335" y="380"/>
                    <a:pt x="373" y="345"/>
                  </a:cubicBezTo>
                  <a:cubicBezTo>
                    <a:pt x="452" y="415"/>
                    <a:pt x="452" y="415"/>
                    <a:pt x="452" y="415"/>
                  </a:cubicBezTo>
                  <a:cubicBezTo>
                    <a:pt x="407" y="471"/>
                    <a:pt x="342" y="505"/>
                    <a:pt x="254" y="505"/>
                  </a:cubicBezTo>
                  <a:cubicBezTo>
                    <a:pt x="108" y="505"/>
                    <a:pt x="0" y="403"/>
                    <a:pt x="0" y="254"/>
                  </a:cubicBezTo>
                  <a:close/>
                  <a:moveTo>
                    <a:pt x="342" y="214"/>
                  </a:moveTo>
                  <a:cubicBezTo>
                    <a:pt x="334" y="152"/>
                    <a:pt x="298" y="111"/>
                    <a:pt x="240" y="111"/>
                  </a:cubicBezTo>
                  <a:cubicBezTo>
                    <a:pt x="183" y="111"/>
                    <a:pt x="146" y="151"/>
                    <a:pt x="135" y="214"/>
                  </a:cubicBezTo>
                  <a:lnTo>
                    <a:pt x="342" y="2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425B0672-DE59-4ECA-B0E7-B790066891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37879" y="564438"/>
              <a:ext cx="127221" cy="216321"/>
            </a:xfrm>
            <a:custGeom>
              <a:avLst/>
              <a:gdLst>
                <a:gd name="T0" fmla="*/ 0 w 293"/>
                <a:gd name="T1" fmla="*/ 13 h 498"/>
                <a:gd name="T2" fmla="*/ 138 w 293"/>
                <a:gd name="T3" fmla="*/ 13 h 498"/>
                <a:gd name="T4" fmla="*/ 138 w 293"/>
                <a:gd name="T5" fmla="*/ 111 h 498"/>
                <a:gd name="T6" fmla="*/ 293 w 293"/>
                <a:gd name="T7" fmla="*/ 4 h 498"/>
                <a:gd name="T8" fmla="*/ 293 w 293"/>
                <a:gd name="T9" fmla="*/ 148 h 498"/>
                <a:gd name="T10" fmla="*/ 285 w 293"/>
                <a:gd name="T11" fmla="*/ 148 h 498"/>
                <a:gd name="T12" fmla="*/ 138 w 293"/>
                <a:gd name="T13" fmla="*/ 319 h 498"/>
                <a:gd name="T14" fmla="*/ 138 w 293"/>
                <a:gd name="T15" fmla="*/ 498 h 498"/>
                <a:gd name="T16" fmla="*/ 0 w 293"/>
                <a:gd name="T17" fmla="*/ 498 h 498"/>
                <a:gd name="T18" fmla="*/ 0 w 293"/>
                <a:gd name="T19" fmla="*/ 1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3" h="498">
                  <a:moveTo>
                    <a:pt x="0" y="13"/>
                  </a:moveTo>
                  <a:cubicBezTo>
                    <a:pt x="138" y="13"/>
                    <a:pt x="138" y="13"/>
                    <a:pt x="138" y="13"/>
                  </a:cubicBezTo>
                  <a:cubicBezTo>
                    <a:pt x="138" y="111"/>
                    <a:pt x="138" y="111"/>
                    <a:pt x="138" y="111"/>
                  </a:cubicBezTo>
                  <a:cubicBezTo>
                    <a:pt x="166" y="44"/>
                    <a:pt x="211" y="0"/>
                    <a:pt x="293" y="4"/>
                  </a:cubicBezTo>
                  <a:cubicBezTo>
                    <a:pt x="293" y="148"/>
                    <a:pt x="293" y="148"/>
                    <a:pt x="293" y="148"/>
                  </a:cubicBezTo>
                  <a:cubicBezTo>
                    <a:pt x="285" y="148"/>
                    <a:pt x="285" y="148"/>
                    <a:pt x="285" y="148"/>
                  </a:cubicBezTo>
                  <a:cubicBezTo>
                    <a:pt x="194" y="148"/>
                    <a:pt x="138" y="203"/>
                    <a:pt x="138" y="319"/>
                  </a:cubicBezTo>
                  <a:cubicBezTo>
                    <a:pt x="138" y="498"/>
                    <a:pt x="138" y="498"/>
                    <a:pt x="138" y="498"/>
                  </a:cubicBezTo>
                  <a:cubicBezTo>
                    <a:pt x="0" y="498"/>
                    <a:pt x="0" y="498"/>
                    <a:pt x="0" y="498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48436D55-7005-4378-814F-D44CFE979F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88072" y="888476"/>
              <a:ext cx="134757" cy="268628"/>
            </a:xfrm>
            <a:custGeom>
              <a:avLst/>
              <a:gdLst>
                <a:gd name="T0" fmla="*/ 58 w 310"/>
                <a:gd name="T1" fmla="*/ 472 h 618"/>
                <a:gd name="T2" fmla="*/ 58 w 310"/>
                <a:gd name="T3" fmla="*/ 242 h 618"/>
                <a:gd name="T4" fmla="*/ 0 w 310"/>
                <a:gd name="T5" fmla="*/ 242 h 618"/>
                <a:gd name="T6" fmla="*/ 0 w 310"/>
                <a:gd name="T7" fmla="*/ 124 h 618"/>
                <a:gd name="T8" fmla="*/ 58 w 310"/>
                <a:gd name="T9" fmla="*/ 124 h 618"/>
                <a:gd name="T10" fmla="*/ 58 w 310"/>
                <a:gd name="T11" fmla="*/ 0 h 618"/>
                <a:gd name="T12" fmla="*/ 195 w 310"/>
                <a:gd name="T13" fmla="*/ 0 h 618"/>
                <a:gd name="T14" fmla="*/ 195 w 310"/>
                <a:gd name="T15" fmla="*/ 124 h 618"/>
                <a:gd name="T16" fmla="*/ 310 w 310"/>
                <a:gd name="T17" fmla="*/ 124 h 618"/>
                <a:gd name="T18" fmla="*/ 310 w 310"/>
                <a:gd name="T19" fmla="*/ 242 h 618"/>
                <a:gd name="T20" fmla="*/ 195 w 310"/>
                <a:gd name="T21" fmla="*/ 242 h 618"/>
                <a:gd name="T22" fmla="*/ 195 w 310"/>
                <a:gd name="T23" fmla="*/ 449 h 618"/>
                <a:gd name="T24" fmla="*/ 240 w 310"/>
                <a:gd name="T25" fmla="*/ 496 h 618"/>
                <a:gd name="T26" fmla="*/ 308 w 310"/>
                <a:gd name="T27" fmla="*/ 479 h 618"/>
                <a:gd name="T28" fmla="*/ 308 w 310"/>
                <a:gd name="T29" fmla="*/ 590 h 618"/>
                <a:gd name="T30" fmla="*/ 199 w 310"/>
                <a:gd name="T31" fmla="*/ 618 h 618"/>
                <a:gd name="T32" fmla="*/ 58 w 310"/>
                <a:gd name="T33" fmla="*/ 472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0" h="618">
                  <a:moveTo>
                    <a:pt x="58" y="472"/>
                  </a:moveTo>
                  <a:cubicBezTo>
                    <a:pt x="58" y="242"/>
                    <a:pt x="58" y="242"/>
                    <a:pt x="58" y="242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58" y="124"/>
                    <a:pt x="58" y="124"/>
                    <a:pt x="58" y="124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195" y="124"/>
                    <a:pt x="195" y="124"/>
                    <a:pt x="195" y="124"/>
                  </a:cubicBezTo>
                  <a:cubicBezTo>
                    <a:pt x="310" y="124"/>
                    <a:pt x="310" y="124"/>
                    <a:pt x="310" y="124"/>
                  </a:cubicBezTo>
                  <a:cubicBezTo>
                    <a:pt x="310" y="242"/>
                    <a:pt x="310" y="242"/>
                    <a:pt x="310" y="242"/>
                  </a:cubicBezTo>
                  <a:cubicBezTo>
                    <a:pt x="195" y="242"/>
                    <a:pt x="195" y="242"/>
                    <a:pt x="195" y="242"/>
                  </a:cubicBezTo>
                  <a:cubicBezTo>
                    <a:pt x="195" y="449"/>
                    <a:pt x="195" y="449"/>
                    <a:pt x="195" y="449"/>
                  </a:cubicBezTo>
                  <a:cubicBezTo>
                    <a:pt x="195" y="481"/>
                    <a:pt x="209" y="496"/>
                    <a:pt x="240" y="496"/>
                  </a:cubicBezTo>
                  <a:cubicBezTo>
                    <a:pt x="265" y="496"/>
                    <a:pt x="288" y="490"/>
                    <a:pt x="308" y="479"/>
                  </a:cubicBezTo>
                  <a:cubicBezTo>
                    <a:pt x="308" y="590"/>
                    <a:pt x="308" y="590"/>
                    <a:pt x="308" y="590"/>
                  </a:cubicBezTo>
                  <a:cubicBezTo>
                    <a:pt x="279" y="607"/>
                    <a:pt x="245" y="618"/>
                    <a:pt x="199" y="618"/>
                  </a:cubicBezTo>
                  <a:cubicBezTo>
                    <a:pt x="115" y="618"/>
                    <a:pt x="58" y="584"/>
                    <a:pt x="58" y="4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E6A79EDF-5E61-4207-BE2D-FF92BBF8078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31251" y="938123"/>
              <a:ext cx="207455" cy="219867"/>
            </a:xfrm>
            <a:custGeom>
              <a:avLst/>
              <a:gdLst>
                <a:gd name="T0" fmla="*/ 0 w 477"/>
                <a:gd name="T1" fmla="*/ 254 h 505"/>
                <a:gd name="T2" fmla="*/ 0 w 477"/>
                <a:gd name="T3" fmla="*/ 253 h 505"/>
                <a:gd name="T4" fmla="*/ 240 w 477"/>
                <a:gd name="T5" fmla="*/ 0 h 505"/>
                <a:gd name="T6" fmla="*/ 477 w 477"/>
                <a:gd name="T7" fmla="*/ 263 h 505"/>
                <a:gd name="T8" fmla="*/ 475 w 477"/>
                <a:gd name="T9" fmla="*/ 300 h 505"/>
                <a:gd name="T10" fmla="*/ 137 w 477"/>
                <a:gd name="T11" fmla="*/ 300 h 505"/>
                <a:gd name="T12" fmla="*/ 256 w 477"/>
                <a:gd name="T13" fmla="*/ 395 h 505"/>
                <a:gd name="T14" fmla="*/ 373 w 477"/>
                <a:gd name="T15" fmla="*/ 345 h 505"/>
                <a:gd name="T16" fmla="*/ 452 w 477"/>
                <a:gd name="T17" fmla="*/ 415 h 505"/>
                <a:gd name="T18" fmla="*/ 254 w 477"/>
                <a:gd name="T19" fmla="*/ 505 h 505"/>
                <a:gd name="T20" fmla="*/ 0 w 477"/>
                <a:gd name="T21" fmla="*/ 254 h 505"/>
                <a:gd name="T22" fmla="*/ 343 w 477"/>
                <a:gd name="T23" fmla="*/ 214 h 505"/>
                <a:gd name="T24" fmla="*/ 240 w 477"/>
                <a:gd name="T25" fmla="*/ 111 h 505"/>
                <a:gd name="T26" fmla="*/ 135 w 477"/>
                <a:gd name="T27" fmla="*/ 214 h 505"/>
                <a:gd name="T28" fmla="*/ 343 w 477"/>
                <a:gd name="T29" fmla="*/ 21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7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4"/>
                    <a:pt x="99" y="0"/>
                    <a:pt x="240" y="0"/>
                  </a:cubicBezTo>
                  <a:cubicBezTo>
                    <a:pt x="402" y="0"/>
                    <a:pt x="477" y="126"/>
                    <a:pt x="477" y="263"/>
                  </a:cubicBezTo>
                  <a:cubicBezTo>
                    <a:pt x="477" y="274"/>
                    <a:pt x="476" y="287"/>
                    <a:pt x="475" y="300"/>
                  </a:cubicBezTo>
                  <a:cubicBezTo>
                    <a:pt x="137" y="300"/>
                    <a:pt x="137" y="300"/>
                    <a:pt x="137" y="300"/>
                  </a:cubicBezTo>
                  <a:cubicBezTo>
                    <a:pt x="151" y="362"/>
                    <a:pt x="194" y="395"/>
                    <a:pt x="256" y="395"/>
                  </a:cubicBezTo>
                  <a:cubicBezTo>
                    <a:pt x="302" y="395"/>
                    <a:pt x="335" y="380"/>
                    <a:pt x="373" y="345"/>
                  </a:cubicBezTo>
                  <a:cubicBezTo>
                    <a:pt x="452" y="415"/>
                    <a:pt x="452" y="415"/>
                    <a:pt x="452" y="415"/>
                  </a:cubicBezTo>
                  <a:cubicBezTo>
                    <a:pt x="407" y="471"/>
                    <a:pt x="342" y="505"/>
                    <a:pt x="254" y="505"/>
                  </a:cubicBezTo>
                  <a:cubicBezTo>
                    <a:pt x="108" y="505"/>
                    <a:pt x="0" y="403"/>
                    <a:pt x="0" y="254"/>
                  </a:cubicBezTo>
                  <a:close/>
                  <a:moveTo>
                    <a:pt x="343" y="214"/>
                  </a:moveTo>
                  <a:cubicBezTo>
                    <a:pt x="334" y="152"/>
                    <a:pt x="298" y="111"/>
                    <a:pt x="240" y="111"/>
                  </a:cubicBezTo>
                  <a:cubicBezTo>
                    <a:pt x="183" y="111"/>
                    <a:pt x="146" y="151"/>
                    <a:pt x="135" y="214"/>
                  </a:cubicBezTo>
                  <a:lnTo>
                    <a:pt x="343" y="2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EE8FC2BE-83D2-4E89-84B1-6204300EF8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48015" y="938123"/>
              <a:ext cx="195486" cy="219867"/>
            </a:xfrm>
            <a:custGeom>
              <a:avLst/>
              <a:gdLst>
                <a:gd name="T0" fmla="*/ 0 w 450"/>
                <a:gd name="T1" fmla="*/ 254 h 505"/>
                <a:gd name="T2" fmla="*/ 0 w 450"/>
                <a:gd name="T3" fmla="*/ 253 h 505"/>
                <a:gd name="T4" fmla="*/ 254 w 450"/>
                <a:gd name="T5" fmla="*/ 0 h 505"/>
                <a:gd name="T6" fmla="*/ 448 w 450"/>
                <a:gd name="T7" fmla="*/ 82 h 505"/>
                <a:gd name="T8" fmla="*/ 363 w 450"/>
                <a:gd name="T9" fmla="*/ 172 h 505"/>
                <a:gd name="T10" fmla="*/ 253 w 450"/>
                <a:gd name="T11" fmla="*/ 119 h 505"/>
                <a:gd name="T12" fmla="*/ 135 w 450"/>
                <a:gd name="T13" fmla="*/ 251 h 505"/>
                <a:gd name="T14" fmla="*/ 135 w 450"/>
                <a:gd name="T15" fmla="*/ 253 h 505"/>
                <a:gd name="T16" fmla="*/ 258 w 450"/>
                <a:gd name="T17" fmla="*/ 387 h 505"/>
                <a:gd name="T18" fmla="*/ 370 w 450"/>
                <a:gd name="T19" fmla="*/ 335 h 505"/>
                <a:gd name="T20" fmla="*/ 450 w 450"/>
                <a:gd name="T21" fmla="*/ 416 h 505"/>
                <a:gd name="T22" fmla="*/ 252 w 450"/>
                <a:gd name="T23" fmla="*/ 505 h 505"/>
                <a:gd name="T24" fmla="*/ 0 w 450"/>
                <a:gd name="T25" fmla="*/ 25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0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4"/>
                    <a:pt x="106" y="0"/>
                    <a:pt x="254" y="0"/>
                  </a:cubicBezTo>
                  <a:cubicBezTo>
                    <a:pt x="345" y="0"/>
                    <a:pt x="402" y="31"/>
                    <a:pt x="448" y="82"/>
                  </a:cubicBezTo>
                  <a:cubicBezTo>
                    <a:pt x="363" y="172"/>
                    <a:pt x="363" y="172"/>
                    <a:pt x="363" y="172"/>
                  </a:cubicBezTo>
                  <a:cubicBezTo>
                    <a:pt x="333" y="139"/>
                    <a:pt x="302" y="119"/>
                    <a:pt x="253" y="119"/>
                  </a:cubicBezTo>
                  <a:cubicBezTo>
                    <a:pt x="184" y="119"/>
                    <a:pt x="135" y="179"/>
                    <a:pt x="135" y="251"/>
                  </a:cubicBezTo>
                  <a:cubicBezTo>
                    <a:pt x="135" y="253"/>
                    <a:pt x="135" y="253"/>
                    <a:pt x="135" y="253"/>
                  </a:cubicBezTo>
                  <a:cubicBezTo>
                    <a:pt x="135" y="327"/>
                    <a:pt x="183" y="387"/>
                    <a:pt x="258" y="387"/>
                  </a:cubicBezTo>
                  <a:cubicBezTo>
                    <a:pt x="305" y="387"/>
                    <a:pt x="336" y="367"/>
                    <a:pt x="370" y="335"/>
                  </a:cubicBezTo>
                  <a:cubicBezTo>
                    <a:pt x="450" y="416"/>
                    <a:pt x="450" y="416"/>
                    <a:pt x="450" y="416"/>
                  </a:cubicBezTo>
                  <a:cubicBezTo>
                    <a:pt x="403" y="468"/>
                    <a:pt x="349" y="505"/>
                    <a:pt x="252" y="505"/>
                  </a:cubicBezTo>
                  <a:cubicBezTo>
                    <a:pt x="106" y="505"/>
                    <a:pt x="0" y="393"/>
                    <a:pt x="0" y="2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20BF9710-84EF-48F3-83AC-79B8578452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3254" y="866312"/>
              <a:ext cx="193270" cy="286802"/>
            </a:xfrm>
            <a:custGeom>
              <a:avLst/>
              <a:gdLst>
                <a:gd name="T0" fmla="*/ 0 w 445"/>
                <a:gd name="T1" fmla="*/ 0 h 660"/>
                <a:gd name="T2" fmla="*/ 138 w 445"/>
                <a:gd name="T3" fmla="*/ 0 h 660"/>
                <a:gd name="T4" fmla="*/ 138 w 445"/>
                <a:gd name="T5" fmla="*/ 244 h 660"/>
                <a:gd name="T6" fmla="*/ 280 w 445"/>
                <a:gd name="T7" fmla="*/ 166 h 660"/>
                <a:gd name="T8" fmla="*/ 445 w 445"/>
                <a:gd name="T9" fmla="*/ 346 h 660"/>
                <a:gd name="T10" fmla="*/ 445 w 445"/>
                <a:gd name="T11" fmla="*/ 660 h 660"/>
                <a:gd name="T12" fmla="*/ 307 w 445"/>
                <a:gd name="T13" fmla="*/ 660 h 660"/>
                <a:gd name="T14" fmla="*/ 307 w 445"/>
                <a:gd name="T15" fmla="*/ 390 h 660"/>
                <a:gd name="T16" fmla="*/ 224 w 445"/>
                <a:gd name="T17" fmla="*/ 291 h 660"/>
                <a:gd name="T18" fmla="*/ 138 w 445"/>
                <a:gd name="T19" fmla="*/ 390 h 660"/>
                <a:gd name="T20" fmla="*/ 138 w 445"/>
                <a:gd name="T21" fmla="*/ 660 h 660"/>
                <a:gd name="T22" fmla="*/ 0 w 445"/>
                <a:gd name="T23" fmla="*/ 660 h 660"/>
                <a:gd name="T24" fmla="*/ 0 w 445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5" h="660">
                  <a:moveTo>
                    <a:pt x="0" y="0"/>
                  </a:moveTo>
                  <a:cubicBezTo>
                    <a:pt x="138" y="0"/>
                    <a:pt x="138" y="0"/>
                    <a:pt x="138" y="0"/>
                  </a:cubicBezTo>
                  <a:cubicBezTo>
                    <a:pt x="138" y="244"/>
                    <a:pt x="138" y="244"/>
                    <a:pt x="138" y="244"/>
                  </a:cubicBezTo>
                  <a:cubicBezTo>
                    <a:pt x="169" y="203"/>
                    <a:pt x="210" y="166"/>
                    <a:pt x="280" y="166"/>
                  </a:cubicBezTo>
                  <a:cubicBezTo>
                    <a:pt x="384" y="166"/>
                    <a:pt x="445" y="235"/>
                    <a:pt x="445" y="346"/>
                  </a:cubicBezTo>
                  <a:cubicBezTo>
                    <a:pt x="445" y="660"/>
                    <a:pt x="445" y="660"/>
                    <a:pt x="445" y="660"/>
                  </a:cubicBezTo>
                  <a:cubicBezTo>
                    <a:pt x="307" y="660"/>
                    <a:pt x="307" y="660"/>
                    <a:pt x="307" y="660"/>
                  </a:cubicBezTo>
                  <a:cubicBezTo>
                    <a:pt x="307" y="390"/>
                    <a:pt x="307" y="390"/>
                    <a:pt x="307" y="390"/>
                  </a:cubicBezTo>
                  <a:cubicBezTo>
                    <a:pt x="307" y="324"/>
                    <a:pt x="276" y="291"/>
                    <a:pt x="224" y="291"/>
                  </a:cubicBezTo>
                  <a:cubicBezTo>
                    <a:pt x="171" y="291"/>
                    <a:pt x="138" y="324"/>
                    <a:pt x="138" y="390"/>
                  </a:cubicBezTo>
                  <a:cubicBezTo>
                    <a:pt x="138" y="660"/>
                    <a:pt x="138" y="660"/>
                    <a:pt x="138" y="660"/>
                  </a:cubicBezTo>
                  <a:cubicBezTo>
                    <a:pt x="0" y="660"/>
                    <a:pt x="0" y="660"/>
                    <a:pt x="0" y="66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81617563-0E5D-4304-8347-94091B18C68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2039" y="938123"/>
              <a:ext cx="192827" cy="214991"/>
            </a:xfrm>
            <a:custGeom>
              <a:avLst/>
              <a:gdLst>
                <a:gd name="T0" fmla="*/ 0 w 444"/>
                <a:gd name="T1" fmla="*/ 9 h 494"/>
                <a:gd name="T2" fmla="*/ 137 w 444"/>
                <a:gd name="T3" fmla="*/ 9 h 494"/>
                <a:gd name="T4" fmla="*/ 137 w 444"/>
                <a:gd name="T5" fmla="*/ 78 h 494"/>
                <a:gd name="T6" fmla="*/ 279 w 444"/>
                <a:gd name="T7" fmla="*/ 0 h 494"/>
                <a:gd name="T8" fmla="*/ 444 w 444"/>
                <a:gd name="T9" fmla="*/ 180 h 494"/>
                <a:gd name="T10" fmla="*/ 444 w 444"/>
                <a:gd name="T11" fmla="*/ 494 h 494"/>
                <a:gd name="T12" fmla="*/ 306 w 444"/>
                <a:gd name="T13" fmla="*/ 494 h 494"/>
                <a:gd name="T14" fmla="*/ 306 w 444"/>
                <a:gd name="T15" fmla="*/ 224 h 494"/>
                <a:gd name="T16" fmla="*/ 223 w 444"/>
                <a:gd name="T17" fmla="*/ 125 h 494"/>
                <a:gd name="T18" fmla="*/ 137 w 444"/>
                <a:gd name="T19" fmla="*/ 224 h 494"/>
                <a:gd name="T20" fmla="*/ 137 w 444"/>
                <a:gd name="T21" fmla="*/ 494 h 494"/>
                <a:gd name="T22" fmla="*/ 0 w 444"/>
                <a:gd name="T23" fmla="*/ 494 h 494"/>
                <a:gd name="T24" fmla="*/ 0 w 444"/>
                <a:gd name="T25" fmla="*/ 9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4" h="494">
                  <a:moveTo>
                    <a:pt x="0" y="9"/>
                  </a:moveTo>
                  <a:cubicBezTo>
                    <a:pt x="137" y="9"/>
                    <a:pt x="137" y="9"/>
                    <a:pt x="137" y="9"/>
                  </a:cubicBezTo>
                  <a:cubicBezTo>
                    <a:pt x="137" y="78"/>
                    <a:pt x="137" y="78"/>
                    <a:pt x="137" y="78"/>
                  </a:cubicBezTo>
                  <a:cubicBezTo>
                    <a:pt x="169" y="37"/>
                    <a:pt x="210" y="0"/>
                    <a:pt x="279" y="0"/>
                  </a:cubicBezTo>
                  <a:cubicBezTo>
                    <a:pt x="383" y="0"/>
                    <a:pt x="444" y="69"/>
                    <a:pt x="444" y="180"/>
                  </a:cubicBezTo>
                  <a:cubicBezTo>
                    <a:pt x="444" y="494"/>
                    <a:pt x="444" y="494"/>
                    <a:pt x="444" y="494"/>
                  </a:cubicBezTo>
                  <a:cubicBezTo>
                    <a:pt x="306" y="494"/>
                    <a:pt x="306" y="494"/>
                    <a:pt x="306" y="494"/>
                  </a:cubicBezTo>
                  <a:cubicBezTo>
                    <a:pt x="306" y="224"/>
                    <a:pt x="306" y="224"/>
                    <a:pt x="306" y="224"/>
                  </a:cubicBezTo>
                  <a:cubicBezTo>
                    <a:pt x="306" y="158"/>
                    <a:pt x="276" y="125"/>
                    <a:pt x="223" y="125"/>
                  </a:cubicBezTo>
                  <a:cubicBezTo>
                    <a:pt x="171" y="125"/>
                    <a:pt x="137" y="158"/>
                    <a:pt x="137" y="224"/>
                  </a:cubicBezTo>
                  <a:cubicBezTo>
                    <a:pt x="137" y="494"/>
                    <a:pt x="137" y="494"/>
                    <a:pt x="137" y="494"/>
                  </a:cubicBezTo>
                  <a:cubicBezTo>
                    <a:pt x="0" y="494"/>
                    <a:pt x="0" y="494"/>
                    <a:pt x="0" y="494"/>
                  </a:cubicBez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644BF847-C98F-4D2F-A010-37D3A26D4B8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67277" y="938123"/>
              <a:ext cx="228289" cy="219867"/>
            </a:xfrm>
            <a:custGeom>
              <a:avLst/>
              <a:gdLst>
                <a:gd name="T0" fmla="*/ 0 w 525"/>
                <a:gd name="T1" fmla="*/ 254 h 505"/>
                <a:gd name="T2" fmla="*/ 0 w 525"/>
                <a:gd name="T3" fmla="*/ 253 h 505"/>
                <a:gd name="T4" fmla="*/ 263 w 525"/>
                <a:gd name="T5" fmla="*/ 0 h 505"/>
                <a:gd name="T6" fmla="*/ 525 w 525"/>
                <a:gd name="T7" fmla="*/ 251 h 505"/>
                <a:gd name="T8" fmla="*/ 525 w 525"/>
                <a:gd name="T9" fmla="*/ 253 h 505"/>
                <a:gd name="T10" fmla="*/ 262 w 525"/>
                <a:gd name="T11" fmla="*/ 505 h 505"/>
                <a:gd name="T12" fmla="*/ 0 w 525"/>
                <a:gd name="T13" fmla="*/ 254 h 505"/>
                <a:gd name="T14" fmla="*/ 389 w 525"/>
                <a:gd name="T15" fmla="*/ 254 h 505"/>
                <a:gd name="T16" fmla="*/ 389 w 525"/>
                <a:gd name="T17" fmla="*/ 253 h 505"/>
                <a:gd name="T18" fmla="*/ 262 w 525"/>
                <a:gd name="T19" fmla="*/ 119 h 505"/>
                <a:gd name="T20" fmla="*/ 136 w 525"/>
                <a:gd name="T21" fmla="*/ 251 h 505"/>
                <a:gd name="T22" fmla="*/ 136 w 525"/>
                <a:gd name="T23" fmla="*/ 253 h 505"/>
                <a:gd name="T24" fmla="*/ 263 w 525"/>
                <a:gd name="T25" fmla="*/ 387 h 505"/>
                <a:gd name="T26" fmla="*/ 389 w 525"/>
                <a:gd name="T27" fmla="*/ 25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5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3"/>
                    <a:pt x="112" y="0"/>
                    <a:pt x="263" y="0"/>
                  </a:cubicBezTo>
                  <a:cubicBezTo>
                    <a:pt x="414" y="0"/>
                    <a:pt x="525" y="111"/>
                    <a:pt x="525" y="251"/>
                  </a:cubicBezTo>
                  <a:cubicBezTo>
                    <a:pt x="525" y="253"/>
                    <a:pt x="525" y="253"/>
                    <a:pt x="525" y="253"/>
                  </a:cubicBezTo>
                  <a:cubicBezTo>
                    <a:pt x="525" y="392"/>
                    <a:pt x="413" y="505"/>
                    <a:pt x="262" y="505"/>
                  </a:cubicBezTo>
                  <a:cubicBezTo>
                    <a:pt x="111" y="505"/>
                    <a:pt x="0" y="394"/>
                    <a:pt x="0" y="254"/>
                  </a:cubicBezTo>
                  <a:close/>
                  <a:moveTo>
                    <a:pt x="389" y="254"/>
                  </a:moveTo>
                  <a:cubicBezTo>
                    <a:pt x="389" y="253"/>
                    <a:pt x="389" y="253"/>
                    <a:pt x="389" y="253"/>
                  </a:cubicBezTo>
                  <a:cubicBezTo>
                    <a:pt x="389" y="181"/>
                    <a:pt x="338" y="119"/>
                    <a:pt x="262" y="119"/>
                  </a:cubicBezTo>
                  <a:cubicBezTo>
                    <a:pt x="183" y="119"/>
                    <a:pt x="136" y="179"/>
                    <a:pt x="136" y="251"/>
                  </a:cubicBezTo>
                  <a:cubicBezTo>
                    <a:pt x="136" y="253"/>
                    <a:pt x="136" y="253"/>
                    <a:pt x="136" y="253"/>
                  </a:cubicBezTo>
                  <a:cubicBezTo>
                    <a:pt x="136" y="324"/>
                    <a:pt x="187" y="387"/>
                    <a:pt x="263" y="387"/>
                  </a:cubicBezTo>
                  <a:cubicBezTo>
                    <a:pt x="342" y="387"/>
                    <a:pt x="389" y="326"/>
                    <a:pt x="389" y="2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Rectangle 18">
              <a:extLst>
                <a:ext uri="{FF2B5EF4-FFF2-40B4-BE49-F238E27FC236}">
                  <a16:creationId xmlns:a16="http://schemas.microsoft.com/office/drawing/2014/main" id="{424E75C9-AA44-4EC4-BB9E-BE47649AE0F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207091" y="866312"/>
              <a:ext cx="59843" cy="2868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FEBDD19B-EA9E-403C-8765-67EC4F3322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78460" y="938123"/>
              <a:ext cx="228732" cy="219867"/>
            </a:xfrm>
            <a:custGeom>
              <a:avLst/>
              <a:gdLst>
                <a:gd name="T0" fmla="*/ 0 w 526"/>
                <a:gd name="T1" fmla="*/ 254 h 505"/>
                <a:gd name="T2" fmla="*/ 0 w 526"/>
                <a:gd name="T3" fmla="*/ 253 h 505"/>
                <a:gd name="T4" fmla="*/ 264 w 526"/>
                <a:gd name="T5" fmla="*/ 0 h 505"/>
                <a:gd name="T6" fmla="*/ 526 w 526"/>
                <a:gd name="T7" fmla="*/ 251 h 505"/>
                <a:gd name="T8" fmla="*/ 526 w 526"/>
                <a:gd name="T9" fmla="*/ 253 h 505"/>
                <a:gd name="T10" fmla="*/ 262 w 526"/>
                <a:gd name="T11" fmla="*/ 505 h 505"/>
                <a:gd name="T12" fmla="*/ 0 w 526"/>
                <a:gd name="T13" fmla="*/ 254 h 505"/>
                <a:gd name="T14" fmla="*/ 390 w 526"/>
                <a:gd name="T15" fmla="*/ 254 h 505"/>
                <a:gd name="T16" fmla="*/ 390 w 526"/>
                <a:gd name="T17" fmla="*/ 253 h 505"/>
                <a:gd name="T18" fmla="*/ 262 w 526"/>
                <a:gd name="T19" fmla="*/ 119 h 505"/>
                <a:gd name="T20" fmla="*/ 136 w 526"/>
                <a:gd name="T21" fmla="*/ 251 h 505"/>
                <a:gd name="T22" fmla="*/ 136 w 526"/>
                <a:gd name="T23" fmla="*/ 253 h 505"/>
                <a:gd name="T24" fmla="*/ 264 w 526"/>
                <a:gd name="T25" fmla="*/ 387 h 505"/>
                <a:gd name="T26" fmla="*/ 390 w 526"/>
                <a:gd name="T27" fmla="*/ 25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6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3"/>
                    <a:pt x="113" y="0"/>
                    <a:pt x="264" y="0"/>
                  </a:cubicBezTo>
                  <a:cubicBezTo>
                    <a:pt x="414" y="0"/>
                    <a:pt x="526" y="111"/>
                    <a:pt x="526" y="251"/>
                  </a:cubicBezTo>
                  <a:cubicBezTo>
                    <a:pt x="526" y="253"/>
                    <a:pt x="526" y="253"/>
                    <a:pt x="526" y="253"/>
                  </a:cubicBezTo>
                  <a:cubicBezTo>
                    <a:pt x="526" y="392"/>
                    <a:pt x="413" y="505"/>
                    <a:pt x="262" y="505"/>
                  </a:cubicBezTo>
                  <a:cubicBezTo>
                    <a:pt x="112" y="505"/>
                    <a:pt x="0" y="394"/>
                    <a:pt x="0" y="254"/>
                  </a:cubicBezTo>
                  <a:close/>
                  <a:moveTo>
                    <a:pt x="390" y="254"/>
                  </a:moveTo>
                  <a:cubicBezTo>
                    <a:pt x="390" y="253"/>
                    <a:pt x="390" y="253"/>
                    <a:pt x="390" y="253"/>
                  </a:cubicBezTo>
                  <a:cubicBezTo>
                    <a:pt x="390" y="181"/>
                    <a:pt x="338" y="119"/>
                    <a:pt x="262" y="119"/>
                  </a:cubicBezTo>
                  <a:cubicBezTo>
                    <a:pt x="183" y="119"/>
                    <a:pt x="136" y="179"/>
                    <a:pt x="136" y="251"/>
                  </a:cubicBezTo>
                  <a:cubicBezTo>
                    <a:pt x="136" y="253"/>
                    <a:pt x="136" y="253"/>
                    <a:pt x="136" y="253"/>
                  </a:cubicBezTo>
                  <a:cubicBezTo>
                    <a:pt x="136" y="324"/>
                    <a:pt x="188" y="387"/>
                    <a:pt x="264" y="387"/>
                  </a:cubicBezTo>
                  <a:cubicBezTo>
                    <a:pt x="343" y="387"/>
                    <a:pt x="390" y="326"/>
                    <a:pt x="390" y="2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7A373CE5-CD38-4DAB-8B96-B0968C2DF03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16057" y="938123"/>
              <a:ext cx="221197" cy="278823"/>
            </a:xfrm>
            <a:custGeom>
              <a:avLst/>
              <a:gdLst>
                <a:gd name="T0" fmla="*/ 24 w 509"/>
                <a:gd name="T1" fmla="*/ 590 h 641"/>
                <a:gd name="T2" fmla="*/ 71 w 509"/>
                <a:gd name="T3" fmla="*/ 487 h 641"/>
                <a:gd name="T4" fmla="*/ 235 w 509"/>
                <a:gd name="T5" fmla="*/ 531 h 641"/>
                <a:gd name="T6" fmla="*/ 373 w 509"/>
                <a:gd name="T7" fmla="*/ 399 h 641"/>
                <a:gd name="T8" fmla="*/ 373 w 509"/>
                <a:gd name="T9" fmla="*/ 376 h 641"/>
                <a:gd name="T10" fmla="*/ 215 w 509"/>
                <a:gd name="T11" fmla="*/ 454 h 641"/>
                <a:gd name="T12" fmla="*/ 0 w 509"/>
                <a:gd name="T13" fmla="*/ 228 h 641"/>
                <a:gd name="T14" fmla="*/ 0 w 509"/>
                <a:gd name="T15" fmla="*/ 226 h 641"/>
                <a:gd name="T16" fmla="*/ 215 w 509"/>
                <a:gd name="T17" fmla="*/ 0 h 641"/>
                <a:gd name="T18" fmla="*/ 372 w 509"/>
                <a:gd name="T19" fmla="*/ 72 h 641"/>
                <a:gd name="T20" fmla="*/ 372 w 509"/>
                <a:gd name="T21" fmla="*/ 9 h 641"/>
                <a:gd name="T22" fmla="*/ 509 w 509"/>
                <a:gd name="T23" fmla="*/ 9 h 641"/>
                <a:gd name="T24" fmla="*/ 509 w 509"/>
                <a:gd name="T25" fmla="*/ 385 h 641"/>
                <a:gd name="T26" fmla="*/ 448 w 509"/>
                <a:gd name="T27" fmla="*/ 576 h 641"/>
                <a:gd name="T28" fmla="*/ 239 w 509"/>
                <a:gd name="T29" fmla="*/ 641 h 641"/>
                <a:gd name="T30" fmla="*/ 24 w 509"/>
                <a:gd name="T31" fmla="*/ 590 h 641"/>
                <a:gd name="T32" fmla="*/ 373 w 509"/>
                <a:gd name="T33" fmla="*/ 228 h 641"/>
                <a:gd name="T34" fmla="*/ 373 w 509"/>
                <a:gd name="T35" fmla="*/ 226 h 641"/>
                <a:gd name="T36" fmla="*/ 255 w 509"/>
                <a:gd name="T37" fmla="*/ 114 h 641"/>
                <a:gd name="T38" fmla="*/ 137 w 509"/>
                <a:gd name="T39" fmla="*/ 226 h 641"/>
                <a:gd name="T40" fmla="*/ 137 w 509"/>
                <a:gd name="T41" fmla="*/ 228 h 641"/>
                <a:gd name="T42" fmla="*/ 255 w 509"/>
                <a:gd name="T43" fmla="*/ 340 h 641"/>
                <a:gd name="T44" fmla="*/ 373 w 509"/>
                <a:gd name="T45" fmla="*/ 228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09" h="641">
                  <a:moveTo>
                    <a:pt x="24" y="590"/>
                  </a:moveTo>
                  <a:cubicBezTo>
                    <a:pt x="71" y="487"/>
                    <a:pt x="71" y="487"/>
                    <a:pt x="71" y="487"/>
                  </a:cubicBezTo>
                  <a:cubicBezTo>
                    <a:pt x="121" y="515"/>
                    <a:pt x="171" y="531"/>
                    <a:pt x="235" y="531"/>
                  </a:cubicBezTo>
                  <a:cubicBezTo>
                    <a:pt x="329" y="531"/>
                    <a:pt x="373" y="486"/>
                    <a:pt x="373" y="399"/>
                  </a:cubicBezTo>
                  <a:cubicBezTo>
                    <a:pt x="373" y="376"/>
                    <a:pt x="373" y="376"/>
                    <a:pt x="373" y="376"/>
                  </a:cubicBezTo>
                  <a:cubicBezTo>
                    <a:pt x="333" y="425"/>
                    <a:pt x="288" y="454"/>
                    <a:pt x="215" y="454"/>
                  </a:cubicBezTo>
                  <a:cubicBezTo>
                    <a:pt x="102" y="454"/>
                    <a:pt x="0" y="372"/>
                    <a:pt x="0" y="228"/>
                  </a:cubicBezTo>
                  <a:cubicBezTo>
                    <a:pt x="0" y="226"/>
                    <a:pt x="0" y="226"/>
                    <a:pt x="0" y="226"/>
                  </a:cubicBezTo>
                  <a:cubicBezTo>
                    <a:pt x="0" y="82"/>
                    <a:pt x="104" y="0"/>
                    <a:pt x="215" y="0"/>
                  </a:cubicBezTo>
                  <a:cubicBezTo>
                    <a:pt x="290" y="0"/>
                    <a:pt x="334" y="32"/>
                    <a:pt x="372" y="72"/>
                  </a:cubicBezTo>
                  <a:cubicBezTo>
                    <a:pt x="372" y="9"/>
                    <a:pt x="372" y="9"/>
                    <a:pt x="372" y="9"/>
                  </a:cubicBezTo>
                  <a:cubicBezTo>
                    <a:pt x="509" y="9"/>
                    <a:pt x="509" y="9"/>
                    <a:pt x="509" y="9"/>
                  </a:cubicBezTo>
                  <a:cubicBezTo>
                    <a:pt x="509" y="385"/>
                    <a:pt x="509" y="385"/>
                    <a:pt x="509" y="385"/>
                  </a:cubicBezTo>
                  <a:cubicBezTo>
                    <a:pt x="509" y="472"/>
                    <a:pt x="488" y="535"/>
                    <a:pt x="448" y="576"/>
                  </a:cubicBezTo>
                  <a:cubicBezTo>
                    <a:pt x="402" y="621"/>
                    <a:pt x="333" y="641"/>
                    <a:pt x="239" y="641"/>
                  </a:cubicBezTo>
                  <a:cubicBezTo>
                    <a:pt x="160" y="641"/>
                    <a:pt x="86" y="623"/>
                    <a:pt x="24" y="590"/>
                  </a:cubicBezTo>
                  <a:close/>
                  <a:moveTo>
                    <a:pt x="373" y="228"/>
                  </a:moveTo>
                  <a:cubicBezTo>
                    <a:pt x="373" y="226"/>
                    <a:pt x="373" y="226"/>
                    <a:pt x="373" y="226"/>
                  </a:cubicBezTo>
                  <a:cubicBezTo>
                    <a:pt x="373" y="160"/>
                    <a:pt x="322" y="114"/>
                    <a:pt x="255" y="114"/>
                  </a:cubicBezTo>
                  <a:cubicBezTo>
                    <a:pt x="188" y="114"/>
                    <a:pt x="137" y="160"/>
                    <a:pt x="137" y="226"/>
                  </a:cubicBezTo>
                  <a:cubicBezTo>
                    <a:pt x="137" y="228"/>
                    <a:pt x="137" y="228"/>
                    <a:pt x="137" y="228"/>
                  </a:cubicBezTo>
                  <a:cubicBezTo>
                    <a:pt x="137" y="295"/>
                    <a:pt x="188" y="340"/>
                    <a:pt x="255" y="340"/>
                  </a:cubicBezTo>
                  <a:cubicBezTo>
                    <a:pt x="322" y="340"/>
                    <a:pt x="373" y="294"/>
                    <a:pt x="373" y="2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74D5EE84-9E16-4D88-9A9C-3A56ED3F3C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47450" y="942113"/>
              <a:ext cx="219424" cy="275277"/>
            </a:xfrm>
            <a:custGeom>
              <a:avLst/>
              <a:gdLst>
                <a:gd name="T0" fmla="*/ 362 w 505"/>
                <a:gd name="T1" fmla="*/ 0 h 633"/>
                <a:gd name="T2" fmla="*/ 505 w 505"/>
                <a:gd name="T3" fmla="*/ 0 h 633"/>
                <a:gd name="T4" fmla="*/ 319 w 505"/>
                <a:gd name="T5" fmla="*/ 497 h 633"/>
                <a:gd name="T6" fmla="*/ 159 w 505"/>
                <a:gd name="T7" fmla="*/ 633 h 633"/>
                <a:gd name="T8" fmla="*/ 37 w 505"/>
                <a:gd name="T9" fmla="*/ 599 h 633"/>
                <a:gd name="T10" fmla="*/ 83 w 505"/>
                <a:gd name="T11" fmla="*/ 500 h 633"/>
                <a:gd name="T12" fmla="*/ 142 w 505"/>
                <a:gd name="T13" fmla="*/ 519 h 633"/>
                <a:gd name="T14" fmla="*/ 190 w 505"/>
                <a:gd name="T15" fmla="*/ 487 h 633"/>
                <a:gd name="T16" fmla="*/ 0 w 505"/>
                <a:gd name="T17" fmla="*/ 0 h 633"/>
                <a:gd name="T18" fmla="*/ 146 w 505"/>
                <a:gd name="T19" fmla="*/ 0 h 633"/>
                <a:gd name="T20" fmla="*/ 256 w 505"/>
                <a:gd name="T21" fmla="*/ 331 h 633"/>
                <a:gd name="T22" fmla="*/ 362 w 505"/>
                <a:gd name="T23" fmla="*/ 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5" h="633">
                  <a:moveTo>
                    <a:pt x="362" y="0"/>
                  </a:moveTo>
                  <a:cubicBezTo>
                    <a:pt x="505" y="0"/>
                    <a:pt x="505" y="0"/>
                    <a:pt x="505" y="0"/>
                  </a:cubicBezTo>
                  <a:cubicBezTo>
                    <a:pt x="319" y="497"/>
                    <a:pt x="319" y="497"/>
                    <a:pt x="319" y="497"/>
                  </a:cubicBezTo>
                  <a:cubicBezTo>
                    <a:pt x="282" y="596"/>
                    <a:pt x="242" y="633"/>
                    <a:pt x="159" y="633"/>
                  </a:cubicBezTo>
                  <a:cubicBezTo>
                    <a:pt x="110" y="633"/>
                    <a:pt x="73" y="620"/>
                    <a:pt x="37" y="599"/>
                  </a:cubicBezTo>
                  <a:cubicBezTo>
                    <a:pt x="83" y="500"/>
                    <a:pt x="83" y="500"/>
                    <a:pt x="83" y="500"/>
                  </a:cubicBezTo>
                  <a:cubicBezTo>
                    <a:pt x="101" y="511"/>
                    <a:pt x="124" y="519"/>
                    <a:pt x="142" y="519"/>
                  </a:cubicBezTo>
                  <a:cubicBezTo>
                    <a:pt x="166" y="519"/>
                    <a:pt x="178" y="512"/>
                    <a:pt x="190" y="48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256" y="331"/>
                    <a:pt x="256" y="331"/>
                    <a:pt x="256" y="331"/>
                  </a:cubicBezTo>
                  <a:lnTo>
                    <a:pt x="36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E09D81A6-0484-4291-A061-755878B955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05842" y="1258171"/>
              <a:ext cx="132541" cy="290348"/>
            </a:xfrm>
            <a:custGeom>
              <a:avLst/>
              <a:gdLst>
                <a:gd name="T0" fmla="*/ 57 w 305"/>
                <a:gd name="T1" fmla="*/ 299 h 667"/>
                <a:gd name="T2" fmla="*/ 0 w 305"/>
                <a:gd name="T3" fmla="*/ 299 h 667"/>
                <a:gd name="T4" fmla="*/ 0 w 305"/>
                <a:gd name="T5" fmla="*/ 186 h 667"/>
                <a:gd name="T6" fmla="*/ 57 w 305"/>
                <a:gd name="T7" fmla="*/ 186 h 667"/>
                <a:gd name="T8" fmla="*/ 57 w 305"/>
                <a:gd name="T9" fmla="*/ 155 h 667"/>
                <a:gd name="T10" fmla="*/ 96 w 305"/>
                <a:gd name="T11" fmla="*/ 38 h 667"/>
                <a:gd name="T12" fmla="*/ 208 w 305"/>
                <a:gd name="T13" fmla="*/ 0 h 667"/>
                <a:gd name="T14" fmla="*/ 305 w 305"/>
                <a:gd name="T15" fmla="*/ 13 h 667"/>
                <a:gd name="T16" fmla="*/ 305 w 305"/>
                <a:gd name="T17" fmla="*/ 127 h 667"/>
                <a:gd name="T18" fmla="*/ 243 w 305"/>
                <a:gd name="T19" fmla="*/ 115 h 667"/>
                <a:gd name="T20" fmla="*/ 193 w 305"/>
                <a:gd name="T21" fmla="*/ 168 h 667"/>
                <a:gd name="T22" fmla="*/ 193 w 305"/>
                <a:gd name="T23" fmla="*/ 187 h 667"/>
                <a:gd name="T24" fmla="*/ 305 w 305"/>
                <a:gd name="T25" fmla="*/ 187 h 667"/>
                <a:gd name="T26" fmla="*/ 305 w 305"/>
                <a:gd name="T27" fmla="*/ 299 h 667"/>
                <a:gd name="T28" fmla="*/ 195 w 305"/>
                <a:gd name="T29" fmla="*/ 299 h 667"/>
                <a:gd name="T30" fmla="*/ 195 w 305"/>
                <a:gd name="T31" fmla="*/ 667 h 667"/>
                <a:gd name="T32" fmla="*/ 57 w 305"/>
                <a:gd name="T33" fmla="*/ 667 h 667"/>
                <a:gd name="T34" fmla="*/ 57 w 305"/>
                <a:gd name="T35" fmla="*/ 299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667">
                  <a:moveTo>
                    <a:pt x="57" y="299"/>
                  </a:moveTo>
                  <a:cubicBezTo>
                    <a:pt x="0" y="299"/>
                    <a:pt x="0" y="299"/>
                    <a:pt x="0" y="299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57" y="186"/>
                    <a:pt x="57" y="186"/>
                    <a:pt x="57" y="186"/>
                  </a:cubicBezTo>
                  <a:cubicBezTo>
                    <a:pt x="57" y="155"/>
                    <a:pt x="57" y="155"/>
                    <a:pt x="57" y="155"/>
                  </a:cubicBezTo>
                  <a:cubicBezTo>
                    <a:pt x="57" y="102"/>
                    <a:pt x="71" y="63"/>
                    <a:pt x="96" y="38"/>
                  </a:cubicBezTo>
                  <a:cubicBezTo>
                    <a:pt x="122" y="12"/>
                    <a:pt x="159" y="0"/>
                    <a:pt x="208" y="0"/>
                  </a:cubicBezTo>
                  <a:cubicBezTo>
                    <a:pt x="251" y="0"/>
                    <a:pt x="280" y="5"/>
                    <a:pt x="305" y="13"/>
                  </a:cubicBezTo>
                  <a:cubicBezTo>
                    <a:pt x="305" y="127"/>
                    <a:pt x="305" y="127"/>
                    <a:pt x="305" y="127"/>
                  </a:cubicBezTo>
                  <a:cubicBezTo>
                    <a:pt x="286" y="120"/>
                    <a:pt x="267" y="115"/>
                    <a:pt x="243" y="115"/>
                  </a:cubicBezTo>
                  <a:cubicBezTo>
                    <a:pt x="211" y="115"/>
                    <a:pt x="193" y="132"/>
                    <a:pt x="193" y="168"/>
                  </a:cubicBezTo>
                  <a:cubicBezTo>
                    <a:pt x="193" y="187"/>
                    <a:pt x="193" y="187"/>
                    <a:pt x="193" y="187"/>
                  </a:cubicBezTo>
                  <a:cubicBezTo>
                    <a:pt x="305" y="187"/>
                    <a:pt x="305" y="187"/>
                    <a:pt x="305" y="187"/>
                  </a:cubicBezTo>
                  <a:cubicBezTo>
                    <a:pt x="305" y="299"/>
                    <a:pt x="305" y="299"/>
                    <a:pt x="305" y="299"/>
                  </a:cubicBezTo>
                  <a:cubicBezTo>
                    <a:pt x="195" y="299"/>
                    <a:pt x="195" y="299"/>
                    <a:pt x="195" y="299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57" y="667"/>
                    <a:pt x="57" y="667"/>
                    <a:pt x="57" y="667"/>
                  </a:cubicBezTo>
                  <a:lnTo>
                    <a:pt x="57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790B3C9F-7941-47B7-8BBE-C9BE7DE89F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37497" y="1333086"/>
              <a:ext cx="228289" cy="219867"/>
            </a:xfrm>
            <a:custGeom>
              <a:avLst/>
              <a:gdLst>
                <a:gd name="T0" fmla="*/ 0 w 525"/>
                <a:gd name="T1" fmla="*/ 255 h 506"/>
                <a:gd name="T2" fmla="*/ 0 w 525"/>
                <a:gd name="T3" fmla="*/ 253 h 506"/>
                <a:gd name="T4" fmla="*/ 263 w 525"/>
                <a:gd name="T5" fmla="*/ 0 h 506"/>
                <a:gd name="T6" fmla="*/ 525 w 525"/>
                <a:gd name="T7" fmla="*/ 251 h 506"/>
                <a:gd name="T8" fmla="*/ 525 w 525"/>
                <a:gd name="T9" fmla="*/ 253 h 506"/>
                <a:gd name="T10" fmla="*/ 261 w 525"/>
                <a:gd name="T11" fmla="*/ 506 h 506"/>
                <a:gd name="T12" fmla="*/ 0 w 525"/>
                <a:gd name="T13" fmla="*/ 255 h 506"/>
                <a:gd name="T14" fmla="*/ 389 w 525"/>
                <a:gd name="T15" fmla="*/ 255 h 506"/>
                <a:gd name="T16" fmla="*/ 389 w 525"/>
                <a:gd name="T17" fmla="*/ 253 h 506"/>
                <a:gd name="T18" fmla="*/ 261 w 525"/>
                <a:gd name="T19" fmla="*/ 119 h 506"/>
                <a:gd name="T20" fmla="*/ 135 w 525"/>
                <a:gd name="T21" fmla="*/ 251 h 506"/>
                <a:gd name="T22" fmla="*/ 135 w 525"/>
                <a:gd name="T23" fmla="*/ 253 h 506"/>
                <a:gd name="T24" fmla="*/ 263 w 525"/>
                <a:gd name="T25" fmla="*/ 387 h 506"/>
                <a:gd name="T26" fmla="*/ 389 w 525"/>
                <a:gd name="T27" fmla="*/ 255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5" h="506">
                  <a:moveTo>
                    <a:pt x="0" y="255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4"/>
                    <a:pt x="112" y="0"/>
                    <a:pt x="263" y="0"/>
                  </a:cubicBezTo>
                  <a:cubicBezTo>
                    <a:pt x="413" y="0"/>
                    <a:pt x="525" y="112"/>
                    <a:pt x="525" y="251"/>
                  </a:cubicBezTo>
                  <a:cubicBezTo>
                    <a:pt x="525" y="253"/>
                    <a:pt x="525" y="253"/>
                    <a:pt x="525" y="253"/>
                  </a:cubicBezTo>
                  <a:cubicBezTo>
                    <a:pt x="525" y="392"/>
                    <a:pt x="412" y="506"/>
                    <a:pt x="261" y="506"/>
                  </a:cubicBezTo>
                  <a:cubicBezTo>
                    <a:pt x="111" y="506"/>
                    <a:pt x="0" y="394"/>
                    <a:pt x="0" y="255"/>
                  </a:cubicBezTo>
                  <a:close/>
                  <a:moveTo>
                    <a:pt x="389" y="255"/>
                  </a:moveTo>
                  <a:cubicBezTo>
                    <a:pt x="389" y="253"/>
                    <a:pt x="389" y="253"/>
                    <a:pt x="389" y="253"/>
                  </a:cubicBezTo>
                  <a:cubicBezTo>
                    <a:pt x="389" y="182"/>
                    <a:pt x="337" y="119"/>
                    <a:pt x="261" y="119"/>
                  </a:cubicBezTo>
                  <a:cubicBezTo>
                    <a:pt x="183" y="119"/>
                    <a:pt x="135" y="180"/>
                    <a:pt x="135" y="251"/>
                  </a:cubicBezTo>
                  <a:cubicBezTo>
                    <a:pt x="135" y="253"/>
                    <a:pt x="135" y="253"/>
                    <a:pt x="135" y="253"/>
                  </a:cubicBezTo>
                  <a:cubicBezTo>
                    <a:pt x="135" y="325"/>
                    <a:pt x="187" y="387"/>
                    <a:pt x="263" y="387"/>
                  </a:cubicBezTo>
                  <a:cubicBezTo>
                    <a:pt x="342" y="387"/>
                    <a:pt x="389" y="326"/>
                    <a:pt x="389" y="2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E75BF800-A9FA-4FA5-B06E-00F909B5AC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79084" y="1331756"/>
              <a:ext cx="127665" cy="216764"/>
            </a:xfrm>
            <a:custGeom>
              <a:avLst/>
              <a:gdLst>
                <a:gd name="T0" fmla="*/ 0 w 293"/>
                <a:gd name="T1" fmla="*/ 13 h 498"/>
                <a:gd name="T2" fmla="*/ 138 w 293"/>
                <a:gd name="T3" fmla="*/ 13 h 498"/>
                <a:gd name="T4" fmla="*/ 138 w 293"/>
                <a:gd name="T5" fmla="*/ 110 h 498"/>
                <a:gd name="T6" fmla="*/ 293 w 293"/>
                <a:gd name="T7" fmla="*/ 3 h 498"/>
                <a:gd name="T8" fmla="*/ 293 w 293"/>
                <a:gd name="T9" fmla="*/ 147 h 498"/>
                <a:gd name="T10" fmla="*/ 286 w 293"/>
                <a:gd name="T11" fmla="*/ 147 h 498"/>
                <a:gd name="T12" fmla="*/ 138 w 293"/>
                <a:gd name="T13" fmla="*/ 318 h 498"/>
                <a:gd name="T14" fmla="*/ 138 w 293"/>
                <a:gd name="T15" fmla="*/ 498 h 498"/>
                <a:gd name="T16" fmla="*/ 0 w 293"/>
                <a:gd name="T17" fmla="*/ 498 h 498"/>
                <a:gd name="T18" fmla="*/ 0 w 293"/>
                <a:gd name="T19" fmla="*/ 1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3" h="498">
                  <a:moveTo>
                    <a:pt x="0" y="13"/>
                  </a:moveTo>
                  <a:cubicBezTo>
                    <a:pt x="138" y="13"/>
                    <a:pt x="138" y="13"/>
                    <a:pt x="138" y="13"/>
                  </a:cubicBezTo>
                  <a:cubicBezTo>
                    <a:pt x="138" y="110"/>
                    <a:pt x="138" y="110"/>
                    <a:pt x="138" y="110"/>
                  </a:cubicBezTo>
                  <a:cubicBezTo>
                    <a:pt x="166" y="43"/>
                    <a:pt x="211" y="0"/>
                    <a:pt x="293" y="3"/>
                  </a:cubicBezTo>
                  <a:cubicBezTo>
                    <a:pt x="293" y="147"/>
                    <a:pt x="293" y="147"/>
                    <a:pt x="293" y="147"/>
                  </a:cubicBezTo>
                  <a:cubicBezTo>
                    <a:pt x="286" y="147"/>
                    <a:pt x="286" y="147"/>
                    <a:pt x="286" y="147"/>
                  </a:cubicBezTo>
                  <a:cubicBezTo>
                    <a:pt x="194" y="147"/>
                    <a:pt x="138" y="203"/>
                    <a:pt x="138" y="318"/>
                  </a:cubicBezTo>
                  <a:cubicBezTo>
                    <a:pt x="138" y="498"/>
                    <a:pt x="138" y="498"/>
                    <a:pt x="138" y="498"/>
                  </a:cubicBezTo>
                  <a:cubicBezTo>
                    <a:pt x="0" y="498"/>
                    <a:pt x="0" y="498"/>
                    <a:pt x="0" y="498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31170700-1A5B-4233-9767-A27ACACA860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82993" y="1334859"/>
              <a:ext cx="194157" cy="217207"/>
            </a:xfrm>
            <a:custGeom>
              <a:avLst/>
              <a:gdLst>
                <a:gd name="T0" fmla="*/ 0 w 446"/>
                <a:gd name="T1" fmla="*/ 351 h 500"/>
                <a:gd name="T2" fmla="*/ 0 w 446"/>
                <a:gd name="T3" fmla="*/ 349 h 500"/>
                <a:gd name="T4" fmla="*/ 195 w 446"/>
                <a:gd name="T5" fmla="*/ 195 h 500"/>
                <a:gd name="T6" fmla="*/ 314 w 446"/>
                <a:gd name="T7" fmla="*/ 215 h 500"/>
                <a:gd name="T8" fmla="*/ 314 w 446"/>
                <a:gd name="T9" fmla="*/ 206 h 500"/>
                <a:gd name="T10" fmla="*/ 210 w 446"/>
                <a:gd name="T11" fmla="*/ 118 h 500"/>
                <a:gd name="T12" fmla="*/ 76 w 446"/>
                <a:gd name="T13" fmla="*/ 144 h 500"/>
                <a:gd name="T14" fmla="*/ 42 w 446"/>
                <a:gd name="T15" fmla="*/ 39 h 500"/>
                <a:gd name="T16" fmla="*/ 230 w 446"/>
                <a:gd name="T17" fmla="*/ 0 h 500"/>
                <a:gd name="T18" fmla="*/ 394 w 446"/>
                <a:gd name="T19" fmla="*/ 54 h 500"/>
                <a:gd name="T20" fmla="*/ 446 w 446"/>
                <a:gd name="T21" fmla="*/ 209 h 500"/>
                <a:gd name="T22" fmla="*/ 446 w 446"/>
                <a:gd name="T23" fmla="*/ 491 h 500"/>
                <a:gd name="T24" fmla="*/ 313 w 446"/>
                <a:gd name="T25" fmla="*/ 491 h 500"/>
                <a:gd name="T26" fmla="*/ 313 w 446"/>
                <a:gd name="T27" fmla="*/ 438 h 500"/>
                <a:gd name="T28" fmla="*/ 167 w 446"/>
                <a:gd name="T29" fmla="*/ 500 h 500"/>
                <a:gd name="T30" fmla="*/ 0 w 446"/>
                <a:gd name="T31" fmla="*/ 351 h 500"/>
                <a:gd name="T32" fmla="*/ 316 w 446"/>
                <a:gd name="T33" fmla="*/ 320 h 500"/>
                <a:gd name="T34" fmla="*/ 316 w 446"/>
                <a:gd name="T35" fmla="*/ 295 h 500"/>
                <a:gd name="T36" fmla="*/ 228 w 446"/>
                <a:gd name="T37" fmla="*/ 277 h 500"/>
                <a:gd name="T38" fmla="*/ 133 w 446"/>
                <a:gd name="T39" fmla="*/ 344 h 500"/>
                <a:gd name="T40" fmla="*/ 133 w 446"/>
                <a:gd name="T41" fmla="*/ 346 h 500"/>
                <a:gd name="T42" fmla="*/ 208 w 446"/>
                <a:gd name="T43" fmla="*/ 405 h 500"/>
                <a:gd name="T44" fmla="*/ 316 w 446"/>
                <a:gd name="T45" fmla="*/ 32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6" h="500">
                  <a:moveTo>
                    <a:pt x="0" y="351"/>
                  </a:moveTo>
                  <a:cubicBezTo>
                    <a:pt x="0" y="349"/>
                    <a:pt x="0" y="349"/>
                    <a:pt x="0" y="349"/>
                  </a:cubicBezTo>
                  <a:cubicBezTo>
                    <a:pt x="0" y="244"/>
                    <a:pt x="81" y="195"/>
                    <a:pt x="195" y="195"/>
                  </a:cubicBezTo>
                  <a:cubicBezTo>
                    <a:pt x="244" y="195"/>
                    <a:pt x="280" y="203"/>
                    <a:pt x="314" y="215"/>
                  </a:cubicBezTo>
                  <a:cubicBezTo>
                    <a:pt x="314" y="206"/>
                    <a:pt x="314" y="206"/>
                    <a:pt x="314" y="206"/>
                  </a:cubicBezTo>
                  <a:cubicBezTo>
                    <a:pt x="314" y="149"/>
                    <a:pt x="279" y="118"/>
                    <a:pt x="210" y="118"/>
                  </a:cubicBezTo>
                  <a:cubicBezTo>
                    <a:pt x="157" y="118"/>
                    <a:pt x="120" y="128"/>
                    <a:pt x="76" y="144"/>
                  </a:cubicBezTo>
                  <a:cubicBezTo>
                    <a:pt x="42" y="39"/>
                    <a:pt x="42" y="39"/>
                    <a:pt x="42" y="39"/>
                  </a:cubicBezTo>
                  <a:cubicBezTo>
                    <a:pt x="95" y="15"/>
                    <a:pt x="148" y="0"/>
                    <a:pt x="230" y="0"/>
                  </a:cubicBezTo>
                  <a:cubicBezTo>
                    <a:pt x="305" y="0"/>
                    <a:pt x="359" y="20"/>
                    <a:pt x="394" y="54"/>
                  </a:cubicBezTo>
                  <a:cubicBezTo>
                    <a:pt x="430" y="91"/>
                    <a:pt x="446" y="144"/>
                    <a:pt x="446" y="209"/>
                  </a:cubicBezTo>
                  <a:cubicBezTo>
                    <a:pt x="446" y="491"/>
                    <a:pt x="446" y="491"/>
                    <a:pt x="446" y="491"/>
                  </a:cubicBezTo>
                  <a:cubicBezTo>
                    <a:pt x="313" y="491"/>
                    <a:pt x="313" y="491"/>
                    <a:pt x="313" y="491"/>
                  </a:cubicBezTo>
                  <a:cubicBezTo>
                    <a:pt x="313" y="438"/>
                    <a:pt x="313" y="438"/>
                    <a:pt x="313" y="438"/>
                  </a:cubicBezTo>
                  <a:cubicBezTo>
                    <a:pt x="280" y="475"/>
                    <a:pt x="234" y="500"/>
                    <a:pt x="167" y="500"/>
                  </a:cubicBezTo>
                  <a:cubicBezTo>
                    <a:pt x="75" y="500"/>
                    <a:pt x="0" y="447"/>
                    <a:pt x="0" y="351"/>
                  </a:cubicBezTo>
                  <a:close/>
                  <a:moveTo>
                    <a:pt x="316" y="320"/>
                  </a:moveTo>
                  <a:cubicBezTo>
                    <a:pt x="316" y="295"/>
                    <a:pt x="316" y="295"/>
                    <a:pt x="316" y="295"/>
                  </a:cubicBezTo>
                  <a:cubicBezTo>
                    <a:pt x="292" y="284"/>
                    <a:pt x="262" y="277"/>
                    <a:pt x="228" y="277"/>
                  </a:cubicBezTo>
                  <a:cubicBezTo>
                    <a:pt x="169" y="277"/>
                    <a:pt x="133" y="301"/>
                    <a:pt x="133" y="344"/>
                  </a:cubicBezTo>
                  <a:cubicBezTo>
                    <a:pt x="133" y="346"/>
                    <a:pt x="133" y="346"/>
                    <a:pt x="133" y="346"/>
                  </a:cubicBezTo>
                  <a:cubicBezTo>
                    <a:pt x="133" y="383"/>
                    <a:pt x="164" y="405"/>
                    <a:pt x="208" y="405"/>
                  </a:cubicBezTo>
                  <a:cubicBezTo>
                    <a:pt x="272" y="405"/>
                    <a:pt x="316" y="369"/>
                    <a:pt x="316" y="3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Rectangle 26">
              <a:extLst>
                <a:ext uri="{FF2B5EF4-FFF2-40B4-BE49-F238E27FC236}">
                  <a16:creationId xmlns:a16="http://schemas.microsoft.com/office/drawing/2014/main" id="{9CF25159-7802-4E5B-8837-8E57F2A51EC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801973" y="1260831"/>
              <a:ext cx="59843" cy="28768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27">
              <a:extLst>
                <a:ext uri="{FF2B5EF4-FFF2-40B4-BE49-F238E27FC236}">
                  <a16:creationId xmlns:a16="http://schemas.microsoft.com/office/drawing/2014/main" id="{8C48BAA6-002A-430B-9CD2-AF23AC05A73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886639" y="1260831"/>
              <a:ext cx="59399" cy="28768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7" name="Rectangle 28">
            <a:extLst>
              <a:ext uri="{FF2B5EF4-FFF2-40B4-BE49-F238E27FC236}">
                <a16:creationId xmlns:a16="http://schemas.microsoft.com/office/drawing/2014/main" id="{4D872154-4275-422F-BF6F-C8ECDAFCF82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556230" y="837417"/>
            <a:ext cx="634181" cy="189869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8BEE63C-C3F8-4C38-9BE5-7F464ABA10A0}"/>
              </a:ext>
            </a:extLst>
          </p:cNvPr>
          <p:cNvGrpSpPr/>
          <p:nvPr userDrawn="1"/>
        </p:nvGrpSpPr>
        <p:grpSpPr>
          <a:xfrm>
            <a:off x="11701122" y="1007069"/>
            <a:ext cx="321494" cy="1552800"/>
            <a:chOff x="7313961" y="501936"/>
            <a:chExt cx="323594" cy="1566108"/>
          </a:xfrm>
        </p:grpSpPr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0F6D2C1F-123F-4FC5-A8AF-9FD924E376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83556" y="1311808"/>
              <a:ext cx="249567" cy="247350"/>
            </a:xfrm>
            <a:custGeom>
              <a:avLst/>
              <a:gdLst>
                <a:gd name="T0" fmla="*/ 0 w 574"/>
                <a:gd name="T1" fmla="*/ 229 h 569"/>
                <a:gd name="T2" fmla="*/ 90 w 574"/>
                <a:gd name="T3" fmla="*/ 413 h 569"/>
                <a:gd name="T4" fmla="*/ 90 w 574"/>
                <a:gd name="T5" fmla="*/ 413 h 569"/>
                <a:gd name="T6" fmla="*/ 90 w 574"/>
                <a:gd name="T7" fmla="*/ 413 h 569"/>
                <a:gd name="T8" fmla="*/ 9 w 574"/>
                <a:gd name="T9" fmla="*/ 413 h 569"/>
                <a:gd name="T10" fmla="*/ 9 w 574"/>
                <a:gd name="T11" fmla="*/ 569 h 569"/>
                <a:gd name="T12" fmla="*/ 574 w 574"/>
                <a:gd name="T13" fmla="*/ 569 h 569"/>
                <a:gd name="T14" fmla="*/ 574 w 574"/>
                <a:gd name="T15" fmla="*/ 413 h 569"/>
                <a:gd name="T16" fmla="*/ 253 w 574"/>
                <a:gd name="T17" fmla="*/ 413 h 569"/>
                <a:gd name="T18" fmla="*/ 133 w 574"/>
                <a:gd name="T19" fmla="*/ 286 h 569"/>
                <a:gd name="T20" fmla="*/ 253 w 574"/>
                <a:gd name="T21" fmla="*/ 155 h 569"/>
                <a:gd name="T22" fmla="*/ 574 w 574"/>
                <a:gd name="T23" fmla="*/ 155 h 569"/>
                <a:gd name="T24" fmla="*/ 574 w 574"/>
                <a:gd name="T25" fmla="*/ 0 h 569"/>
                <a:gd name="T26" fmla="*/ 224 w 574"/>
                <a:gd name="T27" fmla="*/ 0 h 569"/>
                <a:gd name="T28" fmla="*/ 0 w 574"/>
                <a:gd name="T29" fmla="*/ 229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4" h="569">
                  <a:moveTo>
                    <a:pt x="0" y="229"/>
                  </a:moveTo>
                  <a:cubicBezTo>
                    <a:pt x="0" y="294"/>
                    <a:pt x="30" y="368"/>
                    <a:pt x="90" y="413"/>
                  </a:cubicBezTo>
                  <a:cubicBezTo>
                    <a:pt x="90" y="413"/>
                    <a:pt x="90" y="413"/>
                    <a:pt x="90" y="413"/>
                  </a:cubicBezTo>
                  <a:cubicBezTo>
                    <a:pt x="90" y="413"/>
                    <a:pt x="90" y="413"/>
                    <a:pt x="90" y="413"/>
                  </a:cubicBezTo>
                  <a:cubicBezTo>
                    <a:pt x="9" y="413"/>
                    <a:pt x="9" y="413"/>
                    <a:pt x="9" y="413"/>
                  </a:cubicBezTo>
                  <a:cubicBezTo>
                    <a:pt x="9" y="569"/>
                    <a:pt x="9" y="569"/>
                    <a:pt x="9" y="569"/>
                  </a:cubicBezTo>
                  <a:cubicBezTo>
                    <a:pt x="574" y="569"/>
                    <a:pt x="574" y="569"/>
                    <a:pt x="574" y="569"/>
                  </a:cubicBezTo>
                  <a:cubicBezTo>
                    <a:pt x="574" y="413"/>
                    <a:pt x="574" y="413"/>
                    <a:pt x="574" y="413"/>
                  </a:cubicBezTo>
                  <a:cubicBezTo>
                    <a:pt x="253" y="413"/>
                    <a:pt x="253" y="413"/>
                    <a:pt x="253" y="413"/>
                  </a:cubicBezTo>
                  <a:cubicBezTo>
                    <a:pt x="195" y="413"/>
                    <a:pt x="133" y="369"/>
                    <a:pt x="133" y="286"/>
                  </a:cubicBezTo>
                  <a:cubicBezTo>
                    <a:pt x="133" y="221"/>
                    <a:pt x="178" y="155"/>
                    <a:pt x="253" y="155"/>
                  </a:cubicBezTo>
                  <a:cubicBezTo>
                    <a:pt x="574" y="155"/>
                    <a:pt x="574" y="155"/>
                    <a:pt x="574" y="155"/>
                  </a:cubicBezTo>
                  <a:cubicBezTo>
                    <a:pt x="574" y="0"/>
                    <a:pt x="574" y="0"/>
                    <a:pt x="574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94" y="0"/>
                    <a:pt x="0" y="93"/>
                    <a:pt x="0" y="22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0">
              <a:extLst>
                <a:ext uri="{FF2B5EF4-FFF2-40B4-BE49-F238E27FC236}">
                  <a16:creationId xmlns:a16="http://schemas.microsoft.com/office/drawing/2014/main" id="{2EA5A2F2-AE15-4FA5-85A9-F7373F3251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87546" y="755049"/>
              <a:ext cx="245577" cy="276163"/>
            </a:xfrm>
            <a:custGeom>
              <a:avLst/>
              <a:gdLst>
                <a:gd name="T0" fmla="*/ 0 w 554"/>
                <a:gd name="T1" fmla="*/ 174 h 623"/>
                <a:gd name="T2" fmla="*/ 377 w 554"/>
                <a:gd name="T3" fmla="*/ 311 h 623"/>
                <a:gd name="T4" fmla="*/ 0 w 554"/>
                <a:gd name="T5" fmla="*/ 450 h 623"/>
                <a:gd name="T6" fmla="*/ 0 w 554"/>
                <a:gd name="T7" fmla="*/ 623 h 623"/>
                <a:gd name="T8" fmla="*/ 554 w 554"/>
                <a:gd name="T9" fmla="*/ 395 h 623"/>
                <a:gd name="T10" fmla="*/ 554 w 554"/>
                <a:gd name="T11" fmla="*/ 228 h 623"/>
                <a:gd name="T12" fmla="*/ 0 w 554"/>
                <a:gd name="T13" fmla="*/ 0 h 623"/>
                <a:gd name="T14" fmla="*/ 0 w 554"/>
                <a:gd name="T15" fmla="*/ 174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4" h="623">
                  <a:moveTo>
                    <a:pt x="0" y="174"/>
                  </a:moveTo>
                  <a:lnTo>
                    <a:pt x="377" y="311"/>
                  </a:lnTo>
                  <a:lnTo>
                    <a:pt x="0" y="450"/>
                  </a:lnTo>
                  <a:lnTo>
                    <a:pt x="0" y="623"/>
                  </a:lnTo>
                  <a:lnTo>
                    <a:pt x="554" y="395"/>
                  </a:lnTo>
                  <a:lnTo>
                    <a:pt x="554" y="228"/>
                  </a:lnTo>
                  <a:lnTo>
                    <a:pt x="0" y="0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1">
              <a:extLst>
                <a:ext uri="{FF2B5EF4-FFF2-40B4-BE49-F238E27FC236}">
                  <a16:creationId xmlns:a16="http://schemas.microsoft.com/office/drawing/2014/main" id="{F0E0D771-C362-479B-9362-01060246988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83556" y="1583096"/>
              <a:ext cx="253999" cy="256659"/>
            </a:xfrm>
            <a:custGeom>
              <a:avLst/>
              <a:gdLst>
                <a:gd name="T0" fmla="*/ 401 w 584"/>
                <a:gd name="T1" fmla="*/ 110 h 590"/>
                <a:gd name="T2" fmla="*/ 460 w 584"/>
                <a:gd name="T3" fmla="*/ 272 h 590"/>
                <a:gd name="T4" fmla="*/ 415 w 584"/>
                <a:gd name="T5" fmla="*/ 397 h 590"/>
                <a:gd name="T6" fmla="*/ 250 w 584"/>
                <a:gd name="T7" fmla="*/ 0 h 590"/>
                <a:gd name="T8" fmla="*/ 92 w 584"/>
                <a:gd name="T9" fmla="*/ 68 h 590"/>
                <a:gd name="T10" fmla="*/ 0 w 584"/>
                <a:gd name="T11" fmla="*/ 291 h 590"/>
                <a:gd name="T12" fmla="*/ 292 w 584"/>
                <a:gd name="T13" fmla="*/ 590 h 590"/>
                <a:gd name="T14" fmla="*/ 584 w 584"/>
                <a:gd name="T15" fmla="*/ 274 h 590"/>
                <a:gd name="T16" fmla="*/ 476 w 584"/>
                <a:gd name="T17" fmla="*/ 12 h 590"/>
                <a:gd name="T18" fmla="*/ 401 w 584"/>
                <a:gd name="T19" fmla="*/ 110 h 590"/>
                <a:gd name="T20" fmla="*/ 179 w 584"/>
                <a:gd name="T21" fmla="*/ 408 h 590"/>
                <a:gd name="T22" fmla="*/ 123 w 584"/>
                <a:gd name="T23" fmla="*/ 288 h 590"/>
                <a:gd name="T24" fmla="*/ 202 w 584"/>
                <a:gd name="T25" fmla="*/ 168 h 590"/>
                <a:gd name="T26" fmla="*/ 315 w 584"/>
                <a:gd name="T27" fmla="*/ 439 h 590"/>
                <a:gd name="T28" fmla="*/ 179 w 584"/>
                <a:gd name="T29" fmla="*/ 408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4" h="590">
                  <a:moveTo>
                    <a:pt x="401" y="110"/>
                  </a:moveTo>
                  <a:cubicBezTo>
                    <a:pt x="449" y="175"/>
                    <a:pt x="460" y="212"/>
                    <a:pt x="460" y="272"/>
                  </a:cubicBezTo>
                  <a:cubicBezTo>
                    <a:pt x="460" y="325"/>
                    <a:pt x="444" y="367"/>
                    <a:pt x="415" y="397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189" y="9"/>
                    <a:pt x="134" y="32"/>
                    <a:pt x="92" y="68"/>
                  </a:cubicBezTo>
                  <a:cubicBezTo>
                    <a:pt x="32" y="120"/>
                    <a:pt x="0" y="197"/>
                    <a:pt x="0" y="291"/>
                  </a:cubicBezTo>
                  <a:cubicBezTo>
                    <a:pt x="0" y="462"/>
                    <a:pt x="126" y="590"/>
                    <a:pt x="292" y="590"/>
                  </a:cubicBezTo>
                  <a:cubicBezTo>
                    <a:pt x="462" y="590"/>
                    <a:pt x="584" y="462"/>
                    <a:pt x="584" y="274"/>
                  </a:cubicBezTo>
                  <a:cubicBezTo>
                    <a:pt x="584" y="169"/>
                    <a:pt x="534" y="62"/>
                    <a:pt x="476" y="12"/>
                  </a:cubicBezTo>
                  <a:lnTo>
                    <a:pt x="401" y="110"/>
                  </a:lnTo>
                  <a:close/>
                  <a:moveTo>
                    <a:pt x="179" y="408"/>
                  </a:moveTo>
                  <a:cubicBezTo>
                    <a:pt x="144" y="381"/>
                    <a:pt x="123" y="339"/>
                    <a:pt x="123" y="288"/>
                  </a:cubicBezTo>
                  <a:cubicBezTo>
                    <a:pt x="123" y="232"/>
                    <a:pt x="155" y="190"/>
                    <a:pt x="202" y="168"/>
                  </a:cubicBezTo>
                  <a:cubicBezTo>
                    <a:pt x="315" y="439"/>
                    <a:pt x="315" y="439"/>
                    <a:pt x="315" y="439"/>
                  </a:cubicBezTo>
                  <a:cubicBezTo>
                    <a:pt x="257" y="447"/>
                    <a:pt x="212" y="432"/>
                    <a:pt x="179" y="4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32">
              <a:extLst>
                <a:ext uri="{FF2B5EF4-FFF2-40B4-BE49-F238E27FC236}">
                  <a16:creationId xmlns:a16="http://schemas.microsoft.com/office/drawing/2014/main" id="{BD807C55-B428-4E3A-A768-FF2F2AA578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13961" y="1846404"/>
              <a:ext cx="319161" cy="221640"/>
            </a:xfrm>
            <a:custGeom>
              <a:avLst/>
              <a:gdLst>
                <a:gd name="T0" fmla="*/ 580 w 720"/>
                <a:gd name="T1" fmla="*/ 0 h 500"/>
                <a:gd name="T2" fmla="*/ 580 w 720"/>
                <a:gd name="T3" fmla="*/ 346 h 500"/>
                <a:gd name="T4" fmla="*/ 0 w 720"/>
                <a:gd name="T5" fmla="*/ 346 h 500"/>
                <a:gd name="T6" fmla="*/ 0 w 720"/>
                <a:gd name="T7" fmla="*/ 500 h 500"/>
                <a:gd name="T8" fmla="*/ 720 w 720"/>
                <a:gd name="T9" fmla="*/ 500 h 500"/>
                <a:gd name="T10" fmla="*/ 720 w 720"/>
                <a:gd name="T11" fmla="*/ 0 h 500"/>
                <a:gd name="T12" fmla="*/ 580 w 720"/>
                <a:gd name="T13" fmla="*/ 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500">
                  <a:moveTo>
                    <a:pt x="580" y="0"/>
                  </a:moveTo>
                  <a:lnTo>
                    <a:pt x="580" y="346"/>
                  </a:lnTo>
                  <a:lnTo>
                    <a:pt x="0" y="346"/>
                  </a:lnTo>
                  <a:lnTo>
                    <a:pt x="0" y="500"/>
                  </a:lnTo>
                  <a:lnTo>
                    <a:pt x="720" y="500"/>
                  </a:lnTo>
                  <a:lnTo>
                    <a:pt x="720" y="0"/>
                  </a:lnTo>
                  <a:lnTo>
                    <a:pt x="5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33">
              <a:extLst>
                <a:ext uri="{FF2B5EF4-FFF2-40B4-BE49-F238E27FC236}">
                  <a16:creationId xmlns:a16="http://schemas.microsoft.com/office/drawing/2014/main" id="{46FC01F6-5587-4701-B3C6-0DC2032CAEC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83556" y="501936"/>
              <a:ext cx="253999" cy="263752"/>
            </a:xfrm>
            <a:custGeom>
              <a:avLst/>
              <a:gdLst>
                <a:gd name="T0" fmla="*/ 584 w 584"/>
                <a:gd name="T1" fmla="*/ 304 h 607"/>
                <a:gd name="T2" fmla="*/ 292 w 584"/>
                <a:gd name="T3" fmla="*/ 607 h 607"/>
                <a:gd name="T4" fmla="*/ 0 w 584"/>
                <a:gd name="T5" fmla="*/ 302 h 607"/>
                <a:gd name="T6" fmla="*/ 292 w 584"/>
                <a:gd name="T7" fmla="*/ 0 h 607"/>
                <a:gd name="T8" fmla="*/ 584 w 584"/>
                <a:gd name="T9" fmla="*/ 304 h 607"/>
                <a:gd name="T10" fmla="*/ 133 w 584"/>
                <a:gd name="T11" fmla="*/ 304 h 607"/>
                <a:gd name="T12" fmla="*/ 292 w 584"/>
                <a:gd name="T13" fmla="*/ 454 h 607"/>
                <a:gd name="T14" fmla="*/ 451 w 584"/>
                <a:gd name="T15" fmla="*/ 302 h 607"/>
                <a:gd name="T16" fmla="*/ 292 w 584"/>
                <a:gd name="T17" fmla="*/ 153 h 607"/>
                <a:gd name="T18" fmla="*/ 133 w 584"/>
                <a:gd name="T19" fmla="*/ 304 h 6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4" h="607">
                  <a:moveTo>
                    <a:pt x="584" y="304"/>
                  </a:moveTo>
                  <a:cubicBezTo>
                    <a:pt x="584" y="474"/>
                    <a:pt x="457" y="607"/>
                    <a:pt x="292" y="607"/>
                  </a:cubicBezTo>
                  <a:cubicBezTo>
                    <a:pt x="128" y="607"/>
                    <a:pt x="0" y="473"/>
                    <a:pt x="0" y="302"/>
                  </a:cubicBezTo>
                  <a:cubicBezTo>
                    <a:pt x="0" y="133"/>
                    <a:pt x="126" y="0"/>
                    <a:pt x="292" y="0"/>
                  </a:cubicBezTo>
                  <a:cubicBezTo>
                    <a:pt x="455" y="0"/>
                    <a:pt x="584" y="133"/>
                    <a:pt x="584" y="304"/>
                  </a:cubicBezTo>
                  <a:moveTo>
                    <a:pt x="133" y="304"/>
                  </a:moveTo>
                  <a:cubicBezTo>
                    <a:pt x="133" y="391"/>
                    <a:pt x="198" y="454"/>
                    <a:pt x="292" y="454"/>
                  </a:cubicBezTo>
                  <a:cubicBezTo>
                    <a:pt x="381" y="454"/>
                    <a:pt x="451" y="387"/>
                    <a:pt x="451" y="302"/>
                  </a:cubicBezTo>
                  <a:cubicBezTo>
                    <a:pt x="451" y="216"/>
                    <a:pt x="383" y="153"/>
                    <a:pt x="292" y="153"/>
                  </a:cubicBezTo>
                  <a:cubicBezTo>
                    <a:pt x="203" y="153"/>
                    <a:pt x="133" y="219"/>
                    <a:pt x="133" y="30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34">
              <a:extLst>
                <a:ext uri="{FF2B5EF4-FFF2-40B4-BE49-F238E27FC236}">
                  <a16:creationId xmlns:a16="http://schemas.microsoft.com/office/drawing/2014/main" id="{DC296814-EEBB-47E4-A1CC-8645F51DA98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83556" y="1021017"/>
              <a:ext cx="253999" cy="263752"/>
            </a:xfrm>
            <a:custGeom>
              <a:avLst/>
              <a:gdLst>
                <a:gd name="T0" fmla="*/ 584 w 584"/>
                <a:gd name="T1" fmla="*/ 305 h 607"/>
                <a:gd name="T2" fmla="*/ 292 w 584"/>
                <a:gd name="T3" fmla="*/ 607 h 607"/>
                <a:gd name="T4" fmla="*/ 0 w 584"/>
                <a:gd name="T5" fmla="*/ 303 h 607"/>
                <a:gd name="T6" fmla="*/ 292 w 584"/>
                <a:gd name="T7" fmla="*/ 0 h 607"/>
                <a:gd name="T8" fmla="*/ 584 w 584"/>
                <a:gd name="T9" fmla="*/ 305 h 607"/>
                <a:gd name="T10" fmla="*/ 133 w 584"/>
                <a:gd name="T11" fmla="*/ 305 h 607"/>
                <a:gd name="T12" fmla="*/ 292 w 584"/>
                <a:gd name="T13" fmla="*/ 454 h 607"/>
                <a:gd name="T14" fmla="*/ 451 w 584"/>
                <a:gd name="T15" fmla="*/ 303 h 607"/>
                <a:gd name="T16" fmla="*/ 292 w 584"/>
                <a:gd name="T17" fmla="*/ 153 h 607"/>
                <a:gd name="T18" fmla="*/ 133 w 584"/>
                <a:gd name="T19" fmla="*/ 305 h 6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4" h="607">
                  <a:moveTo>
                    <a:pt x="584" y="305"/>
                  </a:moveTo>
                  <a:cubicBezTo>
                    <a:pt x="584" y="474"/>
                    <a:pt x="457" y="607"/>
                    <a:pt x="292" y="607"/>
                  </a:cubicBezTo>
                  <a:cubicBezTo>
                    <a:pt x="128" y="607"/>
                    <a:pt x="0" y="474"/>
                    <a:pt x="0" y="303"/>
                  </a:cubicBezTo>
                  <a:cubicBezTo>
                    <a:pt x="0" y="133"/>
                    <a:pt x="126" y="0"/>
                    <a:pt x="292" y="0"/>
                  </a:cubicBezTo>
                  <a:cubicBezTo>
                    <a:pt x="455" y="0"/>
                    <a:pt x="584" y="134"/>
                    <a:pt x="584" y="305"/>
                  </a:cubicBezTo>
                  <a:moveTo>
                    <a:pt x="133" y="305"/>
                  </a:moveTo>
                  <a:cubicBezTo>
                    <a:pt x="133" y="391"/>
                    <a:pt x="198" y="454"/>
                    <a:pt x="292" y="454"/>
                  </a:cubicBezTo>
                  <a:cubicBezTo>
                    <a:pt x="381" y="454"/>
                    <a:pt x="451" y="388"/>
                    <a:pt x="451" y="303"/>
                  </a:cubicBezTo>
                  <a:cubicBezTo>
                    <a:pt x="451" y="216"/>
                    <a:pt x="383" y="153"/>
                    <a:pt x="292" y="153"/>
                  </a:cubicBezTo>
                  <a:cubicBezTo>
                    <a:pt x="203" y="153"/>
                    <a:pt x="133" y="220"/>
                    <a:pt x="133" y="3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0CD9248-0A2C-4050-B347-2980229F11A8}"/>
              </a:ext>
            </a:extLst>
          </p:cNvPr>
          <p:cNvGrpSpPr/>
          <p:nvPr userDrawn="1"/>
        </p:nvGrpSpPr>
        <p:grpSpPr>
          <a:xfrm>
            <a:off x="1154741" y="3561907"/>
            <a:ext cx="7851377" cy="1769127"/>
            <a:chOff x="541049" y="2649538"/>
            <a:chExt cx="9285724" cy="2092325"/>
          </a:xfrm>
          <a:gradFill flip="none" rotWithShape="1">
            <a:gsLst>
              <a:gs pos="0">
                <a:srgbClr val="7C55A3"/>
              </a:gs>
              <a:gs pos="33000">
                <a:srgbClr val="4C8AC8"/>
              </a:gs>
              <a:gs pos="67000">
                <a:srgbClr val="47B98E"/>
              </a:gs>
              <a:gs pos="100000">
                <a:srgbClr val="64B951"/>
              </a:gs>
            </a:gsLst>
            <a:lin ang="18900000" scaled="1"/>
            <a:tileRect/>
          </a:gradFill>
        </p:grpSpPr>
        <p:sp>
          <p:nvSpPr>
            <p:cNvPr id="54" name="Freeform 5">
              <a:extLst>
                <a:ext uri="{FF2B5EF4-FFF2-40B4-BE49-F238E27FC236}">
                  <a16:creationId xmlns:a16="http://schemas.microsoft.com/office/drawing/2014/main" id="{99FEE917-CD84-4C97-B4F9-73DFE2A473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1049" y="2809876"/>
              <a:ext cx="963613" cy="1928813"/>
            </a:xfrm>
            <a:custGeom>
              <a:avLst/>
              <a:gdLst>
                <a:gd name="T0" fmla="*/ 57 w 301"/>
                <a:gd name="T1" fmla="*/ 458 h 600"/>
                <a:gd name="T2" fmla="*/ 57 w 301"/>
                <a:gd name="T3" fmla="*/ 235 h 600"/>
                <a:gd name="T4" fmla="*/ 0 w 301"/>
                <a:gd name="T5" fmla="*/ 235 h 600"/>
                <a:gd name="T6" fmla="*/ 0 w 301"/>
                <a:gd name="T7" fmla="*/ 121 h 600"/>
                <a:gd name="T8" fmla="*/ 57 w 301"/>
                <a:gd name="T9" fmla="*/ 121 h 600"/>
                <a:gd name="T10" fmla="*/ 57 w 301"/>
                <a:gd name="T11" fmla="*/ 0 h 600"/>
                <a:gd name="T12" fmla="*/ 190 w 301"/>
                <a:gd name="T13" fmla="*/ 0 h 600"/>
                <a:gd name="T14" fmla="*/ 190 w 301"/>
                <a:gd name="T15" fmla="*/ 121 h 600"/>
                <a:gd name="T16" fmla="*/ 301 w 301"/>
                <a:gd name="T17" fmla="*/ 121 h 600"/>
                <a:gd name="T18" fmla="*/ 301 w 301"/>
                <a:gd name="T19" fmla="*/ 235 h 600"/>
                <a:gd name="T20" fmla="*/ 190 w 301"/>
                <a:gd name="T21" fmla="*/ 235 h 600"/>
                <a:gd name="T22" fmla="*/ 190 w 301"/>
                <a:gd name="T23" fmla="*/ 436 h 600"/>
                <a:gd name="T24" fmla="*/ 233 w 301"/>
                <a:gd name="T25" fmla="*/ 482 h 600"/>
                <a:gd name="T26" fmla="*/ 299 w 301"/>
                <a:gd name="T27" fmla="*/ 465 h 600"/>
                <a:gd name="T28" fmla="*/ 299 w 301"/>
                <a:gd name="T29" fmla="*/ 573 h 600"/>
                <a:gd name="T30" fmla="*/ 194 w 301"/>
                <a:gd name="T31" fmla="*/ 600 h 600"/>
                <a:gd name="T32" fmla="*/ 57 w 301"/>
                <a:gd name="T33" fmla="*/ 458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1" h="600">
                  <a:moveTo>
                    <a:pt x="57" y="458"/>
                  </a:moveTo>
                  <a:cubicBezTo>
                    <a:pt x="57" y="235"/>
                    <a:pt x="57" y="235"/>
                    <a:pt x="57" y="235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57" y="121"/>
                    <a:pt x="57" y="121"/>
                    <a:pt x="57" y="121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0" y="121"/>
                    <a:pt x="190" y="121"/>
                    <a:pt x="190" y="121"/>
                  </a:cubicBezTo>
                  <a:cubicBezTo>
                    <a:pt x="301" y="121"/>
                    <a:pt x="301" y="121"/>
                    <a:pt x="301" y="121"/>
                  </a:cubicBezTo>
                  <a:cubicBezTo>
                    <a:pt x="301" y="235"/>
                    <a:pt x="301" y="235"/>
                    <a:pt x="301" y="235"/>
                  </a:cubicBezTo>
                  <a:cubicBezTo>
                    <a:pt x="190" y="235"/>
                    <a:pt x="190" y="235"/>
                    <a:pt x="190" y="235"/>
                  </a:cubicBezTo>
                  <a:cubicBezTo>
                    <a:pt x="190" y="436"/>
                    <a:pt x="190" y="436"/>
                    <a:pt x="190" y="436"/>
                  </a:cubicBezTo>
                  <a:cubicBezTo>
                    <a:pt x="190" y="467"/>
                    <a:pt x="203" y="482"/>
                    <a:pt x="233" y="482"/>
                  </a:cubicBezTo>
                  <a:cubicBezTo>
                    <a:pt x="258" y="482"/>
                    <a:pt x="280" y="476"/>
                    <a:pt x="299" y="465"/>
                  </a:cubicBezTo>
                  <a:cubicBezTo>
                    <a:pt x="299" y="573"/>
                    <a:pt x="299" y="573"/>
                    <a:pt x="299" y="573"/>
                  </a:cubicBezTo>
                  <a:cubicBezTo>
                    <a:pt x="271" y="590"/>
                    <a:pt x="239" y="600"/>
                    <a:pt x="194" y="600"/>
                  </a:cubicBezTo>
                  <a:cubicBezTo>
                    <a:pt x="112" y="600"/>
                    <a:pt x="57" y="568"/>
                    <a:pt x="57" y="4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6">
              <a:extLst>
                <a:ext uri="{FF2B5EF4-FFF2-40B4-BE49-F238E27FC236}">
                  <a16:creationId xmlns:a16="http://schemas.microsoft.com/office/drawing/2014/main" id="{78C9364A-BFFF-4F94-9D90-8A71731D63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8151" y="2649538"/>
              <a:ext cx="1382713" cy="2063750"/>
            </a:xfrm>
            <a:custGeom>
              <a:avLst/>
              <a:gdLst>
                <a:gd name="T0" fmla="*/ 0 w 432"/>
                <a:gd name="T1" fmla="*/ 0 h 642"/>
                <a:gd name="T2" fmla="*/ 134 w 432"/>
                <a:gd name="T3" fmla="*/ 0 h 642"/>
                <a:gd name="T4" fmla="*/ 134 w 432"/>
                <a:gd name="T5" fmla="*/ 237 h 642"/>
                <a:gd name="T6" fmla="*/ 272 w 432"/>
                <a:gd name="T7" fmla="*/ 162 h 642"/>
                <a:gd name="T8" fmla="*/ 432 w 432"/>
                <a:gd name="T9" fmla="*/ 337 h 642"/>
                <a:gd name="T10" fmla="*/ 432 w 432"/>
                <a:gd name="T11" fmla="*/ 642 h 642"/>
                <a:gd name="T12" fmla="*/ 298 w 432"/>
                <a:gd name="T13" fmla="*/ 642 h 642"/>
                <a:gd name="T14" fmla="*/ 298 w 432"/>
                <a:gd name="T15" fmla="*/ 379 h 642"/>
                <a:gd name="T16" fmla="*/ 218 w 432"/>
                <a:gd name="T17" fmla="*/ 283 h 642"/>
                <a:gd name="T18" fmla="*/ 134 w 432"/>
                <a:gd name="T19" fmla="*/ 379 h 642"/>
                <a:gd name="T20" fmla="*/ 134 w 432"/>
                <a:gd name="T21" fmla="*/ 642 h 642"/>
                <a:gd name="T22" fmla="*/ 0 w 432"/>
                <a:gd name="T23" fmla="*/ 642 h 642"/>
                <a:gd name="T24" fmla="*/ 0 w 432"/>
                <a:gd name="T25" fmla="*/ 0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642">
                  <a:moveTo>
                    <a:pt x="0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4" y="237"/>
                    <a:pt x="134" y="237"/>
                    <a:pt x="134" y="237"/>
                  </a:cubicBezTo>
                  <a:cubicBezTo>
                    <a:pt x="165" y="198"/>
                    <a:pt x="204" y="162"/>
                    <a:pt x="272" y="162"/>
                  </a:cubicBezTo>
                  <a:cubicBezTo>
                    <a:pt x="373" y="162"/>
                    <a:pt x="432" y="229"/>
                    <a:pt x="432" y="337"/>
                  </a:cubicBezTo>
                  <a:cubicBezTo>
                    <a:pt x="432" y="642"/>
                    <a:pt x="432" y="642"/>
                    <a:pt x="432" y="642"/>
                  </a:cubicBezTo>
                  <a:cubicBezTo>
                    <a:pt x="298" y="642"/>
                    <a:pt x="298" y="642"/>
                    <a:pt x="298" y="642"/>
                  </a:cubicBezTo>
                  <a:cubicBezTo>
                    <a:pt x="298" y="379"/>
                    <a:pt x="298" y="379"/>
                    <a:pt x="298" y="379"/>
                  </a:cubicBezTo>
                  <a:cubicBezTo>
                    <a:pt x="298" y="316"/>
                    <a:pt x="269" y="283"/>
                    <a:pt x="218" y="283"/>
                  </a:cubicBezTo>
                  <a:cubicBezTo>
                    <a:pt x="166" y="283"/>
                    <a:pt x="134" y="316"/>
                    <a:pt x="134" y="379"/>
                  </a:cubicBezTo>
                  <a:cubicBezTo>
                    <a:pt x="134" y="642"/>
                    <a:pt x="134" y="642"/>
                    <a:pt x="134" y="642"/>
                  </a:cubicBezTo>
                  <a:cubicBezTo>
                    <a:pt x="0" y="642"/>
                    <a:pt x="0" y="642"/>
                    <a:pt x="0" y="64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7">
              <a:extLst>
                <a:ext uri="{FF2B5EF4-FFF2-40B4-BE49-F238E27FC236}">
                  <a16:creationId xmlns:a16="http://schemas.microsoft.com/office/drawing/2014/main" id="{E572E624-9DE1-4F42-A7F5-36B7B8A2F63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61304" y="3179763"/>
              <a:ext cx="1390650" cy="1562100"/>
            </a:xfrm>
            <a:custGeom>
              <a:avLst/>
              <a:gdLst>
                <a:gd name="T0" fmla="*/ 0 w 434"/>
                <a:gd name="T1" fmla="*/ 342 h 486"/>
                <a:gd name="T2" fmla="*/ 0 w 434"/>
                <a:gd name="T3" fmla="*/ 340 h 486"/>
                <a:gd name="T4" fmla="*/ 190 w 434"/>
                <a:gd name="T5" fmla="*/ 189 h 486"/>
                <a:gd name="T6" fmla="*/ 305 w 434"/>
                <a:gd name="T7" fmla="*/ 209 h 486"/>
                <a:gd name="T8" fmla="*/ 305 w 434"/>
                <a:gd name="T9" fmla="*/ 201 h 486"/>
                <a:gd name="T10" fmla="*/ 204 w 434"/>
                <a:gd name="T11" fmla="*/ 115 h 486"/>
                <a:gd name="T12" fmla="*/ 74 w 434"/>
                <a:gd name="T13" fmla="*/ 140 h 486"/>
                <a:gd name="T14" fmla="*/ 40 w 434"/>
                <a:gd name="T15" fmla="*/ 38 h 486"/>
                <a:gd name="T16" fmla="*/ 223 w 434"/>
                <a:gd name="T17" fmla="*/ 0 h 486"/>
                <a:gd name="T18" fmla="*/ 383 w 434"/>
                <a:gd name="T19" fmla="*/ 53 h 486"/>
                <a:gd name="T20" fmla="*/ 434 w 434"/>
                <a:gd name="T21" fmla="*/ 204 h 486"/>
                <a:gd name="T22" fmla="*/ 434 w 434"/>
                <a:gd name="T23" fmla="*/ 477 h 486"/>
                <a:gd name="T24" fmla="*/ 304 w 434"/>
                <a:gd name="T25" fmla="*/ 477 h 486"/>
                <a:gd name="T26" fmla="*/ 304 w 434"/>
                <a:gd name="T27" fmla="*/ 426 h 486"/>
                <a:gd name="T28" fmla="*/ 162 w 434"/>
                <a:gd name="T29" fmla="*/ 486 h 486"/>
                <a:gd name="T30" fmla="*/ 0 w 434"/>
                <a:gd name="T31" fmla="*/ 342 h 486"/>
                <a:gd name="T32" fmla="*/ 307 w 434"/>
                <a:gd name="T33" fmla="*/ 311 h 486"/>
                <a:gd name="T34" fmla="*/ 307 w 434"/>
                <a:gd name="T35" fmla="*/ 287 h 486"/>
                <a:gd name="T36" fmla="*/ 222 w 434"/>
                <a:gd name="T37" fmla="*/ 270 h 486"/>
                <a:gd name="T38" fmla="*/ 129 w 434"/>
                <a:gd name="T39" fmla="*/ 335 h 486"/>
                <a:gd name="T40" fmla="*/ 129 w 434"/>
                <a:gd name="T41" fmla="*/ 336 h 486"/>
                <a:gd name="T42" fmla="*/ 202 w 434"/>
                <a:gd name="T43" fmla="*/ 394 h 486"/>
                <a:gd name="T44" fmla="*/ 307 w 434"/>
                <a:gd name="T45" fmla="*/ 311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34" h="486">
                  <a:moveTo>
                    <a:pt x="0" y="342"/>
                  </a:moveTo>
                  <a:cubicBezTo>
                    <a:pt x="0" y="340"/>
                    <a:pt x="0" y="340"/>
                    <a:pt x="0" y="340"/>
                  </a:cubicBezTo>
                  <a:cubicBezTo>
                    <a:pt x="0" y="237"/>
                    <a:pt x="78" y="189"/>
                    <a:pt x="190" y="189"/>
                  </a:cubicBezTo>
                  <a:cubicBezTo>
                    <a:pt x="237" y="189"/>
                    <a:pt x="272" y="197"/>
                    <a:pt x="305" y="209"/>
                  </a:cubicBezTo>
                  <a:cubicBezTo>
                    <a:pt x="305" y="201"/>
                    <a:pt x="305" y="201"/>
                    <a:pt x="305" y="201"/>
                  </a:cubicBezTo>
                  <a:cubicBezTo>
                    <a:pt x="305" y="145"/>
                    <a:pt x="271" y="115"/>
                    <a:pt x="204" y="115"/>
                  </a:cubicBezTo>
                  <a:cubicBezTo>
                    <a:pt x="153" y="115"/>
                    <a:pt x="117" y="124"/>
                    <a:pt x="74" y="140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92" y="15"/>
                    <a:pt x="143" y="0"/>
                    <a:pt x="223" y="0"/>
                  </a:cubicBezTo>
                  <a:cubicBezTo>
                    <a:pt x="296" y="0"/>
                    <a:pt x="349" y="20"/>
                    <a:pt x="383" y="53"/>
                  </a:cubicBezTo>
                  <a:cubicBezTo>
                    <a:pt x="418" y="88"/>
                    <a:pt x="434" y="140"/>
                    <a:pt x="434" y="204"/>
                  </a:cubicBezTo>
                  <a:cubicBezTo>
                    <a:pt x="434" y="477"/>
                    <a:pt x="434" y="477"/>
                    <a:pt x="434" y="477"/>
                  </a:cubicBezTo>
                  <a:cubicBezTo>
                    <a:pt x="304" y="477"/>
                    <a:pt x="304" y="477"/>
                    <a:pt x="304" y="477"/>
                  </a:cubicBezTo>
                  <a:cubicBezTo>
                    <a:pt x="304" y="426"/>
                    <a:pt x="304" y="426"/>
                    <a:pt x="304" y="426"/>
                  </a:cubicBezTo>
                  <a:cubicBezTo>
                    <a:pt x="272" y="462"/>
                    <a:pt x="227" y="486"/>
                    <a:pt x="162" y="486"/>
                  </a:cubicBezTo>
                  <a:cubicBezTo>
                    <a:pt x="73" y="486"/>
                    <a:pt x="0" y="435"/>
                    <a:pt x="0" y="342"/>
                  </a:cubicBezTo>
                  <a:close/>
                  <a:moveTo>
                    <a:pt x="307" y="311"/>
                  </a:moveTo>
                  <a:cubicBezTo>
                    <a:pt x="307" y="287"/>
                    <a:pt x="307" y="287"/>
                    <a:pt x="307" y="287"/>
                  </a:cubicBezTo>
                  <a:cubicBezTo>
                    <a:pt x="284" y="277"/>
                    <a:pt x="254" y="270"/>
                    <a:pt x="222" y="270"/>
                  </a:cubicBezTo>
                  <a:cubicBezTo>
                    <a:pt x="164" y="270"/>
                    <a:pt x="129" y="292"/>
                    <a:pt x="129" y="335"/>
                  </a:cubicBezTo>
                  <a:cubicBezTo>
                    <a:pt x="129" y="336"/>
                    <a:pt x="129" y="336"/>
                    <a:pt x="129" y="336"/>
                  </a:cubicBezTo>
                  <a:cubicBezTo>
                    <a:pt x="129" y="372"/>
                    <a:pt x="159" y="394"/>
                    <a:pt x="202" y="394"/>
                  </a:cubicBezTo>
                  <a:cubicBezTo>
                    <a:pt x="265" y="394"/>
                    <a:pt x="307" y="359"/>
                    <a:pt x="307" y="3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8">
              <a:extLst>
                <a:ext uri="{FF2B5EF4-FFF2-40B4-BE49-F238E27FC236}">
                  <a16:creationId xmlns:a16="http://schemas.microsoft.com/office/drawing/2014/main" id="{DD8A238C-0295-48D1-8872-FE51165DDE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59916" y="3170238"/>
              <a:ext cx="1384300" cy="1543050"/>
            </a:xfrm>
            <a:custGeom>
              <a:avLst/>
              <a:gdLst>
                <a:gd name="T0" fmla="*/ 0 w 432"/>
                <a:gd name="T1" fmla="*/ 9 h 480"/>
                <a:gd name="T2" fmla="*/ 133 w 432"/>
                <a:gd name="T3" fmla="*/ 9 h 480"/>
                <a:gd name="T4" fmla="*/ 133 w 432"/>
                <a:gd name="T5" fmla="*/ 75 h 480"/>
                <a:gd name="T6" fmla="*/ 272 w 432"/>
                <a:gd name="T7" fmla="*/ 0 h 480"/>
                <a:gd name="T8" fmla="*/ 432 w 432"/>
                <a:gd name="T9" fmla="*/ 175 h 480"/>
                <a:gd name="T10" fmla="*/ 432 w 432"/>
                <a:gd name="T11" fmla="*/ 480 h 480"/>
                <a:gd name="T12" fmla="*/ 298 w 432"/>
                <a:gd name="T13" fmla="*/ 480 h 480"/>
                <a:gd name="T14" fmla="*/ 298 w 432"/>
                <a:gd name="T15" fmla="*/ 217 h 480"/>
                <a:gd name="T16" fmla="*/ 217 w 432"/>
                <a:gd name="T17" fmla="*/ 121 h 480"/>
                <a:gd name="T18" fmla="*/ 133 w 432"/>
                <a:gd name="T19" fmla="*/ 217 h 480"/>
                <a:gd name="T20" fmla="*/ 133 w 432"/>
                <a:gd name="T21" fmla="*/ 480 h 480"/>
                <a:gd name="T22" fmla="*/ 0 w 432"/>
                <a:gd name="T23" fmla="*/ 480 h 480"/>
                <a:gd name="T24" fmla="*/ 0 w 432"/>
                <a:gd name="T25" fmla="*/ 9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480">
                  <a:moveTo>
                    <a:pt x="0" y="9"/>
                  </a:moveTo>
                  <a:cubicBezTo>
                    <a:pt x="133" y="9"/>
                    <a:pt x="133" y="9"/>
                    <a:pt x="133" y="9"/>
                  </a:cubicBezTo>
                  <a:cubicBezTo>
                    <a:pt x="133" y="75"/>
                    <a:pt x="133" y="75"/>
                    <a:pt x="133" y="75"/>
                  </a:cubicBezTo>
                  <a:cubicBezTo>
                    <a:pt x="164" y="36"/>
                    <a:pt x="204" y="0"/>
                    <a:pt x="272" y="0"/>
                  </a:cubicBezTo>
                  <a:cubicBezTo>
                    <a:pt x="373" y="0"/>
                    <a:pt x="432" y="67"/>
                    <a:pt x="432" y="175"/>
                  </a:cubicBezTo>
                  <a:cubicBezTo>
                    <a:pt x="432" y="480"/>
                    <a:pt x="432" y="480"/>
                    <a:pt x="432" y="480"/>
                  </a:cubicBezTo>
                  <a:cubicBezTo>
                    <a:pt x="298" y="480"/>
                    <a:pt x="298" y="480"/>
                    <a:pt x="298" y="480"/>
                  </a:cubicBezTo>
                  <a:cubicBezTo>
                    <a:pt x="298" y="217"/>
                    <a:pt x="298" y="217"/>
                    <a:pt x="298" y="217"/>
                  </a:cubicBezTo>
                  <a:cubicBezTo>
                    <a:pt x="298" y="154"/>
                    <a:pt x="268" y="121"/>
                    <a:pt x="217" y="121"/>
                  </a:cubicBezTo>
                  <a:cubicBezTo>
                    <a:pt x="166" y="121"/>
                    <a:pt x="133" y="154"/>
                    <a:pt x="133" y="217"/>
                  </a:cubicBezTo>
                  <a:cubicBezTo>
                    <a:pt x="133" y="480"/>
                    <a:pt x="133" y="480"/>
                    <a:pt x="133" y="480"/>
                  </a:cubicBezTo>
                  <a:cubicBezTo>
                    <a:pt x="0" y="480"/>
                    <a:pt x="0" y="480"/>
                    <a:pt x="0" y="480"/>
                  </a:cubicBez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9">
              <a:extLst>
                <a:ext uri="{FF2B5EF4-FFF2-40B4-BE49-F238E27FC236}">
                  <a16:creationId xmlns:a16="http://schemas.microsoft.com/office/drawing/2014/main" id="{6849E95A-0C53-4220-85E0-6DFCEA7D1C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36593" y="2649538"/>
              <a:ext cx="1460500" cy="2063750"/>
            </a:xfrm>
            <a:custGeom>
              <a:avLst/>
              <a:gdLst>
                <a:gd name="T0" fmla="*/ 0 w 920"/>
                <a:gd name="T1" fmla="*/ 0 h 1300"/>
                <a:gd name="T2" fmla="*/ 270 w 920"/>
                <a:gd name="T3" fmla="*/ 0 h 1300"/>
                <a:gd name="T4" fmla="*/ 270 w 920"/>
                <a:gd name="T5" fmla="*/ 692 h 1300"/>
                <a:gd name="T6" fmla="*/ 585 w 920"/>
                <a:gd name="T7" fmla="*/ 346 h 1300"/>
                <a:gd name="T8" fmla="*/ 908 w 920"/>
                <a:gd name="T9" fmla="*/ 346 h 1300"/>
                <a:gd name="T10" fmla="*/ 547 w 920"/>
                <a:gd name="T11" fmla="*/ 721 h 1300"/>
                <a:gd name="T12" fmla="*/ 920 w 920"/>
                <a:gd name="T13" fmla="*/ 1300 h 1300"/>
                <a:gd name="T14" fmla="*/ 609 w 920"/>
                <a:gd name="T15" fmla="*/ 1300 h 1300"/>
                <a:gd name="T16" fmla="*/ 365 w 920"/>
                <a:gd name="T17" fmla="*/ 909 h 1300"/>
                <a:gd name="T18" fmla="*/ 270 w 920"/>
                <a:gd name="T19" fmla="*/ 1010 h 1300"/>
                <a:gd name="T20" fmla="*/ 270 w 920"/>
                <a:gd name="T21" fmla="*/ 1300 h 1300"/>
                <a:gd name="T22" fmla="*/ 0 w 920"/>
                <a:gd name="T23" fmla="*/ 1300 h 1300"/>
                <a:gd name="T24" fmla="*/ 0 w 920"/>
                <a:gd name="T25" fmla="*/ 0 h 1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20" h="1300">
                  <a:moveTo>
                    <a:pt x="0" y="0"/>
                  </a:moveTo>
                  <a:lnTo>
                    <a:pt x="270" y="0"/>
                  </a:lnTo>
                  <a:lnTo>
                    <a:pt x="270" y="692"/>
                  </a:lnTo>
                  <a:lnTo>
                    <a:pt x="585" y="346"/>
                  </a:lnTo>
                  <a:lnTo>
                    <a:pt x="908" y="346"/>
                  </a:lnTo>
                  <a:lnTo>
                    <a:pt x="547" y="721"/>
                  </a:lnTo>
                  <a:lnTo>
                    <a:pt x="920" y="1300"/>
                  </a:lnTo>
                  <a:lnTo>
                    <a:pt x="609" y="1300"/>
                  </a:lnTo>
                  <a:lnTo>
                    <a:pt x="365" y="909"/>
                  </a:lnTo>
                  <a:lnTo>
                    <a:pt x="270" y="1010"/>
                  </a:lnTo>
                  <a:lnTo>
                    <a:pt x="270" y="1300"/>
                  </a:lnTo>
                  <a:lnTo>
                    <a:pt x="0" y="13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0">
              <a:extLst>
                <a:ext uri="{FF2B5EF4-FFF2-40B4-BE49-F238E27FC236}">
                  <a16:creationId xmlns:a16="http://schemas.microsoft.com/office/drawing/2014/main" id="{056EAF60-5381-416A-895C-D1FAED9FDF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19896" y="3173413"/>
              <a:ext cx="1227138" cy="1568450"/>
            </a:xfrm>
            <a:custGeom>
              <a:avLst/>
              <a:gdLst>
                <a:gd name="T0" fmla="*/ 0 w 383"/>
                <a:gd name="T1" fmla="*/ 417 h 488"/>
                <a:gd name="T2" fmla="*/ 57 w 383"/>
                <a:gd name="T3" fmla="*/ 329 h 488"/>
                <a:gd name="T4" fmla="*/ 206 w 383"/>
                <a:gd name="T5" fmla="*/ 385 h 488"/>
                <a:gd name="T6" fmla="*/ 262 w 383"/>
                <a:gd name="T7" fmla="*/ 350 h 488"/>
                <a:gd name="T8" fmla="*/ 262 w 383"/>
                <a:gd name="T9" fmla="*/ 348 h 488"/>
                <a:gd name="T10" fmla="*/ 165 w 383"/>
                <a:gd name="T11" fmla="*/ 294 h 488"/>
                <a:gd name="T12" fmla="*/ 24 w 383"/>
                <a:gd name="T13" fmla="*/ 152 h 488"/>
                <a:gd name="T14" fmla="*/ 24 w 383"/>
                <a:gd name="T15" fmla="*/ 150 h 488"/>
                <a:gd name="T16" fmla="*/ 196 w 383"/>
                <a:gd name="T17" fmla="*/ 0 h 488"/>
                <a:gd name="T18" fmla="*/ 372 w 383"/>
                <a:gd name="T19" fmla="*/ 55 h 488"/>
                <a:gd name="T20" fmla="*/ 321 w 383"/>
                <a:gd name="T21" fmla="*/ 147 h 488"/>
                <a:gd name="T22" fmla="*/ 194 w 383"/>
                <a:gd name="T23" fmla="*/ 103 h 488"/>
                <a:gd name="T24" fmla="*/ 144 w 383"/>
                <a:gd name="T25" fmla="*/ 136 h 488"/>
                <a:gd name="T26" fmla="*/ 144 w 383"/>
                <a:gd name="T27" fmla="*/ 138 h 488"/>
                <a:gd name="T28" fmla="*/ 240 w 383"/>
                <a:gd name="T29" fmla="*/ 194 h 488"/>
                <a:gd name="T30" fmla="*/ 383 w 383"/>
                <a:gd name="T31" fmla="*/ 334 h 488"/>
                <a:gd name="T32" fmla="*/ 383 w 383"/>
                <a:gd name="T33" fmla="*/ 336 h 488"/>
                <a:gd name="T34" fmla="*/ 203 w 383"/>
                <a:gd name="T35" fmla="*/ 488 h 488"/>
                <a:gd name="T36" fmla="*/ 0 w 383"/>
                <a:gd name="T37" fmla="*/ 417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3" h="488">
                  <a:moveTo>
                    <a:pt x="0" y="417"/>
                  </a:moveTo>
                  <a:cubicBezTo>
                    <a:pt x="57" y="329"/>
                    <a:pt x="57" y="329"/>
                    <a:pt x="57" y="329"/>
                  </a:cubicBezTo>
                  <a:cubicBezTo>
                    <a:pt x="108" y="366"/>
                    <a:pt x="162" y="385"/>
                    <a:pt x="206" y="385"/>
                  </a:cubicBezTo>
                  <a:cubicBezTo>
                    <a:pt x="245" y="385"/>
                    <a:pt x="262" y="371"/>
                    <a:pt x="262" y="350"/>
                  </a:cubicBezTo>
                  <a:cubicBezTo>
                    <a:pt x="262" y="348"/>
                    <a:pt x="262" y="348"/>
                    <a:pt x="262" y="348"/>
                  </a:cubicBezTo>
                  <a:cubicBezTo>
                    <a:pt x="262" y="319"/>
                    <a:pt x="217" y="309"/>
                    <a:pt x="165" y="294"/>
                  </a:cubicBezTo>
                  <a:cubicBezTo>
                    <a:pt x="99" y="274"/>
                    <a:pt x="24" y="243"/>
                    <a:pt x="24" y="152"/>
                  </a:cubicBezTo>
                  <a:cubicBezTo>
                    <a:pt x="24" y="150"/>
                    <a:pt x="24" y="150"/>
                    <a:pt x="24" y="150"/>
                  </a:cubicBezTo>
                  <a:cubicBezTo>
                    <a:pt x="24" y="54"/>
                    <a:pt x="101" y="0"/>
                    <a:pt x="196" y="0"/>
                  </a:cubicBezTo>
                  <a:cubicBezTo>
                    <a:pt x="256" y="0"/>
                    <a:pt x="321" y="21"/>
                    <a:pt x="372" y="55"/>
                  </a:cubicBezTo>
                  <a:cubicBezTo>
                    <a:pt x="321" y="147"/>
                    <a:pt x="321" y="147"/>
                    <a:pt x="321" y="147"/>
                  </a:cubicBezTo>
                  <a:cubicBezTo>
                    <a:pt x="275" y="120"/>
                    <a:pt x="228" y="103"/>
                    <a:pt x="194" y="103"/>
                  </a:cubicBezTo>
                  <a:cubicBezTo>
                    <a:pt x="161" y="103"/>
                    <a:pt x="144" y="118"/>
                    <a:pt x="144" y="136"/>
                  </a:cubicBezTo>
                  <a:cubicBezTo>
                    <a:pt x="144" y="138"/>
                    <a:pt x="144" y="138"/>
                    <a:pt x="144" y="138"/>
                  </a:cubicBezTo>
                  <a:cubicBezTo>
                    <a:pt x="144" y="164"/>
                    <a:pt x="189" y="176"/>
                    <a:pt x="240" y="194"/>
                  </a:cubicBezTo>
                  <a:cubicBezTo>
                    <a:pt x="306" y="216"/>
                    <a:pt x="383" y="248"/>
                    <a:pt x="383" y="334"/>
                  </a:cubicBezTo>
                  <a:cubicBezTo>
                    <a:pt x="383" y="336"/>
                    <a:pt x="383" y="336"/>
                    <a:pt x="383" y="336"/>
                  </a:cubicBezTo>
                  <a:cubicBezTo>
                    <a:pt x="383" y="440"/>
                    <a:pt x="305" y="488"/>
                    <a:pt x="203" y="488"/>
                  </a:cubicBezTo>
                  <a:cubicBezTo>
                    <a:pt x="137" y="488"/>
                    <a:pt x="63" y="466"/>
                    <a:pt x="0" y="4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Oval 11">
              <a:extLst>
                <a:ext uri="{FF2B5EF4-FFF2-40B4-BE49-F238E27FC236}">
                  <a16:creationId xmlns:a16="http://schemas.microsoft.com/office/drawing/2014/main" id="{0154DA0C-208D-4580-AFAD-81B221FB1EE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282260" y="4167188"/>
              <a:ext cx="544513" cy="5461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03841584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_Color">
    <p:bg>
      <p:bgPr>
        <a:gradFill flip="none" rotWithShape="1">
          <a:gsLst>
            <a:gs pos="0">
              <a:srgbClr val="7C55A3"/>
            </a:gs>
            <a:gs pos="33000">
              <a:srgbClr val="4C8AC8"/>
            </a:gs>
            <a:gs pos="67000">
              <a:srgbClr val="47B98E"/>
            </a:gs>
            <a:gs pos="100000">
              <a:srgbClr val="64B951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4A528FCF-65A1-4B76-B528-87D9B0FBE527}"/>
              </a:ext>
            </a:extLst>
          </p:cNvPr>
          <p:cNvGrpSpPr/>
          <p:nvPr userDrawn="1"/>
        </p:nvGrpSpPr>
        <p:grpSpPr>
          <a:xfrm>
            <a:off x="9390324" y="1007069"/>
            <a:ext cx="1965963" cy="1042086"/>
            <a:chOff x="4988072" y="501936"/>
            <a:chExt cx="1978802" cy="1051017"/>
          </a:xfrm>
          <a:solidFill>
            <a:schemeClr val="accent6"/>
          </a:solidFill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E950DA20-7427-46C1-BEA5-8D227DE3EA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9016" y="501936"/>
              <a:ext cx="218094" cy="282813"/>
            </a:xfrm>
            <a:custGeom>
              <a:avLst/>
              <a:gdLst>
                <a:gd name="T0" fmla="*/ 0 w 502"/>
                <a:gd name="T1" fmla="*/ 550 h 651"/>
                <a:gd name="T2" fmla="*/ 83 w 502"/>
                <a:gd name="T3" fmla="*/ 451 h 651"/>
                <a:gd name="T4" fmla="*/ 272 w 502"/>
                <a:gd name="T5" fmla="*/ 528 h 651"/>
                <a:gd name="T6" fmla="*/ 363 w 502"/>
                <a:gd name="T7" fmla="*/ 469 h 651"/>
                <a:gd name="T8" fmla="*/ 363 w 502"/>
                <a:gd name="T9" fmla="*/ 467 h 651"/>
                <a:gd name="T10" fmla="*/ 236 w 502"/>
                <a:gd name="T11" fmla="*/ 386 h 651"/>
                <a:gd name="T12" fmla="*/ 26 w 502"/>
                <a:gd name="T13" fmla="*/ 192 h 651"/>
                <a:gd name="T14" fmla="*/ 26 w 502"/>
                <a:gd name="T15" fmla="*/ 191 h 651"/>
                <a:gd name="T16" fmla="*/ 247 w 502"/>
                <a:gd name="T17" fmla="*/ 0 h 651"/>
                <a:gd name="T18" fmla="*/ 483 w 502"/>
                <a:gd name="T19" fmla="*/ 80 h 651"/>
                <a:gd name="T20" fmla="*/ 410 w 502"/>
                <a:gd name="T21" fmla="*/ 185 h 651"/>
                <a:gd name="T22" fmla="*/ 246 w 502"/>
                <a:gd name="T23" fmla="*/ 123 h 651"/>
                <a:gd name="T24" fmla="*/ 164 w 502"/>
                <a:gd name="T25" fmla="*/ 178 h 651"/>
                <a:gd name="T26" fmla="*/ 164 w 502"/>
                <a:gd name="T27" fmla="*/ 180 h 651"/>
                <a:gd name="T28" fmla="*/ 301 w 502"/>
                <a:gd name="T29" fmla="*/ 263 h 651"/>
                <a:gd name="T30" fmla="*/ 502 w 502"/>
                <a:gd name="T31" fmla="*/ 453 h 651"/>
                <a:gd name="T32" fmla="*/ 502 w 502"/>
                <a:gd name="T33" fmla="*/ 455 h 651"/>
                <a:gd name="T34" fmla="*/ 269 w 502"/>
                <a:gd name="T35" fmla="*/ 651 h 651"/>
                <a:gd name="T36" fmla="*/ 0 w 502"/>
                <a:gd name="T37" fmla="*/ 550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02" h="651">
                  <a:moveTo>
                    <a:pt x="0" y="550"/>
                  </a:moveTo>
                  <a:cubicBezTo>
                    <a:pt x="83" y="451"/>
                    <a:pt x="83" y="451"/>
                    <a:pt x="83" y="451"/>
                  </a:cubicBezTo>
                  <a:cubicBezTo>
                    <a:pt x="140" y="498"/>
                    <a:pt x="200" y="528"/>
                    <a:pt x="272" y="528"/>
                  </a:cubicBezTo>
                  <a:cubicBezTo>
                    <a:pt x="329" y="528"/>
                    <a:pt x="363" y="506"/>
                    <a:pt x="363" y="469"/>
                  </a:cubicBezTo>
                  <a:cubicBezTo>
                    <a:pt x="363" y="467"/>
                    <a:pt x="363" y="467"/>
                    <a:pt x="363" y="467"/>
                  </a:cubicBezTo>
                  <a:cubicBezTo>
                    <a:pt x="363" y="431"/>
                    <a:pt x="342" y="413"/>
                    <a:pt x="236" y="386"/>
                  </a:cubicBezTo>
                  <a:cubicBezTo>
                    <a:pt x="108" y="354"/>
                    <a:pt x="26" y="318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76"/>
                    <a:pt x="118" y="0"/>
                    <a:pt x="247" y="0"/>
                  </a:cubicBezTo>
                  <a:cubicBezTo>
                    <a:pt x="340" y="0"/>
                    <a:pt x="419" y="29"/>
                    <a:pt x="483" y="80"/>
                  </a:cubicBezTo>
                  <a:cubicBezTo>
                    <a:pt x="410" y="185"/>
                    <a:pt x="410" y="185"/>
                    <a:pt x="410" y="185"/>
                  </a:cubicBezTo>
                  <a:cubicBezTo>
                    <a:pt x="354" y="146"/>
                    <a:pt x="299" y="123"/>
                    <a:pt x="246" y="123"/>
                  </a:cubicBezTo>
                  <a:cubicBezTo>
                    <a:pt x="192" y="123"/>
                    <a:pt x="164" y="147"/>
                    <a:pt x="164" y="178"/>
                  </a:cubicBezTo>
                  <a:cubicBezTo>
                    <a:pt x="164" y="180"/>
                    <a:pt x="164" y="180"/>
                    <a:pt x="164" y="180"/>
                  </a:cubicBezTo>
                  <a:cubicBezTo>
                    <a:pt x="164" y="221"/>
                    <a:pt x="191" y="235"/>
                    <a:pt x="301" y="263"/>
                  </a:cubicBezTo>
                  <a:cubicBezTo>
                    <a:pt x="429" y="297"/>
                    <a:pt x="502" y="343"/>
                    <a:pt x="502" y="453"/>
                  </a:cubicBezTo>
                  <a:cubicBezTo>
                    <a:pt x="502" y="455"/>
                    <a:pt x="502" y="455"/>
                    <a:pt x="502" y="455"/>
                  </a:cubicBezTo>
                  <a:cubicBezTo>
                    <a:pt x="502" y="581"/>
                    <a:pt x="406" y="651"/>
                    <a:pt x="269" y="651"/>
                  </a:cubicBezTo>
                  <a:cubicBezTo>
                    <a:pt x="173" y="651"/>
                    <a:pt x="76" y="618"/>
                    <a:pt x="0" y="5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1E66A364-6FA3-44DA-A21C-9F26B5A3F9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91295" y="566212"/>
              <a:ext cx="322264" cy="214547"/>
            </a:xfrm>
            <a:custGeom>
              <a:avLst/>
              <a:gdLst>
                <a:gd name="T0" fmla="*/ 0 w 741"/>
                <a:gd name="T1" fmla="*/ 9 h 494"/>
                <a:gd name="T2" fmla="*/ 138 w 741"/>
                <a:gd name="T3" fmla="*/ 9 h 494"/>
                <a:gd name="T4" fmla="*/ 138 w 741"/>
                <a:gd name="T5" fmla="*/ 78 h 494"/>
                <a:gd name="T6" fmla="*/ 281 w 741"/>
                <a:gd name="T7" fmla="*/ 0 h 494"/>
                <a:gd name="T8" fmla="*/ 418 w 741"/>
                <a:gd name="T9" fmla="*/ 77 h 494"/>
                <a:gd name="T10" fmla="*/ 577 w 741"/>
                <a:gd name="T11" fmla="*/ 0 h 494"/>
                <a:gd name="T12" fmla="*/ 741 w 741"/>
                <a:gd name="T13" fmla="*/ 178 h 494"/>
                <a:gd name="T14" fmla="*/ 741 w 741"/>
                <a:gd name="T15" fmla="*/ 494 h 494"/>
                <a:gd name="T16" fmla="*/ 603 w 741"/>
                <a:gd name="T17" fmla="*/ 494 h 494"/>
                <a:gd name="T18" fmla="*/ 603 w 741"/>
                <a:gd name="T19" fmla="*/ 224 h 494"/>
                <a:gd name="T20" fmla="*/ 523 w 741"/>
                <a:gd name="T21" fmla="*/ 125 h 494"/>
                <a:gd name="T22" fmla="*/ 439 w 741"/>
                <a:gd name="T23" fmla="*/ 224 h 494"/>
                <a:gd name="T24" fmla="*/ 439 w 741"/>
                <a:gd name="T25" fmla="*/ 494 h 494"/>
                <a:gd name="T26" fmla="*/ 302 w 741"/>
                <a:gd name="T27" fmla="*/ 494 h 494"/>
                <a:gd name="T28" fmla="*/ 302 w 741"/>
                <a:gd name="T29" fmla="*/ 224 h 494"/>
                <a:gd name="T30" fmla="*/ 221 w 741"/>
                <a:gd name="T31" fmla="*/ 125 h 494"/>
                <a:gd name="T32" fmla="*/ 138 w 741"/>
                <a:gd name="T33" fmla="*/ 224 h 494"/>
                <a:gd name="T34" fmla="*/ 138 w 741"/>
                <a:gd name="T35" fmla="*/ 494 h 494"/>
                <a:gd name="T36" fmla="*/ 0 w 741"/>
                <a:gd name="T37" fmla="*/ 494 h 494"/>
                <a:gd name="T38" fmla="*/ 0 w 741"/>
                <a:gd name="T39" fmla="*/ 9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41" h="494">
                  <a:moveTo>
                    <a:pt x="0" y="9"/>
                  </a:moveTo>
                  <a:cubicBezTo>
                    <a:pt x="138" y="9"/>
                    <a:pt x="138" y="9"/>
                    <a:pt x="138" y="9"/>
                  </a:cubicBezTo>
                  <a:cubicBezTo>
                    <a:pt x="138" y="78"/>
                    <a:pt x="138" y="78"/>
                    <a:pt x="138" y="78"/>
                  </a:cubicBezTo>
                  <a:cubicBezTo>
                    <a:pt x="170" y="37"/>
                    <a:pt x="211" y="0"/>
                    <a:pt x="281" y="0"/>
                  </a:cubicBezTo>
                  <a:cubicBezTo>
                    <a:pt x="344" y="0"/>
                    <a:pt x="392" y="28"/>
                    <a:pt x="418" y="77"/>
                  </a:cubicBezTo>
                  <a:cubicBezTo>
                    <a:pt x="460" y="27"/>
                    <a:pt x="511" y="0"/>
                    <a:pt x="577" y="0"/>
                  </a:cubicBezTo>
                  <a:cubicBezTo>
                    <a:pt x="679" y="0"/>
                    <a:pt x="741" y="62"/>
                    <a:pt x="741" y="178"/>
                  </a:cubicBezTo>
                  <a:cubicBezTo>
                    <a:pt x="741" y="494"/>
                    <a:pt x="741" y="494"/>
                    <a:pt x="741" y="494"/>
                  </a:cubicBezTo>
                  <a:cubicBezTo>
                    <a:pt x="603" y="494"/>
                    <a:pt x="603" y="494"/>
                    <a:pt x="603" y="494"/>
                  </a:cubicBezTo>
                  <a:cubicBezTo>
                    <a:pt x="603" y="224"/>
                    <a:pt x="603" y="224"/>
                    <a:pt x="603" y="224"/>
                  </a:cubicBezTo>
                  <a:cubicBezTo>
                    <a:pt x="603" y="159"/>
                    <a:pt x="574" y="125"/>
                    <a:pt x="523" y="125"/>
                  </a:cubicBezTo>
                  <a:cubicBezTo>
                    <a:pt x="471" y="125"/>
                    <a:pt x="439" y="159"/>
                    <a:pt x="439" y="224"/>
                  </a:cubicBezTo>
                  <a:cubicBezTo>
                    <a:pt x="439" y="494"/>
                    <a:pt x="439" y="494"/>
                    <a:pt x="439" y="494"/>
                  </a:cubicBezTo>
                  <a:cubicBezTo>
                    <a:pt x="302" y="494"/>
                    <a:pt x="302" y="494"/>
                    <a:pt x="302" y="494"/>
                  </a:cubicBezTo>
                  <a:cubicBezTo>
                    <a:pt x="302" y="224"/>
                    <a:pt x="302" y="224"/>
                    <a:pt x="302" y="224"/>
                  </a:cubicBezTo>
                  <a:cubicBezTo>
                    <a:pt x="302" y="159"/>
                    <a:pt x="273" y="125"/>
                    <a:pt x="221" y="125"/>
                  </a:cubicBezTo>
                  <a:cubicBezTo>
                    <a:pt x="170" y="125"/>
                    <a:pt x="138" y="159"/>
                    <a:pt x="138" y="224"/>
                  </a:cubicBezTo>
                  <a:cubicBezTo>
                    <a:pt x="138" y="494"/>
                    <a:pt x="138" y="494"/>
                    <a:pt x="138" y="494"/>
                  </a:cubicBezTo>
                  <a:cubicBezTo>
                    <a:pt x="0" y="494"/>
                    <a:pt x="0" y="494"/>
                    <a:pt x="0" y="494"/>
                  </a:cubicBez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E0EB87D4-584F-4884-9809-2618B5F0BE8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25971" y="567985"/>
              <a:ext cx="193713" cy="216764"/>
            </a:xfrm>
            <a:custGeom>
              <a:avLst/>
              <a:gdLst>
                <a:gd name="T0" fmla="*/ 0 w 446"/>
                <a:gd name="T1" fmla="*/ 351 h 499"/>
                <a:gd name="T2" fmla="*/ 0 w 446"/>
                <a:gd name="T3" fmla="*/ 349 h 499"/>
                <a:gd name="T4" fmla="*/ 195 w 446"/>
                <a:gd name="T5" fmla="*/ 194 h 499"/>
                <a:gd name="T6" fmla="*/ 314 w 446"/>
                <a:gd name="T7" fmla="*/ 214 h 499"/>
                <a:gd name="T8" fmla="*/ 314 w 446"/>
                <a:gd name="T9" fmla="*/ 206 h 499"/>
                <a:gd name="T10" fmla="*/ 210 w 446"/>
                <a:gd name="T11" fmla="*/ 117 h 499"/>
                <a:gd name="T12" fmla="*/ 76 w 446"/>
                <a:gd name="T13" fmla="*/ 144 h 499"/>
                <a:gd name="T14" fmla="*/ 42 w 446"/>
                <a:gd name="T15" fmla="*/ 39 h 499"/>
                <a:gd name="T16" fmla="*/ 230 w 446"/>
                <a:gd name="T17" fmla="*/ 0 h 499"/>
                <a:gd name="T18" fmla="*/ 394 w 446"/>
                <a:gd name="T19" fmla="*/ 54 h 499"/>
                <a:gd name="T20" fmla="*/ 446 w 446"/>
                <a:gd name="T21" fmla="*/ 209 h 499"/>
                <a:gd name="T22" fmla="*/ 446 w 446"/>
                <a:gd name="T23" fmla="*/ 490 h 499"/>
                <a:gd name="T24" fmla="*/ 313 w 446"/>
                <a:gd name="T25" fmla="*/ 490 h 499"/>
                <a:gd name="T26" fmla="*/ 313 w 446"/>
                <a:gd name="T27" fmla="*/ 438 h 499"/>
                <a:gd name="T28" fmla="*/ 166 w 446"/>
                <a:gd name="T29" fmla="*/ 499 h 499"/>
                <a:gd name="T30" fmla="*/ 0 w 446"/>
                <a:gd name="T31" fmla="*/ 351 h 499"/>
                <a:gd name="T32" fmla="*/ 316 w 446"/>
                <a:gd name="T33" fmla="*/ 319 h 499"/>
                <a:gd name="T34" fmla="*/ 316 w 446"/>
                <a:gd name="T35" fmla="*/ 295 h 499"/>
                <a:gd name="T36" fmla="*/ 228 w 446"/>
                <a:gd name="T37" fmla="*/ 277 h 499"/>
                <a:gd name="T38" fmla="*/ 133 w 446"/>
                <a:gd name="T39" fmla="*/ 344 h 499"/>
                <a:gd name="T40" fmla="*/ 133 w 446"/>
                <a:gd name="T41" fmla="*/ 346 h 499"/>
                <a:gd name="T42" fmla="*/ 208 w 446"/>
                <a:gd name="T43" fmla="*/ 404 h 499"/>
                <a:gd name="T44" fmla="*/ 316 w 446"/>
                <a:gd name="T45" fmla="*/ 319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6" h="499">
                  <a:moveTo>
                    <a:pt x="0" y="351"/>
                  </a:moveTo>
                  <a:cubicBezTo>
                    <a:pt x="0" y="349"/>
                    <a:pt x="0" y="349"/>
                    <a:pt x="0" y="349"/>
                  </a:cubicBezTo>
                  <a:cubicBezTo>
                    <a:pt x="0" y="243"/>
                    <a:pt x="80" y="194"/>
                    <a:pt x="195" y="194"/>
                  </a:cubicBezTo>
                  <a:cubicBezTo>
                    <a:pt x="244" y="194"/>
                    <a:pt x="280" y="202"/>
                    <a:pt x="314" y="214"/>
                  </a:cubicBezTo>
                  <a:cubicBezTo>
                    <a:pt x="314" y="206"/>
                    <a:pt x="314" y="206"/>
                    <a:pt x="314" y="206"/>
                  </a:cubicBezTo>
                  <a:cubicBezTo>
                    <a:pt x="314" y="149"/>
                    <a:pt x="279" y="117"/>
                    <a:pt x="210" y="117"/>
                  </a:cubicBezTo>
                  <a:cubicBezTo>
                    <a:pt x="157" y="117"/>
                    <a:pt x="120" y="127"/>
                    <a:pt x="76" y="144"/>
                  </a:cubicBezTo>
                  <a:cubicBezTo>
                    <a:pt x="42" y="39"/>
                    <a:pt x="42" y="39"/>
                    <a:pt x="42" y="39"/>
                  </a:cubicBezTo>
                  <a:cubicBezTo>
                    <a:pt x="95" y="15"/>
                    <a:pt x="147" y="0"/>
                    <a:pt x="230" y="0"/>
                  </a:cubicBezTo>
                  <a:cubicBezTo>
                    <a:pt x="305" y="0"/>
                    <a:pt x="359" y="20"/>
                    <a:pt x="394" y="54"/>
                  </a:cubicBezTo>
                  <a:cubicBezTo>
                    <a:pt x="430" y="90"/>
                    <a:pt x="446" y="144"/>
                    <a:pt x="446" y="209"/>
                  </a:cubicBezTo>
                  <a:cubicBezTo>
                    <a:pt x="446" y="490"/>
                    <a:pt x="446" y="490"/>
                    <a:pt x="446" y="490"/>
                  </a:cubicBezTo>
                  <a:cubicBezTo>
                    <a:pt x="313" y="490"/>
                    <a:pt x="313" y="490"/>
                    <a:pt x="313" y="490"/>
                  </a:cubicBezTo>
                  <a:cubicBezTo>
                    <a:pt x="313" y="438"/>
                    <a:pt x="313" y="438"/>
                    <a:pt x="313" y="438"/>
                  </a:cubicBezTo>
                  <a:cubicBezTo>
                    <a:pt x="280" y="475"/>
                    <a:pt x="233" y="499"/>
                    <a:pt x="166" y="499"/>
                  </a:cubicBezTo>
                  <a:cubicBezTo>
                    <a:pt x="75" y="499"/>
                    <a:pt x="0" y="447"/>
                    <a:pt x="0" y="351"/>
                  </a:cubicBezTo>
                  <a:close/>
                  <a:moveTo>
                    <a:pt x="316" y="319"/>
                  </a:moveTo>
                  <a:cubicBezTo>
                    <a:pt x="316" y="295"/>
                    <a:pt x="316" y="295"/>
                    <a:pt x="316" y="295"/>
                  </a:cubicBezTo>
                  <a:cubicBezTo>
                    <a:pt x="292" y="284"/>
                    <a:pt x="262" y="277"/>
                    <a:pt x="228" y="277"/>
                  </a:cubicBezTo>
                  <a:cubicBezTo>
                    <a:pt x="169" y="277"/>
                    <a:pt x="133" y="300"/>
                    <a:pt x="133" y="344"/>
                  </a:cubicBezTo>
                  <a:cubicBezTo>
                    <a:pt x="133" y="346"/>
                    <a:pt x="133" y="346"/>
                    <a:pt x="133" y="346"/>
                  </a:cubicBezTo>
                  <a:cubicBezTo>
                    <a:pt x="133" y="383"/>
                    <a:pt x="164" y="404"/>
                    <a:pt x="208" y="404"/>
                  </a:cubicBezTo>
                  <a:cubicBezTo>
                    <a:pt x="272" y="404"/>
                    <a:pt x="316" y="369"/>
                    <a:pt x="316" y="3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951E8447-9E0F-4D78-B1FD-2CADDD3500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36529" y="564438"/>
              <a:ext cx="127665" cy="216321"/>
            </a:xfrm>
            <a:custGeom>
              <a:avLst/>
              <a:gdLst>
                <a:gd name="T0" fmla="*/ 0 w 293"/>
                <a:gd name="T1" fmla="*/ 13 h 498"/>
                <a:gd name="T2" fmla="*/ 138 w 293"/>
                <a:gd name="T3" fmla="*/ 13 h 498"/>
                <a:gd name="T4" fmla="*/ 138 w 293"/>
                <a:gd name="T5" fmla="*/ 111 h 498"/>
                <a:gd name="T6" fmla="*/ 293 w 293"/>
                <a:gd name="T7" fmla="*/ 4 h 498"/>
                <a:gd name="T8" fmla="*/ 293 w 293"/>
                <a:gd name="T9" fmla="*/ 148 h 498"/>
                <a:gd name="T10" fmla="*/ 285 w 293"/>
                <a:gd name="T11" fmla="*/ 148 h 498"/>
                <a:gd name="T12" fmla="*/ 138 w 293"/>
                <a:gd name="T13" fmla="*/ 319 h 498"/>
                <a:gd name="T14" fmla="*/ 138 w 293"/>
                <a:gd name="T15" fmla="*/ 498 h 498"/>
                <a:gd name="T16" fmla="*/ 0 w 293"/>
                <a:gd name="T17" fmla="*/ 498 h 498"/>
                <a:gd name="T18" fmla="*/ 0 w 293"/>
                <a:gd name="T19" fmla="*/ 1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3" h="498">
                  <a:moveTo>
                    <a:pt x="0" y="13"/>
                  </a:moveTo>
                  <a:cubicBezTo>
                    <a:pt x="138" y="13"/>
                    <a:pt x="138" y="13"/>
                    <a:pt x="138" y="13"/>
                  </a:cubicBezTo>
                  <a:cubicBezTo>
                    <a:pt x="138" y="111"/>
                    <a:pt x="138" y="111"/>
                    <a:pt x="138" y="111"/>
                  </a:cubicBezTo>
                  <a:cubicBezTo>
                    <a:pt x="166" y="44"/>
                    <a:pt x="211" y="0"/>
                    <a:pt x="293" y="4"/>
                  </a:cubicBezTo>
                  <a:cubicBezTo>
                    <a:pt x="293" y="148"/>
                    <a:pt x="293" y="148"/>
                    <a:pt x="293" y="148"/>
                  </a:cubicBezTo>
                  <a:cubicBezTo>
                    <a:pt x="285" y="148"/>
                    <a:pt x="285" y="148"/>
                    <a:pt x="285" y="148"/>
                  </a:cubicBezTo>
                  <a:cubicBezTo>
                    <a:pt x="194" y="148"/>
                    <a:pt x="138" y="203"/>
                    <a:pt x="138" y="319"/>
                  </a:cubicBezTo>
                  <a:cubicBezTo>
                    <a:pt x="138" y="498"/>
                    <a:pt x="138" y="498"/>
                    <a:pt x="138" y="498"/>
                  </a:cubicBezTo>
                  <a:cubicBezTo>
                    <a:pt x="0" y="498"/>
                    <a:pt x="0" y="498"/>
                    <a:pt x="0" y="498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D7E48906-CF13-457A-BF96-6C8E516647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75719" y="516121"/>
              <a:ext cx="134757" cy="268184"/>
            </a:xfrm>
            <a:custGeom>
              <a:avLst/>
              <a:gdLst>
                <a:gd name="T0" fmla="*/ 58 w 310"/>
                <a:gd name="T1" fmla="*/ 472 h 617"/>
                <a:gd name="T2" fmla="*/ 58 w 310"/>
                <a:gd name="T3" fmla="*/ 242 h 617"/>
                <a:gd name="T4" fmla="*/ 0 w 310"/>
                <a:gd name="T5" fmla="*/ 242 h 617"/>
                <a:gd name="T6" fmla="*/ 0 w 310"/>
                <a:gd name="T7" fmla="*/ 124 h 617"/>
                <a:gd name="T8" fmla="*/ 58 w 310"/>
                <a:gd name="T9" fmla="*/ 124 h 617"/>
                <a:gd name="T10" fmla="*/ 58 w 310"/>
                <a:gd name="T11" fmla="*/ 0 h 617"/>
                <a:gd name="T12" fmla="*/ 196 w 310"/>
                <a:gd name="T13" fmla="*/ 0 h 617"/>
                <a:gd name="T14" fmla="*/ 196 w 310"/>
                <a:gd name="T15" fmla="*/ 124 h 617"/>
                <a:gd name="T16" fmla="*/ 310 w 310"/>
                <a:gd name="T17" fmla="*/ 124 h 617"/>
                <a:gd name="T18" fmla="*/ 310 w 310"/>
                <a:gd name="T19" fmla="*/ 242 h 617"/>
                <a:gd name="T20" fmla="*/ 196 w 310"/>
                <a:gd name="T21" fmla="*/ 242 h 617"/>
                <a:gd name="T22" fmla="*/ 196 w 310"/>
                <a:gd name="T23" fmla="*/ 449 h 617"/>
                <a:gd name="T24" fmla="*/ 240 w 310"/>
                <a:gd name="T25" fmla="*/ 496 h 617"/>
                <a:gd name="T26" fmla="*/ 308 w 310"/>
                <a:gd name="T27" fmla="*/ 479 h 617"/>
                <a:gd name="T28" fmla="*/ 308 w 310"/>
                <a:gd name="T29" fmla="*/ 589 h 617"/>
                <a:gd name="T30" fmla="*/ 199 w 310"/>
                <a:gd name="T31" fmla="*/ 617 h 617"/>
                <a:gd name="T32" fmla="*/ 58 w 310"/>
                <a:gd name="T33" fmla="*/ 472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0" h="617">
                  <a:moveTo>
                    <a:pt x="58" y="472"/>
                  </a:moveTo>
                  <a:cubicBezTo>
                    <a:pt x="58" y="242"/>
                    <a:pt x="58" y="242"/>
                    <a:pt x="58" y="242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58" y="124"/>
                    <a:pt x="58" y="124"/>
                    <a:pt x="58" y="124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196" y="124"/>
                    <a:pt x="196" y="124"/>
                    <a:pt x="196" y="124"/>
                  </a:cubicBezTo>
                  <a:cubicBezTo>
                    <a:pt x="310" y="124"/>
                    <a:pt x="310" y="124"/>
                    <a:pt x="310" y="124"/>
                  </a:cubicBezTo>
                  <a:cubicBezTo>
                    <a:pt x="310" y="242"/>
                    <a:pt x="310" y="242"/>
                    <a:pt x="310" y="242"/>
                  </a:cubicBezTo>
                  <a:cubicBezTo>
                    <a:pt x="196" y="242"/>
                    <a:pt x="196" y="242"/>
                    <a:pt x="196" y="242"/>
                  </a:cubicBezTo>
                  <a:cubicBezTo>
                    <a:pt x="196" y="449"/>
                    <a:pt x="196" y="449"/>
                    <a:pt x="196" y="449"/>
                  </a:cubicBezTo>
                  <a:cubicBezTo>
                    <a:pt x="196" y="481"/>
                    <a:pt x="209" y="496"/>
                    <a:pt x="240" y="496"/>
                  </a:cubicBezTo>
                  <a:cubicBezTo>
                    <a:pt x="265" y="496"/>
                    <a:pt x="288" y="490"/>
                    <a:pt x="308" y="479"/>
                  </a:cubicBezTo>
                  <a:cubicBezTo>
                    <a:pt x="308" y="589"/>
                    <a:pt x="308" y="589"/>
                    <a:pt x="308" y="589"/>
                  </a:cubicBezTo>
                  <a:cubicBezTo>
                    <a:pt x="279" y="607"/>
                    <a:pt x="245" y="617"/>
                    <a:pt x="199" y="617"/>
                  </a:cubicBezTo>
                  <a:cubicBezTo>
                    <a:pt x="115" y="617"/>
                    <a:pt x="58" y="584"/>
                    <a:pt x="58" y="4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EF43AC6D-7838-4F37-88E8-52FEBACFEE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18455" y="566212"/>
              <a:ext cx="207012" cy="219424"/>
            </a:xfrm>
            <a:custGeom>
              <a:avLst/>
              <a:gdLst>
                <a:gd name="T0" fmla="*/ 0 w 476"/>
                <a:gd name="T1" fmla="*/ 254 h 505"/>
                <a:gd name="T2" fmla="*/ 0 w 476"/>
                <a:gd name="T3" fmla="*/ 253 h 505"/>
                <a:gd name="T4" fmla="*/ 240 w 476"/>
                <a:gd name="T5" fmla="*/ 0 h 505"/>
                <a:gd name="T6" fmla="*/ 476 w 476"/>
                <a:gd name="T7" fmla="*/ 263 h 505"/>
                <a:gd name="T8" fmla="*/ 475 w 476"/>
                <a:gd name="T9" fmla="*/ 300 h 505"/>
                <a:gd name="T10" fmla="*/ 137 w 476"/>
                <a:gd name="T11" fmla="*/ 300 h 505"/>
                <a:gd name="T12" fmla="*/ 256 w 476"/>
                <a:gd name="T13" fmla="*/ 395 h 505"/>
                <a:gd name="T14" fmla="*/ 373 w 476"/>
                <a:gd name="T15" fmla="*/ 345 h 505"/>
                <a:gd name="T16" fmla="*/ 452 w 476"/>
                <a:gd name="T17" fmla="*/ 415 h 505"/>
                <a:gd name="T18" fmla="*/ 254 w 476"/>
                <a:gd name="T19" fmla="*/ 505 h 505"/>
                <a:gd name="T20" fmla="*/ 0 w 476"/>
                <a:gd name="T21" fmla="*/ 254 h 505"/>
                <a:gd name="T22" fmla="*/ 342 w 476"/>
                <a:gd name="T23" fmla="*/ 214 h 505"/>
                <a:gd name="T24" fmla="*/ 240 w 476"/>
                <a:gd name="T25" fmla="*/ 111 h 505"/>
                <a:gd name="T26" fmla="*/ 135 w 476"/>
                <a:gd name="T27" fmla="*/ 214 h 505"/>
                <a:gd name="T28" fmla="*/ 342 w 476"/>
                <a:gd name="T29" fmla="*/ 21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6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4"/>
                    <a:pt x="99" y="0"/>
                    <a:pt x="240" y="0"/>
                  </a:cubicBezTo>
                  <a:cubicBezTo>
                    <a:pt x="402" y="0"/>
                    <a:pt x="476" y="126"/>
                    <a:pt x="476" y="263"/>
                  </a:cubicBezTo>
                  <a:cubicBezTo>
                    <a:pt x="476" y="274"/>
                    <a:pt x="476" y="287"/>
                    <a:pt x="475" y="300"/>
                  </a:cubicBezTo>
                  <a:cubicBezTo>
                    <a:pt x="137" y="300"/>
                    <a:pt x="137" y="300"/>
                    <a:pt x="137" y="300"/>
                  </a:cubicBezTo>
                  <a:cubicBezTo>
                    <a:pt x="151" y="362"/>
                    <a:pt x="194" y="395"/>
                    <a:pt x="256" y="395"/>
                  </a:cubicBezTo>
                  <a:cubicBezTo>
                    <a:pt x="302" y="395"/>
                    <a:pt x="335" y="380"/>
                    <a:pt x="373" y="345"/>
                  </a:cubicBezTo>
                  <a:cubicBezTo>
                    <a:pt x="452" y="415"/>
                    <a:pt x="452" y="415"/>
                    <a:pt x="452" y="415"/>
                  </a:cubicBezTo>
                  <a:cubicBezTo>
                    <a:pt x="407" y="471"/>
                    <a:pt x="342" y="505"/>
                    <a:pt x="254" y="505"/>
                  </a:cubicBezTo>
                  <a:cubicBezTo>
                    <a:pt x="108" y="505"/>
                    <a:pt x="0" y="403"/>
                    <a:pt x="0" y="254"/>
                  </a:cubicBezTo>
                  <a:close/>
                  <a:moveTo>
                    <a:pt x="342" y="214"/>
                  </a:moveTo>
                  <a:cubicBezTo>
                    <a:pt x="334" y="152"/>
                    <a:pt x="298" y="111"/>
                    <a:pt x="240" y="111"/>
                  </a:cubicBezTo>
                  <a:cubicBezTo>
                    <a:pt x="183" y="111"/>
                    <a:pt x="146" y="151"/>
                    <a:pt x="135" y="214"/>
                  </a:cubicBezTo>
                  <a:lnTo>
                    <a:pt x="342" y="2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425B0672-DE59-4ECA-B0E7-B790066891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37879" y="564438"/>
              <a:ext cx="127221" cy="216321"/>
            </a:xfrm>
            <a:custGeom>
              <a:avLst/>
              <a:gdLst>
                <a:gd name="T0" fmla="*/ 0 w 293"/>
                <a:gd name="T1" fmla="*/ 13 h 498"/>
                <a:gd name="T2" fmla="*/ 138 w 293"/>
                <a:gd name="T3" fmla="*/ 13 h 498"/>
                <a:gd name="T4" fmla="*/ 138 w 293"/>
                <a:gd name="T5" fmla="*/ 111 h 498"/>
                <a:gd name="T6" fmla="*/ 293 w 293"/>
                <a:gd name="T7" fmla="*/ 4 h 498"/>
                <a:gd name="T8" fmla="*/ 293 w 293"/>
                <a:gd name="T9" fmla="*/ 148 h 498"/>
                <a:gd name="T10" fmla="*/ 285 w 293"/>
                <a:gd name="T11" fmla="*/ 148 h 498"/>
                <a:gd name="T12" fmla="*/ 138 w 293"/>
                <a:gd name="T13" fmla="*/ 319 h 498"/>
                <a:gd name="T14" fmla="*/ 138 w 293"/>
                <a:gd name="T15" fmla="*/ 498 h 498"/>
                <a:gd name="T16" fmla="*/ 0 w 293"/>
                <a:gd name="T17" fmla="*/ 498 h 498"/>
                <a:gd name="T18" fmla="*/ 0 w 293"/>
                <a:gd name="T19" fmla="*/ 1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3" h="498">
                  <a:moveTo>
                    <a:pt x="0" y="13"/>
                  </a:moveTo>
                  <a:cubicBezTo>
                    <a:pt x="138" y="13"/>
                    <a:pt x="138" y="13"/>
                    <a:pt x="138" y="13"/>
                  </a:cubicBezTo>
                  <a:cubicBezTo>
                    <a:pt x="138" y="111"/>
                    <a:pt x="138" y="111"/>
                    <a:pt x="138" y="111"/>
                  </a:cubicBezTo>
                  <a:cubicBezTo>
                    <a:pt x="166" y="44"/>
                    <a:pt x="211" y="0"/>
                    <a:pt x="293" y="4"/>
                  </a:cubicBezTo>
                  <a:cubicBezTo>
                    <a:pt x="293" y="148"/>
                    <a:pt x="293" y="148"/>
                    <a:pt x="293" y="148"/>
                  </a:cubicBezTo>
                  <a:cubicBezTo>
                    <a:pt x="285" y="148"/>
                    <a:pt x="285" y="148"/>
                    <a:pt x="285" y="148"/>
                  </a:cubicBezTo>
                  <a:cubicBezTo>
                    <a:pt x="194" y="148"/>
                    <a:pt x="138" y="203"/>
                    <a:pt x="138" y="319"/>
                  </a:cubicBezTo>
                  <a:cubicBezTo>
                    <a:pt x="138" y="498"/>
                    <a:pt x="138" y="498"/>
                    <a:pt x="138" y="498"/>
                  </a:cubicBezTo>
                  <a:cubicBezTo>
                    <a:pt x="0" y="498"/>
                    <a:pt x="0" y="498"/>
                    <a:pt x="0" y="498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48436D55-7005-4378-814F-D44CFE979F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88072" y="888476"/>
              <a:ext cx="134757" cy="268628"/>
            </a:xfrm>
            <a:custGeom>
              <a:avLst/>
              <a:gdLst>
                <a:gd name="T0" fmla="*/ 58 w 310"/>
                <a:gd name="T1" fmla="*/ 472 h 618"/>
                <a:gd name="T2" fmla="*/ 58 w 310"/>
                <a:gd name="T3" fmla="*/ 242 h 618"/>
                <a:gd name="T4" fmla="*/ 0 w 310"/>
                <a:gd name="T5" fmla="*/ 242 h 618"/>
                <a:gd name="T6" fmla="*/ 0 w 310"/>
                <a:gd name="T7" fmla="*/ 124 h 618"/>
                <a:gd name="T8" fmla="*/ 58 w 310"/>
                <a:gd name="T9" fmla="*/ 124 h 618"/>
                <a:gd name="T10" fmla="*/ 58 w 310"/>
                <a:gd name="T11" fmla="*/ 0 h 618"/>
                <a:gd name="T12" fmla="*/ 195 w 310"/>
                <a:gd name="T13" fmla="*/ 0 h 618"/>
                <a:gd name="T14" fmla="*/ 195 w 310"/>
                <a:gd name="T15" fmla="*/ 124 h 618"/>
                <a:gd name="T16" fmla="*/ 310 w 310"/>
                <a:gd name="T17" fmla="*/ 124 h 618"/>
                <a:gd name="T18" fmla="*/ 310 w 310"/>
                <a:gd name="T19" fmla="*/ 242 h 618"/>
                <a:gd name="T20" fmla="*/ 195 w 310"/>
                <a:gd name="T21" fmla="*/ 242 h 618"/>
                <a:gd name="T22" fmla="*/ 195 w 310"/>
                <a:gd name="T23" fmla="*/ 449 h 618"/>
                <a:gd name="T24" fmla="*/ 240 w 310"/>
                <a:gd name="T25" fmla="*/ 496 h 618"/>
                <a:gd name="T26" fmla="*/ 308 w 310"/>
                <a:gd name="T27" fmla="*/ 479 h 618"/>
                <a:gd name="T28" fmla="*/ 308 w 310"/>
                <a:gd name="T29" fmla="*/ 590 h 618"/>
                <a:gd name="T30" fmla="*/ 199 w 310"/>
                <a:gd name="T31" fmla="*/ 618 h 618"/>
                <a:gd name="T32" fmla="*/ 58 w 310"/>
                <a:gd name="T33" fmla="*/ 472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0" h="618">
                  <a:moveTo>
                    <a:pt x="58" y="472"/>
                  </a:moveTo>
                  <a:cubicBezTo>
                    <a:pt x="58" y="242"/>
                    <a:pt x="58" y="242"/>
                    <a:pt x="58" y="242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58" y="124"/>
                    <a:pt x="58" y="124"/>
                    <a:pt x="58" y="124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195" y="124"/>
                    <a:pt x="195" y="124"/>
                    <a:pt x="195" y="124"/>
                  </a:cubicBezTo>
                  <a:cubicBezTo>
                    <a:pt x="310" y="124"/>
                    <a:pt x="310" y="124"/>
                    <a:pt x="310" y="124"/>
                  </a:cubicBezTo>
                  <a:cubicBezTo>
                    <a:pt x="310" y="242"/>
                    <a:pt x="310" y="242"/>
                    <a:pt x="310" y="242"/>
                  </a:cubicBezTo>
                  <a:cubicBezTo>
                    <a:pt x="195" y="242"/>
                    <a:pt x="195" y="242"/>
                    <a:pt x="195" y="242"/>
                  </a:cubicBezTo>
                  <a:cubicBezTo>
                    <a:pt x="195" y="449"/>
                    <a:pt x="195" y="449"/>
                    <a:pt x="195" y="449"/>
                  </a:cubicBezTo>
                  <a:cubicBezTo>
                    <a:pt x="195" y="481"/>
                    <a:pt x="209" y="496"/>
                    <a:pt x="240" y="496"/>
                  </a:cubicBezTo>
                  <a:cubicBezTo>
                    <a:pt x="265" y="496"/>
                    <a:pt x="288" y="490"/>
                    <a:pt x="308" y="479"/>
                  </a:cubicBezTo>
                  <a:cubicBezTo>
                    <a:pt x="308" y="590"/>
                    <a:pt x="308" y="590"/>
                    <a:pt x="308" y="590"/>
                  </a:cubicBezTo>
                  <a:cubicBezTo>
                    <a:pt x="279" y="607"/>
                    <a:pt x="245" y="618"/>
                    <a:pt x="199" y="618"/>
                  </a:cubicBezTo>
                  <a:cubicBezTo>
                    <a:pt x="115" y="618"/>
                    <a:pt x="58" y="584"/>
                    <a:pt x="58" y="4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E6A79EDF-5E61-4207-BE2D-FF92BBF8078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31251" y="938123"/>
              <a:ext cx="207455" cy="219867"/>
            </a:xfrm>
            <a:custGeom>
              <a:avLst/>
              <a:gdLst>
                <a:gd name="T0" fmla="*/ 0 w 477"/>
                <a:gd name="T1" fmla="*/ 254 h 505"/>
                <a:gd name="T2" fmla="*/ 0 w 477"/>
                <a:gd name="T3" fmla="*/ 253 h 505"/>
                <a:gd name="T4" fmla="*/ 240 w 477"/>
                <a:gd name="T5" fmla="*/ 0 h 505"/>
                <a:gd name="T6" fmla="*/ 477 w 477"/>
                <a:gd name="T7" fmla="*/ 263 h 505"/>
                <a:gd name="T8" fmla="*/ 475 w 477"/>
                <a:gd name="T9" fmla="*/ 300 h 505"/>
                <a:gd name="T10" fmla="*/ 137 w 477"/>
                <a:gd name="T11" fmla="*/ 300 h 505"/>
                <a:gd name="T12" fmla="*/ 256 w 477"/>
                <a:gd name="T13" fmla="*/ 395 h 505"/>
                <a:gd name="T14" fmla="*/ 373 w 477"/>
                <a:gd name="T15" fmla="*/ 345 h 505"/>
                <a:gd name="T16" fmla="*/ 452 w 477"/>
                <a:gd name="T17" fmla="*/ 415 h 505"/>
                <a:gd name="T18" fmla="*/ 254 w 477"/>
                <a:gd name="T19" fmla="*/ 505 h 505"/>
                <a:gd name="T20" fmla="*/ 0 w 477"/>
                <a:gd name="T21" fmla="*/ 254 h 505"/>
                <a:gd name="T22" fmla="*/ 343 w 477"/>
                <a:gd name="T23" fmla="*/ 214 h 505"/>
                <a:gd name="T24" fmla="*/ 240 w 477"/>
                <a:gd name="T25" fmla="*/ 111 h 505"/>
                <a:gd name="T26" fmla="*/ 135 w 477"/>
                <a:gd name="T27" fmla="*/ 214 h 505"/>
                <a:gd name="T28" fmla="*/ 343 w 477"/>
                <a:gd name="T29" fmla="*/ 21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7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4"/>
                    <a:pt x="99" y="0"/>
                    <a:pt x="240" y="0"/>
                  </a:cubicBezTo>
                  <a:cubicBezTo>
                    <a:pt x="402" y="0"/>
                    <a:pt x="477" y="126"/>
                    <a:pt x="477" y="263"/>
                  </a:cubicBezTo>
                  <a:cubicBezTo>
                    <a:pt x="477" y="274"/>
                    <a:pt x="476" y="287"/>
                    <a:pt x="475" y="300"/>
                  </a:cubicBezTo>
                  <a:cubicBezTo>
                    <a:pt x="137" y="300"/>
                    <a:pt x="137" y="300"/>
                    <a:pt x="137" y="300"/>
                  </a:cubicBezTo>
                  <a:cubicBezTo>
                    <a:pt x="151" y="362"/>
                    <a:pt x="194" y="395"/>
                    <a:pt x="256" y="395"/>
                  </a:cubicBezTo>
                  <a:cubicBezTo>
                    <a:pt x="302" y="395"/>
                    <a:pt x="335" y="380"/>
                    <a:pt x="373" y="345"/>
                  </a:cubicBezTo>
                  <a:cubicBezTo>
                    <a:pt x="452" y="415"/>
                    <a:pt x="452" y="415"/>
                    <a:pt x="452" y="415"/>
                  </a:cubicBezTo>
                  <a:cubicBezTo>
                    <a:pt x="407" y="471"/>
                    <a:pt x="342" y="505"/>
                    <a:pt x="254" y="505"/>
                  </a:cubicBezTo>
                  <a:cubicBezTo>
                    <a:pt x="108" y="505"/>
                    <a:pt x="0" y="403"/>
                    <a:pt x="0" y="254"/>
                  </a:cubicBezTo>
                  <a:close/>
                  <a:moveTo>
                    <a:pt x="343" y="214"/>
                  </a:moveTo>
                  <a:cubicBezTo>
                    <a:pt x="334" y="152"/>
                    <a:pt x="298" y="111"/>
                    <a:pt x="240" y="111"/>
                  </a:cubicBezTo>
                  <a:cubicBezTo>
                    <a:pt x="183" y="111"/>
                    <a:pt x="146" y="151"/>
                    <a:pt x="135" y="214"/>
                  </a:cubicBezTo>
                  <a:lnTo>
                    <a:pt x="343" y="2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EE8FC2BE-83D2-4E89-84B1-6204300EF8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48015" y="938123"/>
              <a:ext cx="195486" cy="219867"/>
            </a:xfrm>
            <a:custGeom>
              <a:avLst/>
              <a:gdLst>
                <a:gd name="T0" fmla="*/ 0 w 450"/>
                <a:gd name="T1" fmla="*/ 254 h 505"/>
                <a:gd name="T2" fmla="*/ 0 w 450"/>
                <a:gd name="T3" fmla="*/ 253 h 505"/>
                <a:gd name="T4" fmla="*/ 254 w 450"/>
                <a:gd name="T5" fmla="*/ 0 h 505"/>
                <a:gd name="T6" fmla="*/ 448 w 450"/>
                <a:gd name="T7" fmla="*/ 82 h 505"/>
                <a:gd name="T8" fmla="*/ 363 w 450"/>
                <a:gd name="T9" fmla="*/ 172 h 505"/>
                <a:gd name="T10" fmla="*/ 253 w 450"/>
                <a:gd name="T11" fmla="*/ 119 h 505"/>
                <a:gd name="T12" fmla="*/ 135 w 450"/>
                <a:gd name="T13" fmla="*/ 251 h 505"/>
                <a:gd name="T14" fmla="*/ 135 w 450"/>
                <a:gd name="T15" fmla="*/ 253 h 505"/>
                <a:gd name="T16" fmla="*/ 258 w 450"/>
                <a:gd name="T17" fmla="*/ 387 h 505"/>
                <a:gd name="T18" fmla="*/ 370 w 450"/>
                <a:gd name="T19" fmla="*/ 335 h 505"/>
                <a:gd name="T20" fmla="*/ 450 w 450"/>
                <a:gd name="T21" fmla="*/ 416 h 505"/>
                <a:gd name="T22" fmla="*/ 252 w 450"/>
                <a:gd name="T23" fmla="*/ 505 h 505"/>
                <a:gd name="T24" fmla="*/ 0 w 450"/>
                <a:gd name="T25" fmla="*/ 25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0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4"/>
                    <a:pt x="106" y="0"/>
                    <a:pt x="254" y="0"/>
                  </a:cubicBezTo>
                  <a:cubicBezTo>
                    <a:pt x="345" y="0"/>
                    <a:pt x="402" y="31"/>
                    <a:pt x="448" y="82"/>
                  </a:cubicBezTo>
                  <a:cubicBezTo>
                    <a:pt x="363" y="172"/>
                    <a:pt x="363" y="172"/>
                    <a:pt x="363" y="172"/>
                  </a:cubicBezTo>
                  <a:cubicBezTo>
                    <a:pt x="333" y="139"/>
                    <a:pt x="302" y="119"/>
                    <a:pt x="253" y="119"/>
                  </a:cubicBezTo>
                  <a:cubicBezTo>
                    <a:pt x="184" y="119"/>
                    <a:pt x="135" y="179"/>
                    <a:pt x="135" y="251"/>
                  </a:cubicBezTo>
                  <a:cubicBezTo>
                    <a:pt x="135" y="253"/>
                    <a:pt x="135" y="253"/>
                    <a:pt x="135" y="253"/>
                  </a:cubicBezTo>
                  <a:cubicBezTo>
                    <a:pt x="135" y="327"/>
                    <a:pt x="183" y="387"/>
                    <a:pt x="258" y="387"/>
                  </a:cubicBezTo>
                  <a:cubicBezTo>
                    <a:pt x="305" y="387"/>
                    <a:pt x="336" y="367"/>
                    <a:pt x="370" y="335"/>
                  </a:cubicBezTo>
                  <a:cubicBezTo>
                    <a:pt x="450" y="416"/>
                    <a:pt x="450" y="416"/>
                    <a:pt x="450" y="416"/>
                  </a:cubicBezTo>
                  <a:cubicBezTo>
                    <a:pt x="403" y="468"/>
                    <a:pt x="349" y="505"/>
                    <a:pt x="252" y="505"/>
                  </a:cubicBezTo>
                  <a:cubicBezTo>
                    <a:pt x="106" y="505"/>
                    <a:pt x="0" y="393"/>
                    <a:pt x="0" y="2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20BF9710-84EF-48F3-83AC-79B8578452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3254" y="866312"/>
              <a:ext cx="193270" cy="286802"/>
            </a:xfrm>
            <a:custGeom>
              <a:avLst/>
              <a:gdLst>
                <a:gd name="T0" fmla="*/ 0 w 445"/>
                <a:gd name="T1" fmla="*/ 0 h 660"/>
                <a:gd name="T2" fmla="*/ 138 w 445"/>
                <a:gd name="T3" fmla="*/ 0 h 660"/>
                <a:gd name="T4" fmla="*/ 138 w 445"/>
                <a:gd name="T5" fmla="*/ 244 h 660"/>
                <a:gd name="T6" fmla="*/ 280 w 445"/>
                <a:gd name="T7" fmla="*/ 166 h 660"/>
                <a:gd name="T8" fmla="*/ 445 w 445"/>
                <a:gd name="T9" fmla="*/ 346 h 660"/>
                <a:gd name="T10" fmla="*/ 445 w 445"/>
                <a:gd name="T11" fmla="*/ 660 h 660"/>
                <a:gd name="T12" fmla="*/ 307 w 445"/>
                <a:gd name="T13" fmla="*/ 660 h 660"/>
                <a:gd name="T14" fmla="*/ 307 w 445"/>
                <a:gd name="T15" fmla="*/ 390 h 660"/>
                <a:gd name="T16" fmla="*/ 224 w 445"/>
                <a:gd name="T17" fmla="*/ 291 h 660"/>
                <a:gd name="T18" fmla="*/ 138 w 445"/>
                <a:gd name="T19" fmla="*/ 390 h 660"/>
                <a:gd name="T20" fmla="*/ 138 w 445"/>
                <a:gd name="T21" fmla="*/ 660 h 660"/>
                <a:gd name="T22" fmla="*/ 0 w 445"/>
                <a:gd name="T23" fmla="*/ 660 h 660"/>
                <a:gd name="T24" fmla="*/ 0 w 445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5" h="660">
                  <a:moveTo>
                    <a:pt x="0" y="0"/>
                  </a:moveTo>
                  <a:cubicBezTo>
                    <a:pt x="138" y="0"/>
                    <a:pt x="138" y="0"/>
                    <a:pt x="138" y="0"/>
                  </a:cubicBezTo>
                  <a:cubicBezTo>
                    <a:pt x="138" y="244"/>
                    <a:pt x="138" y="244"/>
                    <a:pt x="138" y="244"/>
                  </a:cubicBezTo>
                  <a:cubicBezTo>
                    <a:pt x="169" y="203"/>
                    <a:pt x="210" y="166"/>
                    <a:pt x="280" y="166"/>
                  </a:cubicBezTo>
                  <a:cubicBezTo>
                    <a:pt x="384" y="166"/>
                    <a:pt x="445" y="235"/>
                    <a:pt x="445" y="346"/>
                  </a:cubicBezTo>
                  <a:cubicBezTo>
                    <a:pt x="445" y="660"/>
                    <a:pt x="445" y="660"/>
                    <a:pt x="445" y="660"/>
                  </a:cubicBezTo>
                  <a:cubicBezTo>
                    <a:pt x="307" y="660"/>
                    <a:pt x="307" y="660"/>
                    <a:pt x="307" y="660"/>
                  </a:cubicBezTo>
                  <a:cubicBezTo>
                    <a:pt x="307" y="390"/>
                    <a:pt x="307" y="390"/>
                    <a:pt x="307" y="390"/>
                  </a:cubicBezTo>
                  <a:cubicBezTo>
                    <a:pt x="307" y="324"/>
                    <a:pt x="276" y="291"/>
                    <a:pt x="224" y="291"/>
                  </a:cubicBezTo>
                  <a:cubicBezTo>
                    <a:pt x="171" y="291"/>
                    <a:pt x="138" y="324"/>
                    <a:pt x="138" y="390"/>
                  </a:cubicBezTo>
                  <a:cubicBezTo>
                    <a:pt x="138" y="660"/>
                    <a:pt x="138" y="660"/>
                    <a:pt x="138" y="660"/>
                  </a:cubicBezTo>
                  <a:cubicBezTo>
                    <a:pt x="0" y="660"/>
                    <a:pt x="0" y="660"/>
                    <a:pt x="0" y="66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81617563-0E5D-4304-8347-94091B18C68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2039" y="938123"/>
              <a:ext cx="192827" cy="214991"/>
            </a:xfrm>
            <a:custGeom>
              <a:avLst/>
              <a:gdLst>
                <a:gd name="T0" fmla="*/ 0 w 444"/>
                <a:gd name="T1" fmla="*/ 9 h 494"/>
                <a:gd name="T2" fmla="*/ 137 w 444"/>
                <a:gd name="T3" fmla="*/ 9 h 494"/>
                <a:gd name="T4" fmla="*/ 137 w 444"/>
                <a:gd name="T5" fmla="*/ 78 h 494"/>
                <a:gd name="T6" fmla="*/ 279 w 444"/>
                <a:gd name="T7" fmla="*/ 0 h 494"/>
                <a:gd name="T8" fmla="*/ 444 w 444"/>
                <a:gd name="T9" fmla="*/ 180 h 494"/>
                <a:gd name="T10" fmla="*/ 444 w 444"/>
                <a:gd name="T11" fmla="*/ 494 h 494"/>
                <a:gd name="T12" fmla="*/ 306 w 444"/>
                <a:gd name="T13" fmla="*/ 494 h 494"/>
                <a:gd name="T14" fmla="*/ 306 w 444"/>
                <a:gd name="T15" fmla="*/ 224 h 494"/>
                <a:gd name="T16" fmla="*/ 223 w 444"/>
                <a:gd name="T17" fmla="*/ 125 h 494"/>
                <a:gd name="T18" fmla="*/ 137 w 444"/>
                <a:gd name="T19" fmla="*/ 224 h 494"/>
                <a:gd name="T20" fmla="*/ 137 w 444"/>
                <a:gd name="T21" fmla="*/ 494 h 494"/>
                <a:gd name="T22" fmla="*/ 0 w 444"/>
                <a:gd name="T23" fmla="*/ 494 h 494"/>
                <a:gd name="T24" fmla="*/ 0 w 444"/>
                <a:gd name="T25" fmla="*/ 9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4" h="494">
                  <a:moveTo>
                    <a:pt x="0" y="9"/>
                  </a:moveTo>
                  <a:cubicBezTo>
                    <a:pt x="137" y="9"/>
                    <a:pt x="137" y="9"/>
                    <a:pt x="137" y="9"/>
                  </a:cubicBezTo>
                  <a:cubicBezTo>
                    <a:pt x="137" y="78"/>
                    <a:pt x="137" y="78"/>
                    <a:pt x="137" y="78"/>
                  </a:cubicBezTo>
                  <a:cubicBezTo>
                    <a:pt x="169" y="37"/>
                    <a:pt x="210" y="0"/>
                    <a:pt x="279" y="0"/>
                  </a:cubicBezTo>
                  <a:cubicBezTo>
                    <a:pt x="383" y="0"/>
                    <a:pt x="444" y="69"/>
                    <a:pt x="444" y="180"/>
                  </a:cubicBezTo>
                  <a:cubicBezTo>
                    <a:pt x="444" y="494"/>
                    <a:pt x="444" y="494"/>
                    <a:pt x="444" y="494"/>
                  </a:cubicBezTo>
                  <a:cubicBezTo>
                    <a:pt x="306" y="494"/>
                    <a:pt x="306" y="494"/>
                    <a:pt x="306" y="494"/>
                  </a:cubicBezTo>
                  <a:cubicBezTo>
                    <a:pt x="306" y="224"/>
                    <a:pt x="306" y="224"/>
                    <a:pt x="306" y="224"/>
                  </a:cubicBezTo>
                  <a:cubicBezTo>
                    <a:pt x="306" y="158"/>
                    <a:pt x="276" y="125"/>
                    <a:pt x="223" y="125"/>
                  </a:cubicBezTo>
                  <a:cubicBezTo>
                    <a:pt x="171" y="125"/>
                    <a:pt x="137" y="158"/>
                    <a:pt x="137" y="224"/>
                  </a:cubicBezTo>
                  <a:cubicBezTo>
                    <a:pt x="137" y="494"/>
                    <a:pt x="137" y="494"/>
                    <a:pt x="137" y="494"/>
                  </a:cubicBezTo>
                  <a:cubicBezTo>
                    <a:pt x="0" y="494"/>
                    <a:pt x="0" y="494"/>
                    <a:pt x="0" y="494"/>
                  </a:cubicBez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644BF847-C98F-4D2F-A010-37D3A26D4B8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67277" y="938123"/>
              <a:ext cx="228289" cy="219867"/>
            </a:xfrm>
            <a:custGeom>
              <a:avLst/>
              <a:gdLst>
                <a:gd name="T0" fmla="*/ 0 w 525"/>
                <a:gd name="T1" fmla="*/ 254 h 505"/>
                <a:gd name="T2" fmla="*/ 0 w 525"/>
                <a:gd name="T3" fmla="*/ 253 h 505"/>
                <a:gd name="T4" fmla="*/ 263 w 525"/>
                <a:gd name="T5" fmla="*/ 0 h 505"/>
                <a:gd name="T6" fmla="*/ 525 w 525"/>
                <a:gd name="T7" fmla="*/ 251 h 505"/>
                <a:gd name="T8" fmla="*/ 525 w 525"/>
                <a:gd name="T9" fmla="*/ 253 h 505"/>
                <a:gd name="T10" fmla="*/ 262 w 525"/>
                <a:gd name="T11" fmla="*/ 505 h 505"/>
                <a:gd name="T12" fmla="*/ 0 w 525"/>
                <a:gd name="T13" fmla="*/ 254 h 505"/>
                <a:gd name="T14" fmla="*/ 389 w 525"/>
                <a:gd name="T15" fmla="*/ 254 h 505"/>
                <a:gd name="T16" fmla="*/ 389 w 525"/>
                <a:gd name="T17" fmla="*/ 253 h 505"/>
                <a:gd name="T18" fmla="*/ 262 w 525"/>
                <a:gd name="T19" fmla="*/ 119 h 505"/>
                <a:gd name="T20" fmla="*/ 136 w 525"/>
                <a:gd name="T21" fmla="*/ 251 h 505"/>
                <a:gd name="T22" fmla="*/ 136 w 525"/>
                <a:gd name="T23" fmla="*/ 253 h 505"/>
                <a:gd name="T24" fmla="*/ 263 w 525"/>
                <a:gd name="T25" fmla="*/ 387 h 505"/>
                <a:gd name="T26" fmla="*/ 389 w 525"/>
                <a:gd name="T27" fmla="*/ 25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5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3"/>
                    <a:pt x="112" y="0"/>
                    <a:pt x="263" y="0"/>
                  </a:cubicBezTo>
                  <a:cubicBezTo>
                    <a:pt x="414" y="0"/>
                    <a:pt x="525" y="111"/>
                    <a:pt x="525" y="251"/>
                  </a:cubicBezTo>
                  <a:cubicBezTo>
                    <a:pt x="525" y="253"/>
                    <a:pt x="525" y="253"/>
                    <a:pt x="525" y="253"/>
                  </a:cubicBezTo>
                  <a:cubicBezTo>
                    <a:pt x="525" y="392"/>
                    <a:pt x="413" y="505"/>
                    <a:pt x="262" y="505"/>
                  </a:cubicBezTo>
                  <a:cubicBezTo>
                    <a:pt x="111" y="505"/>
                    <a:pt x="0" y="394"/>
                    <a:pt x="0" y="254"/>
                  </a:cubicBezTo>
                  <a:close/>
                  <a:moveTo>
                    <a:pt x="389" y="254"/>
                  </a:moveTo>
                  <a:cubicBezTo>
                    <a:pt x="389" y="253"/>
                    <a:pt x="389" y="253"/>
                    <a:pt x="389" y="253"/>
                  </a:cubicBezTo>
                  <a:cubicBezTo>
                    <a:pt x="389" y="181"/>
                    <a:pt x="338" y="119"/>
                    <a:pt x="262" y="119"/>
                  </a:cubicBezTo>
                  <a:cubicBezTo>
                    <a:pt x="183" y="119"/>
                    <a:pt x="136" y="179"/>
                    <a:pt x="136" y="251"/>
                  </a:cubicBezTo>
                  <a:cubicBezTo>
                    <a:pt x="136" y="253"/>
                    <a:pt x="136" y="253"/>
                    <a:pt x="136" y="253"/>
                  </a:cubicBezTo>
                  <a:cubicBezTo>
                    <a:pt x="136" y="324"/>
                    <a:pt x="187" y="387"/>
                    <a:pt x="263" y="387"/>
                  </a:cubicBezTo>
                  <a:cubicBezTo>
                    <a:pt x="342" y="387"/>
                    <a:pt x="389" y="326"/>
                    <a:pt x="389" y="2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Rectangle 18">
              <a:extLst>
                <a:ext uri="{FF2B5EF4-FFF2-40B4-BE49-F238E27FC236}">
                  <a16:creationId xmlns:a16="http://schemas.microsoft.com/office/drawing/2014/main" id="{424E75C9-AA44-4EC4-BB9E-BE47649AE0F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207091" y="866312"/>
              <a:ext cx="59843" cy="2868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FEBDD19B-EA9E-403C-8765-67EC4F3322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78460" y="938123"/>
              <a:ext cx="228732" cy="219867"/>
            </a:xfrm>
            <a:custGeom>
              <a:avLst/>
              <a:gdLst>
                <a:gd name="T0" fmla="*/ 0 w 526"/>
                <a:gd name="T1" fmla="*/ 254 h 505"/>
                <a:gd name="T2" fmla="*/ 0 w 526"/>
                <a:gd name="T3" fmla="*/ 253 h 505"/>
                <a:gd name="T4" fmla="*/ 264 w 526"/>
                <a:gd name="T5" fmla="*/ 0 h 505"/>
                <a:gd name="T6" fmla="*/ 526 w 526"/>
                <a:gd name="T7" fmla="*/ 251 h 505"/>
                <a:gd name="T8" fmla="*/ 526 w 526"/>
                <a:gd name="T9" fmla="*/ 253 h 505"/>
                <a:gd name="T10" fmla="*/ 262 w 526"/>
                <a:gd name="T11" fmla="*/ 505 h 505"/>
                <a:gd name="T12" fmla="*/ 0 w 526"/>
                <a:gd name="T13" fmla="*/ 254 h 505"/>
                <a:gd name="T14" fmla="*/ 390 w 526"/>
                <a:gd name="T15" fmla="*/ 254 h 505"/>
                <a:gd name="T16" fmla="*/ 390 w 526"/>
                <a:gd name="T17" fmla="*/ 253 h 505"/>
                <a:gd name="T18" fmla="*/ 262 w 526"/>
                <a:gd name="T19" fmla="*/ 119 h 505"/>
                <a:gd name="T20" fmla="*/ 136 w 526"/>
                <a:gd name="T21" fmla="*/ 251 h 505"/>
                <a:gd name="T22" fmla="*/ 136 w 526"/>
                <a:gd name="T23" fmla="*/ 253 h 505"/>
                <a:gd name="T24" fmla="*/ 264 w 526"/>
                <a:gd name="T25" fmla="*/ 387 h 505"/>
                <a:gd name="T26" fmla="*/ 390 w 526"/>
                <a:gd name="T27" fmla="*/ 25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6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3"/>
                    <a:pt x="113" y="0"/>
                    <a:pt x="264" y="0"/>
                  </a:cubicBezTo>
                  <a:cubicBezTo>
                    <a:pt x="414" y="0"/>
                    <a:pt x="526" y="111"/>
                    <a:pt x="526" y="251"/>
                  </a:cubicBezTo>
                  <a:cubicBezTo>
                    <a:pt x="526" y="253"/>
                    <a:pt x="526" y="253"/>
                    <a:pt x="526" y="253"/>
                  </a:cubicBezTo>
                  <a:cubicBezTo>
                    <a:pt x="526" y="392"/>
                    <a:pt x="413" y="505"/>
                    <a:pt x="262" y="505"/>
                  </a:cubicBezTo>
                  <a:cubicBezTo>
                    <a:pt x="112" y="505"/>
                    <a:pt x="0" y="394"/>
                    <a:pt x="0" y="254"/>
                  </a:cubicBezTo>
                  <a:close/>
                  <a:moveTo>
                    <a:pt x="390" y="254"/>
                  </a:moveTo>
                  <a:cubicBezTo>
                    <a:pt x="390" y="253"/>
                    <a:pt x="390" y="253"/>
                    <a:pt x="390" y="253"/>
                  </a:cubicBezTo>
                  <a:cubicBezTo>
                    <a:pt x="390" y="181"/>
                    <a:pt x="338" y="119"/>
                    <a:pt x="262" y="119"/>
                  </a:cubicBezTo>
                  <a:cubicBezTo>
                    <a:pt x="183" y="119"/>
                    <a:pt x="136" y="179"/>
                    <a:pt x="136" y="251"/>
                  </a:cubicBezTo>
                  <a:cubicBezTo>
                    <a:pt x="136" y="253"/>
                    <a:pt x="136" y="253"/>
                    <a:pt x="136" y="253"/>
                  </a:cubicBezTo>
                  <a:cubicBezTo>
                    <a:pt x="136" y="324"/>
                    <a:pt x="188" y="387"/>
                    <a:pt x="264" y="387"/>
                  </a:cubicBezTo>
                  <a:cubicBezTo>
                    <a:pt x="343" y="387"/>
                    <a:pt x="390" y="326"/>
                    <a:pt x="390" y="2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7A373CE5-CD38-4DAB-8B96-B0968C2DF03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16057" y="938123"/>
              <a:ext cx="221197" cy="278823"/>
            </a:xfrm>
            <a:custGeom>
              <a:avLst/>
              <a:gdLst>
                <a:gd name="T0" fmla="*/ 24 w 509"/>
                <a:gd name="T1" fmla="*/ 590 h 641"/>
                <a:gd name="T2" fmla="*/ 71 w 509"/>
                <a:gd name="T3" fmla="*/ 487 h 641"/>
                <a:gd name="T4" fmla="*/ 235 w 509"/>
                <a:gd name="T5" fmla="*/ 531 h 641"/>
                <a:gd name="T6" fmla="*/ 373 w 509"/>
                <a:gd name="T7" fmla="*/ 399 h 641"/>
                <a:gd name="T8" fmla="*/ 373 w 509"/>
                <a:gd name="T9" fmla="*/ 376 h 641"/>
                <a:gd name="T10" fmla="*/ 215 w 509"/>
                <a:gd name="T11" fmla="*/ 454 h 641"/>
                <a:gd name="T12" fmla="*/ 0 w 509"/>
                <a:gd name="T13" fmla="*/ 228 h 641"/>
                <a:gd name="T14" fmla="*/ 0 w 509"/>
                <a:gd name="T15" fmla="*/ 226 h 641"/>
                <a:gd name="T16" fmla="*/ 215 w 509"/>
                <a:gd name="T17" fmla="*/ 0 h 641"/>
                <a:gd name="T18" fmla="*/ 372 w 509"/>
                <a:gd name="T19" fmla="*/ 72 h 641"/>
                <a:gd name="T20" fmla="*/ 372 w 509"/>
                <a:gd name="T21" fmla="*/ 9 h 641"/>
                <a:gd name="T22" fmla="*/ 509 w 509"/>
                <a:gd name="T23" fmla="*/ 9 h 641"/>
                <a:gd name="T24" fmla="*/ 509 w 509"/>
                <a:gd name="T25" fmla="*/ 385 h 641"/>
                <a:gd name="T26" fmla="*/ 448 w 509"/>
                <a:gd name="T27" fmla="*/ 576 h 641"/>
                <a:gd name="T28" fmla="*/ 239 w 509"/>
                <a:gd name="T29" fmla="*/ 641 h 641"/>
                <a:gd name="T30" fmla="*/ 24 w 509"/>
                <a:gd name="T31" fmla="*/ 590 h 641"/>
                <a:gd name="T32" fmla="*/ 373 w 509"/>
                <a:gd name="T33" fmla="*/ 228 h 641"/>
                <a:gd name="T34" fmla="*/ 373 w 509"/>
                <a:gd name="T35" fmla="*/ 226 h 641"/>
                <a:gd name="T36" fmla="*/ 255 w 509"/>
                <a:gd name="T37" fmla="*/ 114 h 641"/>
                <a:gd name="T38" fmla="*/ 137 w 509"/>
                <a:gd name="T39" fmla="*/ 226 h 641"/>
                <a:gd name="T40" fmla="*/ 137 w 509"/>
                <a:gd name="T41" fmla="*/ 228 h 641"/>
                <a:gd name="T42" fmla="*/ 255 w 509"/>
                <a:gd name="T43" fmla="*/ 340 h 641"/>
                <a:gd name="T44" fmla="*/ 373 w 509"/>
                <a:gd name="T45" fmla="*/ 228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09" h="641">
                  <a:moveTo>
                    <a:pt x="24" y="590"/>
                  </a:moveTo>
                  <a:cubicBezTo>
                    <a:pt x="71" y="487"/>
                    <a:pt x="71" y="487"/>
                    <a:pt x="71" y="487"/>
                  </a:cubicBezTo>
                  <a:cubicBezTo>
                    <a:pt x="121" y="515"/>
                    <a:pt x="171" y="531"/>
                    <a:pt x="235" y="531"/>
                  </a:cubicBezTo>
                  <a:cubicBezTo>
                    <a:pt x="329" y="531"/>
                    <a:pt x="373" y="486"/>
                    <a:pt x="373" y="399"/>
                  </a:cubicBezTo>
                  <a:cubicBezTo>
                    <a:pt x="373" y="376"/>
                    <a:pt x="373" y="376"/>
                    <a:pt x="373" y="376"/>
                  </a:cubicBezTo>
                  <a:cubicBezTo>
                    <a:pt x="333" y="425"/>
                    <a:pt x="288" y="454"/>
                    <a:pt x="215" y="454"/>
                  </a:cubicBezTo>
                  <a:cubicBezTo>
                    <a:pt x="102" y="454"/>
                    <a:pt x="0" y="372"/>
                    <a:pt x="0" y="228"/>
                  </a:cubicBezTo>
                  <a:cubicBezTo>
                    <a:pt x="0" y="226"/>
                    <a:pt x="0" y="226"/>
                    <a:pt x="0" y="226"/>
                  </a:cubicBezTo>
                  <a:cubicBezTo>
                    <a:pt x="0" y="82"/>
                    <a:pt x="104" y="0"/>
                    <a:pt x="215" y="0"/>
                  </a:cubicBezTo>
                  <a:cubicBezTo>
                    <a:pt x="290" y="0"/>
                    <a:pt x="334" y="32"/>
                    <a:pt x="372" y="72"/>
                  </a:cubicBezTo>
                  <a:cubicBezTo>
                    <a:pt x="372" y="9"/>
                    <a:pt x="372" y="9"/>
                    <a:pt x="372" y="9"/>
                  </a:cubicBezTo>
                  <a:cubicBezTo>
                    <a:pt x="509" y="9"/>
                    <a:pt x="509" y="9"/>
                    <a:pt x="509" y="9"/>
                  </a:cubicBezTo>
                  <a:cubicBezTo>
                    <a:pt x="509" y="385"/>
                    <a:pt x="509" y="385"/>
                    <a:pt x="509" y="385"/>
                  </a:cubicBezTo>
                  <a:cubicBezTo>
                    <a:pt x="509" y="472"/>
                    <a:pt x="488" y="535"/>
                    <a:pt x="448" y="576"/>
                  </a:cubicBezTo>
                  <a:cubicBezTo>
                    <a:pt x="402" y="621"/>
                    <a:pt x="333" y="641"/>
                    <a:pt x="239" y="641"/>
                  </a:cubicBezTo>
                  <a:cubicBezTo>
                    <a:pt x="160" y="641"/>
                    <a:pt x="86" y="623"/>
                    <a:pt x="24" y="590"/>
                  </a:cubicBezTo>
                  <a:close/>
                  <a:moveTo>
                    <a:pt x="373" y="228"/>
                  </a:moveTo>
                  <a:cubicBezTo>
                    <a:pt x="373" y="226"/>
                    <a:pt x="373" y="226"/>
                    <a:pt x="373" y="226"/>
                  </a:cubicBezTo>
                  <a:cubicBezTo>
                    <a:pt x="373" y="160"/>
                    <a:pt x="322" y="114"/>
                    <a:pt x="255" y="114"/>
                  </a:cubicBezTo>
                  <a:cubicBezTo>
                    <a:pt x="188" y="114"/>
                    <a:pt x="137" y="160"/>
                    <a:pt x="137" y="226"/>
                  </a:cubicBezTo>
                  <a:cubicBezTo>
                    <a:pt x="137" y="228"/>
                    <a:pt x="137" y="228"/>
                    <a:pt x="137" y="228"/>
                  </a:cubicBezTo>
                  <a:cubicBezTo>
                    <a:pt x="137" y="295"/>
                    <a:pt x="188" y="340"/>
                    <a:pt x="255" y="340"/>
                  </a:cubicBezTo>
                  <a:cubicBezTo>
                    <a:pt x="322" y="340"/>
                    <a:pt x="373" y="294"/>
                    <a:pt x="373" y="2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74D5EE84-9E16-4D88-9A9C-3A56ED3F3C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47450" y="942113"/>
              <a:ext cx="219424" cy="275277"/>
            </a:xfrm>
            <a:custGeom>
              <a:avLst/>
              <a:gdLst>
                <a:gd name="T0" fmla="*/ 362 w 505"/>
                <a:gd name="T1" fmla="*/ 0 h 633"/>
                <a:gd name="T2" fmla="*/ 505 w 505"/>
                <a:gd name="T3" fmla="*/ 0 h 633"/>
                <a:gd name="T4" fmla="*/ 319 w 505"/>
                <a:gd name="T5" fmla="*/ 497 h 633"/>
                <a:gd name="T6" fmla="*/ 159 w 505"/>
                <a:gd name="T7" fmla="*/ 633 h 633"/>
                <a:gd name="T8" fmla="*/ 37 w 505"/>
                <a:gd name="T9" fmla="*/ 599 h 633"/>
                <a:gd name="T10" fmla="*/ 83 w 505"/>
                <a:gd name="T11" fmla="*/ 500 h 633"/>
                <a:gd name="T12" fmla="*/ 142 w 505"/>
                <a:gd name="T13" fmla="*/ 519 h 633"/>
                <a:gd name="T14" fmla="*/ 190 w 505"/>
                <a:gd name="T15" fmla="*/ 487 h 633"/>
                <a:gd name="T16" fmla="*/ 0 w 505"/>
                <a:gd name="T17" fmla="*/ 0 h 633"/>
                <a:gd name="T18" fmla="*/ 146 w 505"/>
                <a:gd name="T19" fmla="*/ 0 h 633"/>
                <a:gd name="T20" fmla="*/ 256 w 505"/>
                <a:gd name="T21" fmla="*/ 331 h 633"/>
                <a:gd name="T22" fmla="*/ 362 w 505"/>
                <a:gd name="T23" fmla="*/ 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5" h="633">
                  <a:moveTo>
                    <a:pt x="362" y="0"/>
                  </a:moveTo>
                  <a:cubicBezTo>
                    <a:pt x="505" y="0"/>
                    <a:pt x="505" y="0"/>
                    <a:pt x="505" y="0"/>
                  </a:cubicBezTo>
                  <a:cubicBezTo>
                    <a:pt x="319" y="497"/>
                    <a:pt x="319" y="497"/>
                    <a:pt x="319" y="497"/>
                  </a:cubicBezTo>
                  <a:cubicBezTo>
                    <a:pt x="282" y="596"/>
                    <a:pt x="242" y="633"/>
                    <a:pt x="159" y="633"/>
                  </a:cubicBezTo>
                  <a:cubicBezTo>
                    <a:pt x="110" y="633"/>
                    <a:pt x="73" y="620"/>
                    <a:pt x="37" y="599"/>
                  </a:cubicBezTo>
                  <a:cubicBezTo>
                    <a:pt x="83" y="500"/>
                    <a:pt x="83" y="500"/>
                    <a:pt x="83" y="500"/>
                  </a:cubicBezTo>
                  <a:cubicBezTo>
                    <a:pt x="101" y="511"/>
                    <a:pt x="124" y="519"/>
                    <a:pt x="142" y="519"/>
                  </a:cubicBezTo>
                  <a:cubicBezTo>
                    <a:pt x="166" y="519"/>
                    <a:pt x="178" y="512"/>
                    <a:pt x="190" y="48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256" y="331"/>
                    <a:pt x="256" y="331"/>
                    <a:pt x="256" y="331"/>
                  </a:cubicBezTo>
                  <a:lnTo>
                    <a:pt x="36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E09D81A6-0484-4291-A061-755878B955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05842" y="1258171"/>
              <a:ext cx="132541" cy="290348"/>
            </a:xfrm>
            <a:custGeom>
              <a:avLst/>
              <a:gdLst>
                <a:gd name="T0" fmla="*/ 57 w 305"/>
                <a:gd name="T1" fmla="*/ 299 h 667"/>
                <a:gd name="T2" fmla="*/ 0 w 305"/>
                <a:gd name="T3" fmla="*/ 299 h 667"/>
                <a:gd name="T4" fmla="*/ 0 w 305"/>
                <a:gd name="T5" fmla="*/ 186 h 667"/>
                <a:gd name="T6" fmla="*/ 57 w 305"/>
                <a:gd name="T7" fmla="*/ 186 h 667"/>
                <a:gd name="T8" fmla="*/ 57 w 305"/>
                <a:gd name="T9" fmla="*/ 155 h 667"/>
                <a:gd name="T10" fmla="*/ 96 w 305"/>
                <a:gd name="T11" fmla="*/ 38 h 667"/>
                <a:gd name="T12" fmla="*/ 208 w 305"/>
                <a:gd name="T13" fmla="*/ 0 h 667"/>
                <a:gd name="T14" fmla="*/ 305 w 305"/>
                <a:gd name="T15" fmla="*/ 13 h 667"/>
                <a:gd name="T16" fmla="*/ 305 w 305"/>
                <a:gd name="T17" fmla="*/ 127 h 667"/>
                <a:gd name="T18" fmla="*/ 243 w 305"/>
                <a:gd name="T19" fmla="*/ 115 h 667"/>
                <a:gd name="T20" fmla="*/ 193 w 305"/>
                <a:gd name="T21" fmla="*/ 168 h 667"/>
                <a:gd name="T22" fmla="*/ 193 w 305"/>
                <a:gd name="T23" fmla="*/ 187 h 667"/>
                <a:gd name="T24" fmla="*/ 305 w 305"/>
                <a:gd name="T25" fmla="*/ 187 h 667"/>
                <a:gd name="T26" fmla="*/ 305 w 305"/>
                <a:gd name="T27" fmla="*/ 299 h 667"/>
                <a:gd name="T28" fmla="*/ 195 w 305"/>
                <a:gd name="T29" fmla="*/ 299 h 667"/>
                <a:gd name="T30" fmla="*/ 195 w 305"/>
                <a:gd name="T31" fmla="*/ 667 h 667"/>
                <a:gd name="T32" fmla="*/ 57 w 305"/>
                <a:gd name="T33" fmla="*/ 667 h 667"/>
                <a:gd name="T34" fmla="*/ 57 w 305"/>
                <a:gd name="T35" fmla="*/ 299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667">
                  <a:moveTo>
                    <a:pt x="57" y="299"/>
                  </a:moveTo>
                  <a:cubicBezTo>
                    <a:pt x="0" y="299"/>
                    <a:pt x="0" y="299"/>
                    <a:pt x="0" y="299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57" y="186"/>
                    <a:pt x="57" y="186"/>
                    <a:pt x="57" y="186"/>
                  </a:cubicBezTo>
                  <a:cubicBezTo>
                    <a:pt x="57" y="155"/>
                    <a:pt x="57" y="155"/>
                    <a:pt x="57" y="155"/>
                  </a:cubicBezTo>
                  <a:cubicBezTo>
                    <a:pt x="57" y="102"/>
                    <a:pt x="71" y="63"/>
                    <a:pt x="96" y="38"/>
                  </a:cubicBezTo>
                  <a:cubicBezTo>
                    <a:pt x="122" y="12"/>
                    <a:pt x="159" y="0"/>
                    <a:pt x="208" y="0"/>
                  </a:cubicBezTo>
                  <a:cubicBezTo>
                    <a:pt x="251" y="0"/>
                    <a:pt x="280" y="5"/>
                    <a:pt x="305" y="13"/>
                  </a:cubicBezTo>
                  <a:cubicBezTo>
                    <a:pt x="305" y="127"/>
                    <a:pt x="305" y="127"/>
                    <a:pt x="305" y="127"/>
                  </a:cubicBezTo>
                  <a:cubicBezTo>
                    <a:pt x="286" y="120"/>
                    <a:pt x="267" y="115"/>
                    <a:pt x="243" y="115"/>
                  </a:cubicBezTo>
                  <a:cubicBezTo>
                    <a:pt x="211" y="115"/>
                    <a:pt x="193" y="132"/>
                    <a:pt x="193" y="168"/>
                  </a:cubicBezTo>
                  <a:cubicBezTo>
                    <a:pt x="193" y="187"/>
                    <a:pt x="193" y="187"/>
                    <a:pt x="193" y="187"/>
                  </a:cubicBezTo>
                  <a:cubicBezTo>
                    <a:pt x="305" y="187"/>
                    <a:pt x="305" y="187"/>
                    <a:pt x="305" y="187"/>
                  </a:cubicBezTo>
                  <a:cubicBezTo>
                    <a:pt x="305" y="299"/>
                    <a:pt x="305" y="299"/>
                    <a:pt x="305" y="299"/>
                  </a:cubicBezTo>
                  <a:cubicBezTo>
                    <a:pt x="195" y="299"/>
                    <a:pt x="195" y="299"/>
                    <a:pt x="195" y="299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57" y="667"/>
                    <a:pt x="57" y="667"/>
                    <a:pt x="57" y="667"/>
                  </a:cubicBezTo>
                  <a:lnTo>
                    <a:pt x="57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790B3C9F-7941-47B7-8BBE-C9BE7DE89F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37497" y="1333086"/>
              <a:ext cx="228289" cy="219867"/>
            </a:xfrm>
            <a:custGeom>
              <a:avLst/>
              <a:gdLst>
                <a:gd name="T0" fmla="*/ 0 w 525"/>
                <a:gd name="T1" fmla="*/ 255 h 506"/>
                <a:gd name="T2" fmla="*/ 0 w 525"/>
                <a:gd name="T3" fmla="*/ 253 h 506"/>
                <a:gd name="T4" fmla="*/ 263 w 525"/>
                <a:gd name="T5" fmla="*/ 0 h 506"/>
                <a:gd name="T6" fmla="*/ 525 w 525"/>
                <a:gd name="T7" fmla="*/ 251 h 506"/>
                <a:gd name="T8" fmla="*/ 525 w 525"/>
                <a:gd name="T9" fmla="*/ 253 h 506"/>
                <a:gd name="T10" fmla="*/ 261 w 525"/>
                <a:gd name="T11" fmla="*/ 506 h 506"/>
                <a:gd name="T12" fmla="*/ 0 w 525"/>
                <a:gd name="T13" fmla="*/ 255 h 506"/>
                <a:gd name="T14" fmla="*/ 389 w 525"/>
                <a:gd name="T15" fmla="*/ 255 h 506"/>
                <a:gd name="T16" fmla="*/ 389 w 525"/>
                <a:gd name="T17" fmla="*/ 253 h 506"/>
                <a:gd name="T18" fmla="*/ 261 w 525"/>
                <a:gd name="T19" fmla="*/ 119 h 506"/>
                <a:gd name="T20" fmla="*/ 135 w 525"/>
                <a:gd name="T21" fmla="*/ 251 h 506"/>
                <a:gd name="T22" fmla="*/ 135 w 525"/>
                <a:gd name="T23" fmla="*/ 253 h 506"/>
                <a:gd name="T24" fmla="*/ 263 w 525"/>
                <a:gd name="T25" fmla="*/ 387 h 506"/>
                <a:gd name="T26" fmla="*/ 389 w 525"/>
                <a:gd name="T27" fmla="*/ 255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5" h="506">
                  <a:moveTo>
                    <a:pt x="0" y="255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4"/>
                    <a:pt x="112" y="0"/>
                    <a:pt x="263" y="0"/>
                  </a:cubicBezTo>
                  <a:cubicBezTo>
                    <a:pt x="413" y="0"/>
                    <a:pt x="525" y="112"/>
                    <a:pt x="525" y="251"/>
                  </a:cubicBezTo>
                  <a:cubicBezTo>
                    <a:pt x="525" y="253"/>
                    <a:pt x="525" y="253"/>
                    <a:pt x="525" y="253"/>
                  </a:cubicBezTo>
                  <a:cubicBezTo>
                    <a:pt x="525" y="392"/>
                    <a:pt x="412" y="506"/>
                    <a:pt x="261" y="506"/>
                  </a:cubicBezTo>
                  <a:cubicBezTo>
                    <a:pt x="111" y="506"/>
                    <a:pt x="0" y="394"/>
                    <a:pt x="0" y="255"/>
                  </a:cubicBezTo>
                  <a:close/>
                  <a:moveTo>
                    <a:pt x="389" y="255"/>
                  </a:moveTo>
                  <a:cubicBezTo>
                    <a:pt x="389" y="253"/>
                    <a:pt x="389" y="253"/>
                    <a:pt x="389" y="253"/>
                  </a:cubicBezTo>
                  <a:cubicBezTo>
                    <a:pt x="389" y="182"/>
                    <a:pt x="337" y="119"/>
                    <a:pt x="261" y="119"/>
                  </a:cubicBezTo>
                  <a:cubicBezTo>
                    <a:pt x="183" y="119"/>
                    <a:pt x="135" y="180"/>
                    <a:pt x="135" y="251"/>
                  </a:cubicBezTo>
                  <a:cubicBezTo>
                    <a:pt x="135" y="253"/>
                    <a:pt x="135" y="253"/>
                    <a:pt x="135" y="253"/>
                  </a:cubicBezTo>
                  <a:cubicBezTo>
                    <a:pt x="135" y="325"/>
                    <a:pt x="187" y="387"/>
                    <a:pt x="263" y="387"/>
                  </a:cubicBezTo>
                  <a:cubicBezTo>
                    <a:pt x="342" y="387"/>
                    <a:pt x="389" y="326"/>
                    <a:pt x="389" y="2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E75BF800-A9FA-4FA5-B06E-00F909B5AC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79084" y="1331756"/>
              <a:ext cx="127665" cy="216764"/>
            </a:xfrm>
            <a:custGeom>
              <a:avLst/>
              <a:gdLst>
                <a:gd name="T0" fmla="*/ 0 w 293"/>
                <a:gd name="T1" fmla="*/ 13 h 498"/>
                <a:gd name="T2" fmla="*/ 138 w 293"/>
                <a:gd name="T3" fmla="*/ 13 h 498"/>
                <a:gd name="T4" fmla="*/ 138 w 293"/>
                <a:gd name="T5" fmla="*/ 110 h 498"/>
                <a:gd name="T6" fmla="*/ 293 w 293"/>
                <a:gd name="T7" fmla="*/ 3 h 498"/>
                <a:gd name="T8" fmla="*/ 293 w 293"/>
                <a:gd name="T9" fmla="*/ 147 h 498"/>
                <a:gd name="T10" fmla="*/ 286 w 293"/>
                <a:gd name="T11" fmla="*/ 147 h 498"/>
                <a:gd name="T12" fmla="*/ 138 w 293"/>
                <a:gd name="T13" fmla="*/ 318 h 498"/>
                <a:gd name="T14" fmla="*/ 138 w 293"/>
                <a:gd name="T15" fmla="*/ 498 h 498"/>
                <a:gd name="T16" fmla="*/ 0 w 293"/>
                <a:gd name="T17" fmla="*/ 498 h 498"/>
                <a:gd name="T18" fmla="*/ 0 w 293"/>
                <a:gd name="T19" fmla="*/ 1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3" h="498">
                  <a:moveTo>
                    <a:pt x="0" y="13"/>
                  </a:moveTo>
                  <a:cubicBezTo>
                    <a:pt x="138" y="13"/>
                    <a:pt x="138" y="13"/>
                    <a:pt x="138" y="13"/>
                  </a:cubicBezTo>
                  <a:cubicBezTo>
                    <a:pt x="138" y="110"/>
                    <a:pt x="138" y="110"/>
                    <a:pt x="138" y="110"/>
                  </a:cubicBezTo>
                  <a:cubicBezTo>
                    <a:pt x="166" y="43"/>
                    <a:pt x="211" y="0"/>
                    <a:pt x="293" y="3"/>
                  </a:cubicBezTo>
                  <a:cubicBezTo>
                    <a:pt x="293" y="147"/>
                    <a:pt x="293" y="147"/>
                    <a:pt x="293" y="147"/>
                  </a:cubicBezTo>
                  <a:cubicBezTo>
                    <a:pt x="286" y="147"/>
                    <a:pt x="286" y="147"/>
                    <a:pt x="286" y="147"/>
                  </a:cubicBezTo>
                  <a:cubicBezTo>
                    <a:pt x="194" y="147"/>
                    <a:pt x="138" y="203"/>
                    <a:pt x="138" y="318"/>
                  </a:cubicBezTo>
                  <a:cubicBezTo>
                    <a:pt x="138" y="498"/>
                    <a:pt x="138" y="498"/>
                    <a:pt x="138" y="498"/>
                  </a:cubicBezTo>
                  <a:cubicBezTo>
                    <a:pt x="0" y="498"/>
                    <a:pt x="0" y="498"/>
                    <a:pt x="0" y="498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31170700-1A5B-4233-9767-A27ACACA860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82993" y="1334859"/>
              <a:ext cx="194157" cy="217207"/>
            </a:xfrm>
            <a:custGeom>
              <a:avLst/>
              <a:gdLst>
                <a:gd name="T0" fmla="*/ 0 w 446"/>
                <a:gd name="T1" fmla="*/ 351 h 500"/>
                <a:gd name="T2" fmla="*/ 0 w 446"/>
                <a:gd name="T3" fmla="*/ 349 h 500"/>
                <a:gd name="T4" fmla="*/ 195 w 446"/>
                <a:gd name="T5" fmla="*/ 195 h 500"/>
                <a:gd name="T6" fmla="*/ 314 w 446"/>
                <a:gd name="T7" fmla="*/ 215 h 500"/>
                <a:gd name="T8" fmla="*/ 314 w 446"/>
                <a:gd name="T9" fmla="*/ 206 h 500"/>
                <a:gd name="T10" fmla="*/ 210 w 446"/>
                <a:gd name="T11" fmla="*/ 118 h 500"/>
                <a:gd name="T12" fmla="*/ 76 w 446"/>
                <a:gd name="T13" fmla="*/ 144 h 500"/>
                <a:gd name="T14" fmla="*/ 42 w 446"/>
                <a:gd name="T15" fmla="*/ 39 h 500"/>
                <a:gd name="T16" fmla="*/ 230 w 446"/>
                <a:gd name="T17" fmla="*/ 0 h 500"/>
                <a:gd name="T18" fmla="*/ 394 w 446"/>
                <a:gd name="T19" fmla="*/ 54 h 500"/>
                <a:gd name="T20" fmla="*/ 446 w 446"/>
                <a:gd name="T21" fmla="*/ 209 h 500"/>
                <a:gd name="T22" fmla="*/ 446 w 446"/>
                <a:gd name="T23" fmla="*/ 491 h 500"/>
                <a:gd name="T24" fmla="*/ 313 w 446"/>
                <a:gd name="T25" fmla="*/ 491 h 500"/>
                <a:gd name="T26" fmla="*/ 313 w 446"/>
                <a:gd name="T27" fmla="*/ 438 h 500"/>
                <a:gd name="T28" fmla="*/ 167 w 446"/>
                <a:gd name="T29" fmla="*/ 500 h 500"/>
                <a:gd name="T30" fmla="*/ 0 w 446"/>
                <a:gd name="T31" fmla="*/ 351 h 500"/>
                <a:gd name="T32" fmla="*/ 316 w 446"/>
                <a:gd name="T33" fmla="*/ 320 h 500"/>
                <a:gd name="T34" fmla="*/ 316 w 446"/>
                <a:gd name="T35" fmla="*/ 295 h 500"/>
                <a:gd name="T36" fmla="*/ 228 w 446"/>
                <a:gd name="T37" fmla="*/ 277 h 500"/>
                <a:gd name="T38" fmla="*/ 133 w 446"/>
                <a:gd name="T39" fmla="*/ 344 h 500"/>
                <a:gd name="T40" fmla="*/ 133 w 446"/>
                <a:gd name="T41" fmla="*/ 346 h 500"/>
                <a:gd name="T42" fmla="*/ 208 w 446"/>
                <a:gd name="T43" fmla="*/ 405 h 500"/>
                <a:gd name="T44" fmla="*/ 316 w 446"/>
                <a:gd name="T45" fmla="*/ 32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6" h="500">
                  <a:moveTo>
                    <a:pt x="0" y="351"/>
                  </a:moveTo>
                  <a:cubicBezTo>
                    <a:pt x="0" y="349"/>
                    <a:pt x="0" y="349"/>
                    <a:pt x="0" y="349"/>
                  </a:cubicBezTo>
                  <a:cubicBezTo>
                    <a:pt x="0" y="244"/>
                    <a:pt x="81" y="195"/>
                    <a:pt x="195" y="195"/>
                  </a:cubicBezTo>
                  <a:cubicBezTo>
                    <a:pt x="244" y="195"/>
                    <a:pt x="280" y="203"/>
                    <a:pt x="314" y="215"/>
                  </a:cubicBezTo>
                  <a:cubicBezTo>
                    <a:pt x="314" y="206"/>
                    <a:pt x="314" y="206"/>
                    <a:pt x="314" y="206"/>
                  </a:cubicBezTo>
                  <a:cubicBezTo>
                    <a:pt x="314" y="149"/>
                    <a:pt x="279" y="118"/>
                    <a:pt x="210" y="118"/>
                  </a:cubicBezTo>
                  <a:cubicBezTo>
                    <a:pt x="157" y="118"/>
                    <a:pt x="120" y="128"/>
                    <a:pt x="76" y="144"/>
                  </a:cubicBezTo>
                  <a:cubicBezTo>
                    <a:pt x="42" y="39"/>
                    <a:pt x="42" y="39"/>
                    <a:pt x="42" y="39"/>
                  </a:cubicBezTo>
                  <a:cubicBezTo>
                    <a:pt x="95" y="15"/>
                    <a:pt x="148" y="0"/>
                    <a:pt x="230" y="0"/>
                  </a:cubicBezTo>
                  <a:cubicBezTo>
                    <a:pt x="305" y="0"/>
                    <a:pt x="359" y="20"/>
                    <a:pt x="394" y="54"/>
                  </a:cubicBezTo>
                  <a:cubicBezTo>
                    <a:pt x="430" y="91"/>
                    <a:pt x="446" y="144"/>
                    <a:pt x="446" y="209"/>
                  </a:cubicBezTo>
                  <a:cubicBezTo>
                    <a:pt x="446" y="491"/>
                    <a:pt x="446" y="491"/>
                    <a:pt x="446" y="491"/>
                  </a:cubicBezTo>
                  <a:cubicBezTo>
                    <a:pt x="313" y="491"/>
                    <a:pt x="313" y="491"/>
                    <a:pt x="313" y="491"/>
                  </a:cubicBezTo>
                  <a:cubicBezTo>
                    <a:pt x="313" y="438"/>
                    <a:pt x="313" y="438"/>
                    <a:pt x="313" y="438"/>
                  </a:cubicBezTo>
                  <a:cubicBezTo>
                    <a:pt x="280" y="475"/>
                    <a:pt x="234" y="500"/>
                    <a:pt x="167" y="500"/>
                  </a:cubicBezTo>
                  <a:cubicBezTo>
                    <a:pt x="75" y="500"/>
                    <a:pt x="0" y="447"/>
                    <a:pt x="0" y="351"/>
                  </a:cubicBezTo>
                  <a:close/>
                  <a:moveTo>
                    <a:pt x="316" y="320"/>
                  </a:moveTo>
                  <a:cubicBezTo>
                    <a:pt x="316" y="295"/>
                    <a:pt x="316" y="295"/>
                    <a:pt x="316" y="295"/>
                  </a:cubicBezTo>
                  <a:cubicBezTo>
                    <a:pt x="292" y="284"/>
                    <a:pt x="262" y="277"/>
                    <a:pt x="228" y="277"/>
                  </a:cubicBezTo>
                  <a:cubicBezTo>
                    <a:pt x="169" y="277"/>
                    <a:pt x="133" y="301"/>
                    <a:pt x="133" y="344"/>
                  </a:cubicBezTo>
                  <a:cubicBezTo>
                    <a:pt x="133" y="346"/>
                    <a:pt x="133" y="346"/>
                    <a:pt x="133" y="346"/>
                  </a:cubicBezTo>
                  <a:cubicBezTo>
                    <a:pt x="133" y="383"/>
                    <a:pt x="164" y="405"/>
                    <a:pt x="208" y="405"/>
                  </a:cubicBezTo>
                  <a:cubicBezTo>
                    <a:pt x="272" y="405"/>
                    <a:pt x="316" y="369"/>
                    <a:pt x="316" y="3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Rectangle 26">
              <a:extLst>
                <a:ext uri="{FF2B5EF4-FFF2-40B4-BE49-F238E27FC236}">
                  <a16:creationId xmlns:a16="http://schemas.microsoft.com/office/drawing/2014/main" id="{9CF25159-7802-4E5B-8837-8E57F2A51EC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801973" y="1260831"/>
              <a:ext cx="59843" cy="28768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27">
              <a:extLst>
                <a:ext uri="{FF2B5EF4-FFF2-40B4-BE49-F238E27FC236}">
                  <a16:creationId xmlns:a16="http://schemas.microsoft.com/office/drawing/2014/main" id="{8C48BAA6-002A-430B-9CD2-AF23AC05A73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886639" y="1260831"/>
              <a:ext cx="59399" cy="28768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7" name="Rectangle 28">
            <a:extLst>
              <a:ext uri="{FF2B5EF4-FFF2-40B4-BE49-F238E27FC236}">
                <a16:creationId xmlns:a16="http://schemas.microsoft.com/office/drawing/2014/main" id="{4D872154-4275-422F-BF6F-C8ECDAFCF82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556230" y="837417"/>
            <a:ext cx="634181" cy="189869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8BEE63C-C3F8-4C38-9BE5-7F464ABA10A0}"/>
              </a:ext>
            </a:extLst>
          </p:cNvPr>
          <p:cNvGrpSpPr/>
          <p:nvPr userDrawn="1"/>
        </p:nvGrpSpPr>
        <p:grpSpPr>
          <a:xfrm>
            <a:off x="11701122" y="1007069"/>
            <a:ext cx="321494" cy="1552800"/>
            <a:chOff x="7313961" y="501936"/>
            <a:chExt cx="323594" cy="1566108"/>
          </a:xfrm>
        </p:grpSpPr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0F6D2C1F-123F-4FC5-A8AF-9FD924E376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83556" y="1311808"/>
              <a:ext cx="249567" cy="247350"/>
            </a:xfrm>
            <a:custGeom>
              <a:avLst/>
              <a:gdLst>
                <a:gd name="T0" fmla="*/ 0 w 574"/>
                <a:gd name="T1" fmla="*/ 229 h 569"/>
                <a:gd name="T2" fmla="*/ 90 w 574"/>
                <a:gd name="T3" fmla="*/ 413 h 569"/>
                <a:gd name="T4" fmla="*/ 90 w 574"/>
                <a:gd name="T5" fmla="*/ 413 h 569"/>
                <a:gd name="T6" fmla="*/ 90 w 574"/>
                <a:gd name="T7" fmla="*/ 413 h 569"/>
                <a:gd name="T8" fmla="*/ 9 w 574"/>
                <a:gd name="T9" fmla="*/ 413 h 569"/>
                <a:gd name="T10" fmla="*/ 9 w 574"/>
                <a:gd name="T11" fmla="*/ 569 h 569"/>
                <a:gd name="T12" fmla="*/ 574 w 574"/>
                <a:gd name="T13" fmla="*/ 569 h 569"/>
                <a:gd name="T14" fmla="*/ 574 w 574"/>
                <a:gd name="T15" fmla="*/ 413 h 569"/>
                <a:gd name="T16" fmla="*/ 253 w 574"/>
                <a:gd name="T17" fmla="*/ 413 h 569"/>
                <a:gd name="T18" fmla="*/ 133 w 574"/>
                <a:gd name="T19" fmla="*/ 286 h 569"/>
                <a:gd name="T20" fmla="*/ 253 w 574"/>
                <a:gd name="T21" fmla="*/ 155 h 569"/>
                <a:gd name="T22" fmla="*/ 574 w 574"/>
                <a:gd name="T23" fmla="*/ 155 h 569"/>
                <a:gd name="T24" fmla="*/ 574 w 574"/>
                <a:gd name="T25" fmla="*/ 0 h 569"/>
                <a:gd name="T26" fmla="*/ 224 w 574"/>
                <a:gd name="T27" fmla="*/ 0 h 569"/>
                <a:gd name="T28" fmla="*/ 0 w 574"/>
                <a:gd name="T29" fmla="*/ 229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4" h="569">
                  <a:moveTo>
                    <a:pt x="0" y="229"/>
                  </a:moveTo>
                  <a:cubicBezTo>
                    <a:pt x="0" y="294"/>
                    <a:pt x="30" y="368"/>
                    <a:pt x="90" y="413"/>
                  </a:cubicBezTo>
                  <a:cubicBezTo>
                    <a:pt x="90" y="413"/>
                    <a:pt x="90" y="413"/>
                    <a:pt x="90" y="413"/>
                  </a:cubicBezTo>
                  <a:cubicBezTo>
                    <a:pt x="90" y="413"/>
                    <a:pt x="90" y="413"/>
                    <a:pt x="90" y="413"/>
                  </a:cubicBezTo>
                  <a:cubicBezTo>
                    <a:pt x="9" y="413"/>
                    <a:pt x="9" y="413"/>
                    <a:pt x="9" y="413"/>
                  </a:cubicBezTo>
                  <a:cubicBezTo>
                    <a:pt x="9" y="569"/>
                    <a:pt x="9" y="569"/>
                    <a:pt x="9" y="569"/>
                  </a:cubicBezTo>
                  <a:cubicBezTo>
                    <a:pt x="574" y="569"/>
                    <a:pt x="574" y="569"/>
                    <a:pt x="574" y="569"/>
                  </a:cubicBezTo>
                  <a:cubicBezTo>
                    <a:pt x="574" y="413"/>
                    <a:pt x="574" y="413"/>
                    <a:pt x="574" y="413"/>
                  </a:cubicBezTo>
                  <a:cubicBezTo>
                    <a:pt x="253" y="413"/>
                    <a:pt x="253" y="413"/>
                    <a:pt x="253" y="413"/>
                  </a:cubicBezTo>
                  <a:cubicBezTo>
                    <a:pt x="195" y="413"/>
                    <a:pt x="133" y="369"/>
                    <a:pt x="133" y="286"/>
                  </a:cubicBezTo>
                  <a:cubicBezTo>
                    <a:pt x="133" y="221"/>
                    <a:pt x="178" y="155"/>
                    <a:pt x="253" y="155"/>
                  </a:cubicBezTo>
                  <a:cubicBezTo>
                    <a:pt x="574" y="155"/>
                    <a:pt x="574" y="155"/>
                    <a:pt x="574" y="155"/>
                  </a:cubicBezTo>
                  <a:cubicBezTo>
                    <a:pt x="574" y="0"/>
                    <a:pt x="574" y="0"/>
                    <a:pt x="574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94" y="0"/>
                    <a:pt x="0" y="93"/>
                    <a:pt x="0" y="22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0">
              <a:extLst>
                <a:ext uri="{FF2B5EF4-FFF2-40B4-BE49-F238E27FC236}">
                  <a16:creationId xmlns:a16="http://schemas.microsoft.com/office/drawing/2014/main" id="{2EA5A2F2-AE15-4FA5-85A9-F7373F3251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87546" y="755049"/>
              <a:ext cx="245577" cy="276163"/>
            </a:xfrm>
            <a:custGeom>
              <a:avLst/>
              <a:gdLst>
                <a:gd name="T0" fmla="*/ 0 w 554"/>
                <a:gd name="T1" fmla="*/ 174 h 623"/>
                <a:gd name="T2" fmla="*/ 377 w 554"/>
                <a:gd name="T3" fmla="*/ 311 h 623"/>
                <a:gd name="T4" fmla="*/ 0 w 554"/>
                <a:gd name="T5" fmla="*/ 450 h 623"/>
                <a:gd name="T6" fmla="*/ 0 w 554"/>
                <a:gd name="T7" fmla="*/ 623 h 623"/>
                <a:gd name="T8" fmla="*/ 554 w 554"/>
                <a:gd name="T9" fmla="*/ 395 h 623"/>
                <a:gd name="T10" fmla="*/ 554 w 554"/>
                <a:gd name="T11" fmla="*/ 228 h 623"/>
                <a:gd name="T12" fmla="*/ 0 w 554"/>
                <a:gd name="T13" fmla="*/ 0 h 623"/>
                <a:gd name="T14" fmla="*/ 0 w 554"/>
                <a:gd name="T15" fmla="*/ 174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4" h="623">
                  <a:moveTo>
                    <a:pt x="0" y="174"/>
                  </a:moveTo>
                  <a:lnTo>
                    <a:pt x="377" y="311"/>
                  </a:lnTo>
                  <a:lnTo>
                    <a:pt x="0" y="450"/>
                  </a:lnTo>
                  <a:lnTo>
                    <a:pt x="0" y="623"/>
                  </a:lnTo>
                  <a:lnTo>
                    <a:pt x="554" y="395"/>
                  </a:lnTo>
                  <a:lnTo>
                    <a:pt x="554" y="228"/>
                  </a:lnTo>
                  <a:lnTo>
                    <a:pt x="0" y="0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1">
              <a:extLst>
                <a:ext uri="{FF2B5EF4-FFF2-40B4-BE49-F238E27FC236}">
                  <a16:creationId xmlns:a16="http://schemas.microsoft.com/office/drawing/2014/main" id="{F0E0D771-C362-479B-9362-01060246988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83556" y="1583096"/>
              <a:ext cx="253999" cy="256659"/>
            </a:xfrm>
            <a:custGeom>
              <a:avLst/>
              <a:gdLst>
                <a:gd name="T0" fmla="*/ 401 w 584"/>
                <a:gd name="T1" fmla="*/ 110 h 590"/>
                <a:gd name="T2" fmla="*/ 460 w 584"/>
                <a:gd name="T3" fmla="*/ 272 h 590"/>
                <a:gd name="T4" fmla="*/ 415 w 584"/>
                <a:gd name="T5" fmla="*/ 397 h 590"/>
                <a:gd name="T6" fmla="*/ 250 w 584"/>
                <a:gd name="T7" fmla="*/ 0 h 590"/>
                <a:gd name="T8" fmla="*/ 92 w 584"/>
                <a:gd name="T9" fmla="*/ 68 h 590"/>
                <a:gd name="T10" fmla="*/ 0 w 584"/>
                <a:gd name="T11" fmla="*/ 291 h 590"/>
                <a:gd name="T12" fmla="*/ 292 w 584"/>
                <a:gd name="T13" fmla="*/ 590 h 590"/>
                <a:gd name="T14" fmla="*/ 584 w 584"/>
                <a:gd name="T15" fmla="*/ 274 h 590"/>
                <a:gd name="T16" fmla="*/ 476 w 584"/>
                <a:gd name="T17" fmla="*/ 12 h 590"/>
                <a:gd name="T18" fmla="*/ 401 w 584"/>
                <a:gd name="T19" fmla="*/ 110 h 590"/>
                <a:gd name="T20" fmla="*/ 179 w 584"/>
                <a:gd name="T21" fmla="*/ 408 h 590"/>
                <a:gd name="T22" fmla="*/ 123 w 584"/>
                <a:gd name="T23" fmla="*/ 288 h 590"/>
                <a:gd name="T24" fmla="*/ 202 w 584"/>
                <a:gd name="T25" fmla="*/ 168 h 590"/>
                <a:gd name="T26" fmla="*/ 315 w 584"/>
                <a:gd name="T27" fmla="*/ 439 h 590"/>
                <a:gd name="T28" fmla="*/ 179 w 584"/>
                <a:gd name="T29" fmla="*/ 408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4" h="590">
                  <a:moveTo>
                    <a:pt x="401" y="110"/>
                  </a:moveTo>
                  <a:cubicBezTo>
                    <a:pt x="449" y="175"/>
                    <a:pt x="460" y="212"/>
                    <a:pt x="460" y="272"/>
                  </a:cubicBezTo>
                  <a:cubicBezTo>
                    <a:pt x="460" y="325"/>
                    <a:pt x="444" y="367"/>
                    <a:pt x="415" y="397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189" y="9"/>
                    <a:pt x="134" y="32"/>
                    <a:pt x="92" y="68"/>
                  </a:cubicBezTo>
                  <a:cubicBezTo>
                    <a:pt x="32" y="120"/>
                    <a:pt x="0" y="197"/>
                    <a:pt x="0" y="291"/>
                  </a:cubicBezTo>
                  <a:cubicBezTo>
                    <a:pt x="0" y="462"/>
                    <a:pt x="126" y="590"/>
                    <a:pt x="292" y="590"/>
                  </a:cubicBezTo>
                  <a:cubicBezTo>
                    <a:pt x="462" y="590"/>
                    <a:pt x="584" y="462"/>
                    <a:pt x="584" y="274"/>
                  </a:cubicBezTo>
                  <a:cubicBezTo>
                    <a:pt x="584" y="169"/>
                    <a:pt x="534" y="62"/>
                    <a:pt x="476" y="12"/>
                  </a:cubicBezTo>
                  <a:lnTo>
                    <a:pt x="401" y="110"/>
                  </a:lnTo>
                  <a:close/>
                  <a:moveTo>
                    <a:pt x="179" y="408"/>
                  </a:moveTo>
                  <a:cubicBezTo>
                    <a:pt x="144" y="381"/>
                    <a:pt x="123" y="339"/>
                    <a:pt x="123" y="288"/>
                  </a:cubicBezTo>
                  <a:cubicBezTo>
                    <a:pt x="123" y="232"/>
                    <a:pt x="155" y="190"/>
                    <a:pt x="202" y="168"/>
                  </a:cubicBezTo>
                  <a:cubicBezTo>
                    <a:pt x="315" y="439"/>
                    <a:pt x="315" y="439"/>
                    <a:pt x="315" y="439"/>
                  </a:cubicBezTo>
                  <a:cubicBezTo>
                    <a:pt x="257" y="447"/>
                    <a:pt x="212" y="432"/>
                    <a:pt x="179" y="4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32">
              <a:extLst>
                <a:ext uri="{FF2B5EF4-FFF2-40B4-BE49-F238E27FC236}">
                  <a16:creationId xmlns:a16="http://schemas.microsoft.com/office/drawing/2014/main" id="{BD807C55-B428-4E3A-A768-FF2F2AA578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13961" y="1846404"/>
              <a:ext cx="319161" cy="221640"/>
            </a:xfrm>
            <a:custGeom>
              <a:avLst/>
              <a:gdLst>
                <a:gd name="T0" fmla="*/ 580 w 720"/>
                <a:gd name="T1" fmla="*/ 0 h 500"/>
                <a:gd name="T2" fmla="*/ 580 w 720"/>
                <a:gd name="T3" fmla="*/ 346 h 500"/>
                <a:gd name="T4" fmla="*/ 0 w 720"/>
                <a:gd name="T5" fmla="*/ 346 h 500"/>
                <a:gd name="T6" fmla="*/ 0 w 720"/>
                <a:gd name="T7" fmla="*/ 500 h 500"/>
                <a:gd name="T8" fmla="*/ 720 w 720"/>
                <a:gd name="T9" fmla="*/ 500 h 500"/>
                <a:gd name="T10" fmla="*/ 720 w 720"/>
                <a:gd name="T11" fmla="*/ 0 h 500"/>
                <a:gd name="T12" fmla="*/ 580 w 720"/>
                <a:gd name="T13" fmla="*/ 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500">
                  <a:moveTo>
                    <a:pt x="580" y="0"/>
                  </a:moveTo>
                  <a:lnTo>
                    <a:pt x="580" y="346"/>
                  </a:lnTo>
                  <a:lnTo>
                    <a:pt x="0" y="346"/>
                  </a:lnTo>
                  <a:lnTo>
                    <a:pt x="0" y="500"/>
                  </a:lnTo>
                  <a:lnTo>
                    <a:pt x="720" y="500"/>
                  </a:lnTo>
                  <a:lnTo>
                    <a:pt x="720" y="0"/>
                  </a:lnTo>
                  <a:lnTo>
                    <a:pt x="5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33">
              <a:extLst>
                <a:ext uri="{FF2B5EF4-FFF2-40B4-BE49-F238E27FC236}">
                  <a16:creationId xmlns:a16="http://schemas.microsoft.com/office/drawing/2014/main" id="{46FC01F6-5587-4701-B3C6-0DC2032CAEC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83556" y="501936"/>
              <a:ext cx="253999" cy="263752"/>
            </a:xfrm>
            <a:custGeom>
              <a:avLst/>
              <a:gdLst>
                <a:gd name="T0" fmla="*/ 584 w 584"/>
                <a:gd name="T1" fmla="*/ 304 h 607"/>
                <a:gd name="T2" fmla="*/ 292 w 584"/>
                <a:gd name="T3" fmla="*/ 607 h 607"/>
                <a:gd name="T4" fmla="*/ 0 w 584"/>
                <a:gd name="T5" fmla="*/ 302 h 607"/>
                <a:gd name="T6" fmla="*/ 292 w 584"/>
                <a:gd name="T7" fmla="*/ 0 h 607"/>
                <a:gd name="T8" fmla="*/ 584 w 584"/>
                <a:gd name="T9" fmla="*/ 304 h 607"/>
                <a:gd name="T10" fmla="*/ 133 w 584"/>
                <a:gd name="T11" fmla="*/ 304 h 607"/>
                <a:gd name="T12" fmla="*/ 292 w 584"/>
                <a:gd name="T13" fmla="*/ 454 h 607"/>
                <a:gd name="T14" fmla="*/ 451 w 584"/>
                <a:gd name="T15" fmla="*/ 302 h 607"/>
                <a:gd name="T16" fmla="*/ 292 w 584"/>
                <a:gd name="T17" fmla="*/ 153 h 607"/>
                <a:gd name="T18" fmla="*/ 133 w 584"/>
                <a:gd name="T19" fmla="*/ 304 h 6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4" h="607">
                  <a:moveTo>
                    <a:pt x="584" y="304"/>
                  </a:moveTo>
                  <a:cubicBezTo>
                    <a:pt x="584" y="474"/>
                    <a:pt x="457" y="607"/>
                    <a:pt x="292" y="607"/>
                  </a:cubicBezTo>
                  <a:cubicBezTo>
                    <a:pt x="128" y="607"/>
                    <a:pt x="0" y="473"/>
                    <a:pt x="0" y="302"/>
                  </a:cubicBezTo>
                  <a:cubicBezTo>
                    <a:pt x="0" y="133"/>
                    <a:pt x="126" y="0"/>
                    <a:pt x="292" y="0"/>
                  </a:cubicBezTo>
                  <a:cubicBezTo>
                    <a:pt x="455" y="0"/>
                    <a:pt x="584" y="133"/>
                    <a:pt x="584" y="304"/>
                  </a:cubicBezTo>
                  <a:moveTo>
                    <a:pt x="133" y="304"/>
                  </a:moveTo>
                  <a:cubicBezTo>
                    <a:pt x="133" y="391"/>
                    <a:pt x="198" y="454"/>
                    <a:pt x="292" y="454"/>
                  </a:cubicBezTo>
                  <a:cubicBezTo>
                    <a:pt x="381" y="454"/>
                    <a:pt x="451" y="387"/>
                    <a:pt x="451" y="302"/>
                  </a:cubicBezTo>
                  <a:cubicBezTo>
                    <a:pt x="451" y="216"/>
                    <a:pt x="383" y="153"/>
                    <a:pt x="292" y="153"/>
                  </a:cubicBezTo>
                  <a:cubicBezTo>
                    <a:pt x="203" y="153"/>
                    <a:pt x="133" y="219"/>
                    <a:pt x="133" y="30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34">
              <a:extLst>
                <a:ext uri="{FF2B5EF4-FFF2-40B4-BE49-F238E27FC236}">
                  <a16:creationId xmlns:a16="http://schemas.microsoft.com/office/drawing/2014/main" id="{DC296814-EEBB-47E4-A1CC-8645F51DA98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83556" y="1021017"/>
              <a:ext cx="253999" cy="263752"/>
            </a:xfrm>
            <a:custGeom>
              <a:avLst/>
              <a:gdLst>
                <a:gd name="T0" fmla="*/ 584 w 584"/>
                <a:gd name="T1" fmla="*/ 305 h 607"/>
                <a:gd name="T2" fmla="*/ 292 w 584"/>
                <a:gd name="T3" fmla="*/ 607 h 607"/>
                <a:gd name="T4" fmla="*/ 0 w 584"/>
                <a:gd name="T5" fmla="*/ 303 h 607"/>
                <a:gd name="T6" fmla="*/ 292 w 584"/>
                <a:gd name="T7" fmla="*/ 0 h 607"/>
                <a:gd name="T8" fmla="*/ 584 w 584"/>
                <a:gd name="T9" fmla="*/ 305 h 607"/>
                <a:gd name="T10" fmla="*/ 133 w 584"/>
                <a:gd name="T11" fmla="*/ 305 h 607"/>
                <a:gd name="T12" fmla="*/ 292 w 584"/>
                <a:gd name="T13" fmla="*/ 454 h 607"/>
                <a:gd name="T14" fmla="*/ 451 w 584"/>
                <a:gd name="T15" fmla="*/ 303 h 607"/>
                <a:gd name="T16" fmla="*/ 292 w 584"/>
                <a:gd name="T17" fmla="*/ 153 h 607"/>
                <a:gd name="T18" fmla="*/ 133 w 584"/>
                <a:gd name="T19" fmla="*/ 305 h 6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4" h="607">
                  <a:moveTo>
                    <a:pt x="584" y="305"/>
                  </a:moveTo>
                  <a:cubicBezTo>
                    <a:pt x="584" y="474"/>
                    <a:pt x="457" y="607"/>
                    <a:pt x="292" y="607"/>
                  </a:cubicBezTo>
                  <a:cubicBezTo>
                    <a:pt x="128" y="607"/>
                    <a:pt x="0" y="474"/>
                    <a:pt x="0" y="303"/>
                  </a:cubicBezTo>
                  <a:cubicBezTo>
                    <a:pt x="0" y="133"/>
                    <a:pt x="126" y="0"/>
                    <a:pt x="292" y="0"/>
                  </a:cubicBezTo>
                  <a:cubicBezTo>
                    <a:pt x="455" y="0"/>
                    <a:pt x="584" y="134"/>
                    <a:pt x="584" y="305"/>
                  </a:cubicBezTo>
                  <a:moveTo>
                    <a:pt x="133" y="305"/>
                  </a:moveTo>
                  <a:cubicBezTo>
                    <a:pt x="133" y="391"/>
                    <a:pt x="198" y="454"/>
                    <a:pt x="292" y="454"/>
                  </a:cubicBezTo>
                  <a:cubicBezTo>
                    <a:pt x="381" y="454"/>
                    <a:pt x="451" y="388"/>
                    <a:pt x="451" y="303"/>
                  </a:cubicBezTo>
                  <a:cubicBezTo>
                    <a:pt x="451" y="216"/>
                    <a:pt x="383" y="153"/>
                    <a:pt x="292" y="153"/>
                  </a:cubicBezTo>
                  <a:cubicBezTo>
                    <a:pt x="203" y="153"/>
                    <a:pt x="133" y="220"/>
                    <a:pt x="133" y="3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0CD9248-0A2C-4050-B347-2980229F11A8}"/>
              </a:ext>
            </a:extLst>
          </p:cNvPr>
          <p:cNvGrpSpPr/>
          <p:nvPr userDrawn="1"/>
        </p:nvGrpSpPr>
        <p:grpSpPr>
          <a:xfrm>
            <a:off x="1154741" y="3561907"/>
            <a:ext cx="7851377" cy="1769127"/>
            <a:chOff x="541049" y="2649538"/>
            <a:chExt cx="9285724" cy="2092325"/>
          </a:xfrm>
          <a:solidFill>
            <a:schemeClr val="bg1"/>
          </a:solidFill>
        </p:grpSpPr>
        <p:sp>
          <p:nvSpPr>
            <p:cNvPr id="54" name="Freeform 5">
              <a:extLst>
                <a:ext uri="{FF2B5EF4-FFF2-40B4-BE49-F238E27FC236}">
                  <a16:creationId xmlns:a16="http://schemas.microsoft.com/office/drawing/2014/main" id="{99FEE917-CD84-4C97-B4F9-73DFE2A473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1049" y="2809876"/>
              <a:ext cx="963613" cy="1928813"/>
            </a:xfrm>
            <a:custGeom>
              <a:avLst/>
              <a:gdLst>
                <a:gd name="T0" fmla="*/ 57 w 301"/>
                <a:gd name="T1" fmla="*/ 458 h 600"/>
                <a:gd name="T2" fmla="*/ 57 w 301"/>
                <a:gd name="T3" fmla="*/ 235 h 600"/>
                <a:gd name="T4" fmla="*/ 0 w 301"/>
                <a:gd name="T5" fmla="*/ 235 h 600"/>
                <a:gd name="T6" fmla="*/ 0 w 301"/>
                <a:gd name="T7" fmla="*/ 121 h 600"/>
                <a:gd name="T8" fmla="*/ 57 w 301"/>
                <a:gd name="T9" fmla="*/ 121 h 600"/>
                <a:gd name="T10" fmla="*/ 57 w 301"/>
                <a:gd name="T11" fmla="*/ 0 h 600"/>
                <a:gd name="T12" fmla="*/ 190 w 301"/>
                <a:gd name="T13" fmla="*/ 0 h 600"/>
                <a:gd name="T14" fmla="*/ 190 w 301"/>
                <a:gd name="T15" fmla="*/ 121 h 600"/>
                <a:gd name="T16" fmla="*/ 301 w 301"/>
                <a:gd name="T17" fmla="*/ 121 h 600"/>
                <a:gd name="T18" fmla="*/ 301 w 301"/>
                <a:gd name="T19" fmla="*/ 235 h 600"/>
                <a:gd name="T20" fmla="*/ 190 w 301"/>
                <a:gd name="T21" fmla="*/ 235 h 600"/>
                <a:gd name="T22" fmla="*/ 190 w 301"/>
                <a:gd name="T23" fmla="*/ 436 h 600"/>
                <a:gd name="T24" fmla="*/ 233 w 301"/>
                <a:gd name="T25" fmla="*/ 482 h 600"/>
                <a:gd name="T26" fmla="*/ 299 w 301"/>
                <a:gd name="T27" fmla="*/ 465 h 600"/>
                <a:gd name="T28" fmla="*/ 299 w 301"/>
                <a:gd name="T29" fmla="*/ 573 h 600"/>
                <a:gd name="T30" fmla="*/ 194 w 301"/>
                <a:gd name="T31" fmla="*/ 600 h 600"/>
                <a:gd name="T32" fmla="*/ 57 w 301"/>
                <a:gd name="T33" fmla="*/ 458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1" h="600">
                  <a:moveTo>
                    <a:pt x="57" y="458"/>
                  </a:moveTo>
                  <a:cubicBezTo>
                    <a:pt x="57" y="235"/>
                    <a:pt x="57" y="235"/>
                    <a:pt x="57" y="235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57" y="121"/>
                    <a:pt x="57" y="121"/>
                    <a:pt x="57" y="121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0" y="121"/>
                    <a:pt x="190" y="121"/>
                    <a:pt x="190" y="121"/>
                  </a:cubicBezTo>
                  <a:cubicBezTo>
                    <a:pt x="301" y="121"/>
                    <a:pt x="301" y="121"/>
                    <a:pt x="301" y="121"/>
                  </a:cubicBezTo>
                  <a:cubicBezTo>
                    <a:pt x="301" y="235"/>
                    <a:pt x="301" y="235"/>
                    <a:pt x="301" y="235"/>
                  </a:cubicBezTo>
                  <a:cubicBezTo>
                    <a:pt x="190" y="235"/>
                    <a:pt x="190" y="235"/>
                    <a:pt x="190" y="235"/>
                  </a:cubicBezTo>
                  <a:cubicBezTo>
                    <a:pt x="190" y="436"/>
                    <a:pt x="190" y="436"/>
                    <a:pt x="190" y="436"/>
                  </a:cubicBezTo>
                  <a:cubicBezTo>
                    <a:pt x="190" y="467"/>
                    <a:pt x="203" y="482"/>
                    <a:pt x="233" y="482"/>
                  </a:cubicBezTo>
                  <a:cubicBezTo>
                    <a:pt x="258" y="482"/>
                    <a:pt x="280" y="476"/>
                    <a:pt x="299" y="465"/>
                  </a:cubicBezTo>
                  <a:cubicBezTo>
                    <a:pt x="299" y="573"/>
                    <a:pt x="299" y="573"/>
                    <a:pt x="299" y="573"/>
                  </a:cubicBezTo>
                  <a:cubicBezTo>
                    <a:pt x="271" y="590"/>
                    <a:pt x="239" y="600"/>
                    <a:pt x="194" y="600"/>
                  </a:cubicBezTo>
                  <a:cubicBezTo>
                    <a:pt x="112" y="600"/>
                    <a:pt x="57" y="568"/>
                    <a:pt x="57" y="4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6">
              <a:extLst>
                <a:ext uri="{FF2B5EF4-FFF2-40B4-BE49-F238E27FC236}">
                  <a16:creationId xmlns:a16="http://schemas.microsoft.com/office/drawing/2014/main" id="{78C9364A-BFFF-4F94-9D90-8A71731D63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8151" y="2649538"/>
              <a:ext cx="1382713" cy="2063750"/>
            </a:xfrm>
            <a:custGeom>
              <a:avLst/>
              <a:gdLst>
                <a:gd name="T0" fmla="*/ 0 w 432"/>
                <a:gd name="T1" fmla="*/ 0 h 642"/>
                <a:gd name="T2" fmla="*/ 134 w 432"/>
                <a:gd name="T3" fmla="*/ 0 h 642"/>
                <a:gd name="T4" fmla="*/ 134 w 432"/>
                <a:gd name="T5" fmla="*/ 237 h 642"/>
                <a:gd name="T6" fmla="*/ 272 w 432"/>
                <a:gd name="T7" fmla="*/ 162 h 642"/>
                <a:gd name="T8" fmla="*/ 432 w 432"/>
                <a:gd name="T9" fmla="*/ 337 h 642"/>
                <a:gd name="T10" fmla="*/ 432 w 432"/>
                <a:gd name="T11" fmla="*/ 642 h 642"/>
                <a:gd name="T12" fmla="*/ 298 w 432"/>
                <a:gd name="T13" fmla="*/ 642 h 642"/>
                <a:gd name="T14" fmla="*/ 298 w 432"/>
                <a:gd name="T15" fmla="*/ 379 h 642"/>
                <a:gd name="T16" fmla="*/ 218 w 432"/>
                <a:gd name="T17" fmla="*/ 283 h 642"/>
                <a:gd name="T18" fmla="*/ 134 w 432"/>
                <a:gd name="T19" fmla="*/ 379 h 642"/>
                <a:gd name="T20" fmla="*/ 134 w 432"/>
                <a:gd name="T21" fmla="*/ 642 h 642"/>
                <a:gd name="T22" fmla="*/ 0 w 432"/>
                <a:gd name="T23" fmla="*/ 642 h 642"/>
                <a:gd name="T24" fmla="*/ 0 w 432"/>
                <a:gd name="T25" fmla="*/ 0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642">
                  <a:moveTo>
                    <a:pt x="0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4" y="237"/>
                    <a:pt x="134" y="237"/>
                    <a:pt x="134" y="237"/>
                  </a:cubicBezTo>
                  <a:cubicBezTo>
                    <a:pt x="165" y="198"/>
                    <a:pt x="204" y="162"/>
                    <a:pt x="272" y="162"/>
                  </a:cubicBezTo>
                  <a:cubicBezTo>
                    <a:pt x="373" y="162"/>
                    <a:pt x="432" y="229"/>
                    <a:pt x="432" y="337"/>
                  </a:cubicBezTo>
                  <a:cubicBezTo>
                    <a:pt x="432" y="642"/>
                    <a:pt x="432" y="642"/>
                    <a:pt x="432" y="642"/>
                  </a:cubicBezTo>
                  <a:cubicBezTo>
                    <a:pt x="298" y="642"/>
                    <a:pt x="298" y="642"/>
                    <a:pt x="298" y="642"/>
                  </a:cubicBezTo>
                  <a:cubicBezTo>
                    <a:pt x="298" y="379"/>
                    <a:pt x="298" y="379"/>
                    <a:pt x="298" y="379"/>
                  </a:cubicBezTo>
                  <a:cubicBezTo>
                    <a:pt x="298" y="316"/>
                    <a:pt x="269" y="283"/>
                    <a:pt x="218" y="283"/>
                  </a:cubicBezTo>
                  <a:cubicBezTo>
                    <a:pt x="166" y="283"/>
                    <a:pt x="134" y="316"/>
                    <a:pt x="134" y="379"/>
                  </a:cubicBezTo>
                  <a:cubicBezTo>
                    <a:pt x="134" y="642"/>
                    <a:pt x="134" y="642"/>
                    <a:pt x="134" y="642"/>
                  </a:cubicBezTo>
                  <a:cubicBezTo>
                    <a:pt x="0" y="642"/>
                    <a:pt x="0" y="642"/>
                    <a:pt x="0" y="64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7">
              <a:extLst>
                <a:ext uri="{FF2B5EF4-FFF2-40B4-BE49-F238E27FC236}">
                  <a16:creationId xmlns:a16="http://schemas.microsoft.com/office/drawing/2014/main" id="{E572E624-9DE1-4F42-A7F5-36B7B8A2F63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61304" y="3179763"/>
              <a:ext cx="1390650" cy="1562100"/>
            </a:xfrm>
            <a:custGeom>
              <a:avLst/>
              <a:gdLst>
                <a:gd name="T0" fmla="*/ 0 w 434"/>
                <a:gd name="T1" fmla="*/ 342 h 486"/>
                <a:gd name="T2" fmla="*/ 0 w 434"/>
                <a:gd name="T3" fmla="*/ 340 h 486"/>
                <a:gd name="T4" fmla="*/ 190 w 434"/>
                <a:gd name="T5" fmla="*/ 189 h 486"/>
                <a:gd name="T6" fmla="*/ 305 w 434"/>
                <a:gd name="T7" fmla="*/ 209 h 486"/>
                <a:gd name="T8" fmla="*/ 305 w 434"/>
                <a:gd name="T9" fmla="*/ 201 h 486"/>
                <a:gd name="T10" fmla="*/ 204 w 434"/>
                <a:gd name="T11" fmla="*/ 115 h 486"/>
                <a:gd name="T12" fmla="*/ 74 w 434"/>
                <a:gd name="T13" fmla="*/ 140 h 486"/>
                <a:gd name="T14" fmla="*/ 40 w 434"/>
                <a:gd name="T15" fmla="*/ 38 h 486"/>
                <a:gd name="T16" fmla="*/ 223 w 434"/>
                <a:gd name="T17" fmla="*/ 0 h 486"/>
                <a:gd name="T18" fmla="*/ 383 w 434"/>
                <a:gd name="T19" fmla="*/ 53 h 486"/>
                <a:gd name="T20" fmla="*/ 434 w 434"/>
                <a:gd name="T21" fmla="*/ 204 h 486"/>
                <a:gd name="T22" fmla="*/ 434 w 434"/>
                <a:gd name="T23" fmla="*/ 477 h 486"/>
                <a:gd name="T24" fmla="*/ 304 w 434"/>
                <a:gd name="T25" fmla="*/ 477 h 486"/>
                <a:gd name="T26" fmla="*/ 304 w 434"/>
                <a:gd name="T27" fmla="*/ 426 h 486"/>
                <a:gd name="T28" fmla="*/ 162 w 434"/>
                <a:gd name="T29" fmla="*/ 486 h 486"/>
                <a:gd name="T30" fmla="*/ 0 w 434"/>
                <a:gd name="T31" fmla="*/ 342 h 486"/>
                <a:gd name="T32" fmla="*/ 307 w 434"/>
                <a:gd name="T33" fmla="*/ 311 h 486"/>
                <a:gd name="T34" fmla="*/ 307 w 434"/>
                <a:gd name="T35" fmla="*/ 287 h 486"/>
                <a:gd name="T36" fmla="*/ 222 w 434"/>
                <a:gd name="T37" fmla="*/ 270 h 486"/>
                <a:gd name="T38" fmla="*/ 129 w 434"/>
                <a:gd name="T39" fmla="*/ 335 h 486"/>
                <a:gd name="T40" fmla="*/ 129 w 434"/>
                <a:gd name="T41" fmla="*/ 336 h 486"/>
                <a:gd name="T42" fmla="*/ 202 w 434"/>
                <a:gd name="T43" fmla="*/ 394 h 486"/>
                <a:gd name="T44" fmla="*/ 307 w 434"/>
                <a:gd name="T45" fmla="*/ 311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34" h="486">
                  <a:moveTo>
                    <a:pt x="0" y="342"/>
                  </a:moveTo>
                  <a:cubicBezTo>
                    <a:pt x="0" y="340"/>
                    <a:pt x="0" y="340"/>
                    <a:pt x="0" y="340"/>
                  </a:cubicBezTo>
                  <a:cubicBezTo>
                    <a:pt x="0" y="237"/>
                    <a:pt x="78" y="189"/>
                    <a:pt x="190" y="189"/>
                  </a:cubicBezTo>
                  <a:cubicBezTo>
                    <a:pt x="237" y="189"/>
                    <a:pt x="272" y="197"/>
                    <a:pt x="305" y="209"/>
                  </a:cubicBezTo>
                  <a:cubicBezTo>
                    <a:pt x="305" y="201"/>
                    <a:pt x="305" y="201"/>
                    <a:pt x="305" y="201"/>
                  </a:cubicBezTo>
                  <a:cubicBezTo>
                    <a:pt x="305" y="145"/>
                    <a:pt x="271" y="115"/>
                    <a:pt x="204" y="115"/>
                  </a:cubicBezTo>
                  <a:cubicBezTo>
                    <a:pt x="153" y="115"/>
                    <a:pt x="117" y="124"/>
                    <a:pt x="74" y="140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92" y="15"/>
                    <a:pt x="143" y="0"/>
                    <a:pt x="223" y="0"/>
                  </a:cubicBezTo>
                  <a:cubicBezTo>
                    <a:pt x="296" y="0"/>
                    <a:pt x="349" y="20"/>
                    <a:pt x="383" y="53"/>
                  </a:cubicBezTo>
                  <a:cubicBezTo>
                    <a:pt x="418" y="88"/>
                    <a:pt x="434" y="140"/>
                    <a:pt x="434" y="204"/>
                  </a:cubicBezTo>
                  <a:cubicBezTo>
                    <a:pt x="434" y="477"/>
                    <a:pt x="434" y="477"/>
                    <a:pt x="434" y="477"/>
                  </a:cubicBezTo>
                  <a:cubicBezTo>
                    <a:pt x="304" y="477"/>
                    <a:pt x="304" y="477"/>
                    <a:pt x="304" y="477"/>
                  </a:cubicBezTo>
                  <a:cubicBezTo>
                    <a:pt x="304" y="426"/>
                    <a:pt x="304" y="426"/>
                    <a:pt x="304" y="426"/>
                  </a:cubicBezTo>
                  <a:cubicBezTo>
                    <a:pt x="272" y="462"/>
                    <a:pt x="227" y="486"/>
                    <a:pt x="162" y="486"/>
                  </a:cubicBezTo>
                  <a:cubicBezTo>
                    <a:pt x="73" y="486"/>
                    <a:pt x="0" y="435"/>
                    <a:pt x="0" y="342"/>
                  </a:cubicBezTo>
                  <a:close/>
                  <a:moveTo>
                    <a:pt x="307" y="311"/>
                  </a:moveTo>
                  <a:cubicBezTo>
                    <a:pt x="307" y="287"/>
                    <a:pt x="307" y="287"/>
                    <a:pt x="307" y="287"/>
                  </a:cubicBezTo>
                  <a:cubicBezTo>
                    <a:pt x="284" y="277"/>
                    <a:pt x="254" y="270"/>
                    <a:pt x="222" y="270"/>
                  </a:cubicBezTo>
                  <a:cubicBezTo>
                    <a:pt x="164" y="270"/>
                    <a:pt x="129" y="292"/>
                    <a:pt x="129" y="335"/>
                  </a:cubicBezTo>
                  <a:cubicBezTo>
                    <a:pt x="129" y="336"/>
                    <a:pt x="129" y="336"/>
                    <a:pt x="129" y="336"/>
                  </a:cubicBezTo>
                  <a:cubicBezTo>
                    <a:pt x="129" y="372"/>
                    <a:pt x="159" y="394"/>
                    <a:pt x="202" y="394"/>
                  </a:cubicBezTo>
                  <a:cubicBezTo>
                    <a:pt x="265" y="394"/>
                    <a:pt x="307" y="359"/>
                    <a:pt x="307" y="3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8">
              <a:extLst>
                <a:ext uri="{FF2B5EF4-FFF2-40B4-BE49-F238E27FC236}">
                  <a16:creationId xmlns:a16="http://schemas.microsoft.com/office/drawing/2014/main" id="{DD8A238C-0295-48D1-8872-FE51165DDE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59916" y="3170238"/>
              <a:ext cx="1384300" cy="1543050"/>
            </a:xfrm>
            <a:custGeom>
              <a:avLst/>
              <a:gdLst>
                <a:gd name="T0" fmla="*/ 0 w 432"/>
                <a:gd name="T1" fmla="*/ 9 h 480"/>
                <a:gd name="T2" fmla="*/ 133 w 432"/>
                <a:gd name="T3" fmla="*/ 9 h 480"/>
                <a:gd name="T4" fmla="*/ 133 w 432"/>
                <a:gd name="T5" fmla="*/ 75 h 480"/>
                <a:gd name="T6" fmla="*/ 272 w 432"/>
                <a:gd name="T7" fmla="*/ 0 h 480"/>
                <a:gd name="T8" fmla="*/ 432 w 432"/>
                <a:gd name="T9" fmla="*/ 175 h 480"/>
                <a:gd name="T10" fmla="*/ 432 w 432"/>
                <a:gd name="T11" fmla="*/ 480 h 480"/>
                <a:gd name="T12" fmla="*/ 298 w 432"/>
                <a:gd name="T13" fmla="*/ 480 h 480"/>
                <a:gd name="T14" fmla="*/ 298 w 432"/>
                <a:gd name="T15" fmla="*/ 217 h 480"/>
                <a:gd name="T16" fmla="*/ 217 w 432"/>
                <a:gd name="T17" fmla="*/ 121 h 480"/>
                <a:gd name="T18" fmla="*/ 133 w 432"/>
                <a:gd name="T19" fmla="*/ 217 h 480"/>
                <a:gd name="T20" fmla="*/ 133 w 432"/>
                <a:gd name="T21" fmla="*/ 480 h 480"/>
                <a:gd name="T22" fmla="*/ 0 w 432"/>
                <a:gd name="T23" fmla="*/ 480 h 480"/>
                <a:gd name="T24" fmla="*/ 0 w 432"/>
                <a:gd name="T25" fmla="*/ 9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480">
                  <a:moveTo>
                    <a:pt x="0" y="9"/>
                  </a:moveTo>
                  <a:cubicBezTo>
                    <a:pt x="133" y="9"/>
                    <a:pt x="133" y="9"/>
                    <a:pt x="133" y="9"/>
                  </a:cubicBezTo>
                  <a:cubicBezTo>
                    <a:pt x="133" y="75"/>
                    <a:pt x="133" y="75"/>
                    <a:pt x="133" y="75"/>
                  </a:cubicBezTo>
                  <a:cubicBezTo>
                    <a:pt x="164" y="36"/>
                    <a:pt x="204" y="0"/>
                    <a:pt x="272" y="0"/>
                  </a:cubicBezTo>
                  <a:cubicBezTo>
                    <a:pt x="373" y="0"/>
                    <a:pt x="432" y="67"/>
                    <a:pt x="432" y="175"/>
                  </a:cubicBezTo>
                  <a:cubicBezTo>
                    <a:pt x="432" y="480"/>
                    <a:pt x="432" y="480"/>
                    <a:pt x="432" y="480"/>
                  </a:cubicBezTo>
                  <a:cubicBezTo>
                    <a:pt x="298" y="480"/>
                    <a:pt x="298" y="480"/>
                    <a:pt x="298" y="480"/>
                  </a:cubicBezTo>
                  <a:cubicBezTo>
                    <a:pt x="298" y="217"/>
                    <a:pt x="298" y="217"/>
                    <a:pt x="298" y="217"/>
                  </a:cubicBezTo>
                  <a:cubicBezTo>
                    <a:pt x="298" y="154"/>
                    <a:pt x="268" y="121"/>
                    <a:pt x="217" y="121"/>
                  </a:cubicBezTo>
                  <a:cubicBezTo>
                    <a:pt x="166" y="121"/>
                    <a:pt x="133" y="154"/>
                    <a:pt x="133" y="217"/>
                  </a:cubicBezTo>
                  <a:cubicBezTo>
                    <a:pt x="133" y="480"/>
                    <a:pt x="133" y="480"/>
                    <a:pt x="133" y="480"/>
                  </a:cubicBezTo>
                  <a:cubicBezTo>
                    <a:pt x="0" y="480"/>
                    <a:pt x="0" y="480"/>
                    <a:pt x="0" y="480"/>
                  </a:cubicBez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9">
              <a:extLst>
                <a:ext uri="{FF2B5EF4-FFF2-40B4-BE49-F238E27FC236}">
                  <a16:creationId xmlns:a16="http://schemas.microsoft.com/office/drawing/2014/main" id="{6849E95A-0C53-4220-85E0-6DFCEA7D1C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36593" y="2649538"/>
              <a:ext cx="1460500" cy="2063750"/>
            </a:xfrm>
            <a:custGeom>
              <a:avLst/>
              <a:gdLst>
                <a:gd name="T0" fmla="*/ 0 w 920"/>
                <a:gd name="T1" fmla="*/ 0 h 1300"/>
                <a:gd name="T2" fmla="*/ 270 w 920"/>
                <a:gd name="T3" fmla="*/ 0 h 1300"/>
                <a:gd name="T4" fmla="*/ 270 w 920"/>
                <a:gd name="T5" fmla="*/ 692 h 1300"/>
                <a:gd name="T6" fmla="*/ 585 w 920"/>
                <a:gd name="T7" fmla="*/ 346 h 1300"/>
                <a:gd name="T8" fmla="*/ 908 w 920"/>
                <a:gd name="T9" fmla="*/ 346 h 1300"/>
                <a:gd name="T10" fmla="*/ 547 w 920"/>
                <a:gd name="T11" fmla="*/ 721 h 1300"/>
                <a:gd name="T12" fmla="*/ 920 w 920"/>
                <a:gd name="T13" fmla="*/ 1300 h 1300"/>
                <a:gd name="T14" fmla="*/ 609 w 920"/>
                <a:gd name="T15" fmla="*/ 1300 h 1300"/>
                <a:gd name="T16" fmla="*/ 365 w 920"/>
                <a:gd name="T17" fmla="*/ 909 h 1300"/>
                <a:gd name="T18" fmla="*/ 270 w 920"/>
                <a:gd name="T19" fmla="*/ 1010 h 1300"/>
                <a:gd name="T20" fmla="*/ 270 w 920"/>
                <a:gd name="T21" fmla="*/ 1300 h 1300"/>
                <a:gd name="T22" fmla="*/ 0 w 920"/>
                <a:gd name="T23" fmla="*/ 1300 h 1300"/>
                <a:gd name="T24" fmla="*/ 0 w 920"/>
                <a:gd name="T25" fmla="*/ 0 h 1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20" h="1300">
                  <a:moveTo>
                    <a:pt x="0" y="0"/>
                  </a:moveTo>
                  <a:lnTo>
                    <a:pt x="270" y="0"/>
                  </a:lnTo>
                  <a:lnTo>
                    <a:pt x="270" y="692"/>
                  </a:lnTo>
                  <a:lnTo>
                    <a:pt x="585" y="346"/>
                  </a:lnTo>
                  <a:lnTo>
                    <a:pt x="908" y="346"/>
                  </a:lnTo>
                  <a:lnTo>
                    <a:pt x="547" y="721"/>
                  </a:lnTo>
                  <a:lnTo>
                    <a:pt x="920" y="1300"/>
                  </a:lnTo>
                  <a:lnTo>
                    <a:pt x="609" y="1300"/>
                  </a:lnTo>
                  <a:lnTo>
                    <a:pt x="365" y="909"/>
                  </a:lnTo>
                  <a:lnTo>
                    <a:pt x="270" y="1010"/>
                  </a:lnTo>
                  <a:lnTo>
                    <a:pt x="270" y="1300"/>
                  </a:lnTo>
                  <a:lnTo>
                    <a:pt x="0" y="13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0">
              <a:extLst>
                <a:ext uri="{FF2B5EF4-FFF2-40B4-BE49-F238E27FC236}">
                  <a16:creationId xmlns:a16="http://schemas.microsoft.com/office/drawing/2014/main" id="{056EAF60-5381-416A-895C-D1FAED9FDF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19896" y="3173413"/>
              <a:ext cx="1227138" cy="1568450"/>
            </a:xfrm>
            <a:custGeom>
              <a:avLst/>
              <a:gdLst>
                <a:gd name="T0" fmla="*/ 0 w 383"/>
                <a:gd name="T1" fmla="*/ 417 h 488"/>
                <a:gd name="T2" fmla="*/ 57 w 383"/>
                <a:gd name="T3" fmla="*/ 329 h 488"/>
                <a:gd name="T4" fmla="*/ 206 w 383"/>
                <a:gd name="T5" fmla="*/ 385 h 488"/>
                <a:gd name="T6" fmla="*/ 262 w 383"/>
                <a:gd name="T7" fmla="*/ 350 h 488"/>
                <a:gd name="T8" fmla="*/ 262 w 383"/>
                <a:gd name="T9" fmla="*/ 348 h 488"/>
                <a:gd name="T10" fmla="*/ 165 w 383"/>
                <a:gd name="T11" fmla="*/ 294 h 488"/>
                <a:gd name="T12" fmla="*/ 24 w 383"/>
                <a:gd name="T13" fmla="*/ 152 h 488"/>
                <a:gd name="T14" fmla="*/ 24 w 383"/>
                <a:gd name="T15" fmla="*/ 150 h 488"/>
                <a:gd name="T16" fmla="*/ 196 w 383"/>
                <a:gd name="T17" fmla="*/ 0 h 488"/>
                <a:gd name="T18" fmla="*/ 372 w 383"/>
                <a:gd name="T19" fmla="*/ 55 h 488"/>
                <a:gd name="T20" fmla="*/ 321 w 383"/>
                <a:gd name="T21" fmla="*/ 147 h 488"/>
                <a:gd name="T22" fmla="*/ 194 w 383"/>
                <a:gd name="T23" fmla="*/ 103 h 488"/>
                <a:gd name="T24" fmla="*/ 144 w 383"/>
                <a:gd name="T25" fmla="*/ 136 h 488"/>
                <a:gd name="T26" fmla="*/ 144 w 383"/>
                <a:gd name="T27" fmla="*/ 138 h 488"/>
                <a:gd name="T28" fmla="*/ 240 w 383"/>
                <a:gd name="T29" fmla="*/ 194 h 488"/>
                <a:gd name="T30" fmla="*/ 383 w 383"/>
                <a:gd name="T31" fmla="*/ 334 h 488"/>
                <a:gd name="T32" fmla="*/ 383 w 383"/>
                <a:gd name="T33" fmla="*/ 336 h 488"/>
                <a:gd name="T34" fmla="*/ 203 w 383"/>
                <a:gd name="T35" fmla="*/ 488 h 488"/>
                <a:gd name="T36" fmla="*/ 0 w 383"/>
                <a:gd name="T37" fmla="*/ 417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3" h="488">
                  <a:moveTo>
                    <a:pt x="0" y="417"/>
                  </a:moveTo>
                  <a:cubicBezTo>
                    <a:pt x="57" y="329"/>
                    <a:pt x="57" y="329"/>
                    <a:pt x="57" y="329"/>
                  </a:cubicBezTo>
                  <a:cubicBezTo>
                    <a:pt x="108" y="366"/>
                    <a:pt x="162" y="385"/>
                    <a:pt x="206" y="385"/>
                  </a:cubicBezTo>
                  <a:cubicBezTo>
                    <a:pt x="245" y="385"/>
                    <a:pt x="262" y="371"/>
                    <a:pt x="262" y="350"/>
                  </a:cubicBezTo>
                  <a:cubicBezTo>
                    <a:pt x="262" y="348"/>
                    <a:pt x="262" y="348"/>
                    <a:pt x="262" y="348"/>
                  </a:cubicBezTo>
                  <a:cubicBezTo>
                    <a:pt x="262" y="319"/>
                    <a:pt x="217" y="309"/>
                    <a:pt x="165" y="294"/>
                  </a:cubicBezTo>
                  <a:cubicBezTo>
                    <a:pt x="99" y="274"/>
                    <a:pt x="24" y="243"/>
                    <a:pt x="24" y="152"/>
                  </a:cubicBezTo>
                  <a:cubicBezTo>
                    <a:pt x="24" y="150"/>
                    <a:pt x="24" y="150"/>
                    <a:pt x="24" y="150"/>
                  </a:cubicBezTo>
                  <a:cubicBezTo>
                    <a:pt x="24" y="54"/>
                    <a:pt x="101" y="0"/>
                    <a:pt x="196" y="0"/>
                  </a:cubicBezTo>
                  <a:cubicBezTo>
                    <a:pt x="256" y="0"/>
                    <a:pt x="321" y="21"/>
                    <a:pt x="372" y="55"/>
                  </a:cubicBezTo>
                  <a:cubicBezTo>
                    <a:pt x="321" y="147"/>
                    <a:pt x="321" y="147"/>
                    <a:pt x="321" y="147"/>
                  </a:cubicBezTo>
                  <a:cubicBezTo>
                    <a:pt x="275" y="120"/>
                    <a:pt x="228" y="103"/>
                    <a:pt x="194" y="103"/>
                  </a:cubicBezTo>
                  <a:cubicBezTo>
                    <a:pt x="161" y="103"/>
                    <a:pt x="144" y="118"/>
                    <a:pt x="144" y="136"/>
                  </a:cubicBezTo>
                  <a:cubicBezTo>
                    <a:pt x="144" y="138"/>
                    <a:pt x="144" y="138"/>
                    <a:pt x="144" y="138"/>
                  </a:cubicBezTo>
                  <a:cubicBezTo>
                    <a:pt x="144" y="164"/>
                    <a:pt x="189" y="176"/>
                    <a:pt x="240" y="194"/>
                  </a:cubicBezTo>
                  <a:cubicBezTo>
                    <a:pt x="306" y="216"/>
                    <a:pt x="383" y="248"/>
                    <a:pt x="383" y="334"/>
                  </a:cubicBezTo>
                  <a:cubicBezTo>
                    <a:pt x="383" y="336"/>
                    <a:pt x="383" y="336"/>
                    <a:pt x="383" y="336"/>
                  </a:cubicBezTo>
                  <a:cubicBezTo>
                    <a:pt x="383" y="440"/>
                    <a:pt x="305" y="488"/>
                    <a:pt x="203" y="488"/>
                  </a:cubicBezTo>
                  <a:cubicBezTo>
                    <a:pt x="137" y="488"/>
                    <a:pt x="63" y="466"/>
                    <a:pt x="0" y="4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Oval 11">
              <a:extLst>
                <a:ext uri="{FF2B5EF4-FFF2-40B4-BE49-F238E27FC236}">
                  <a16:creationId xmlns:a16="http://schemas.microsoft.com/office/drawing/2014/main" id="{0154DA0C-208D-4580-AFAD-81B221FB1EE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282260" y="4167188"/>
              <a:ext cx="544513" cy="5461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81821413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548639" y="6473952"/>
            <a:ext cx="3200400" cy="153888"/>
          </a:xfrm>
          <a:prstGeom prst="rect">
            <a:avLst/>
          </a:prstGeom>
        </p:spPr>
        <p:txBody>
          <a:bodyPr/>
          <a:lstStyle/>
          <a:p>
            <a:r>
              <a:rPr lang="en-US" sz="1000">
                <a:solidFill>
                  <a:srgbClr val="939598"/>
                </a:solidFill>
                <a:cs typeface="Arial" pitchFamily="34" charset="0"/>
              </a:rPr>
              <a:t>2017 Lenovo Internal.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273845699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inkCentre imag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66728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inkStation imag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7278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inkCentre tabl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742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Color">
    <p:bg>
      <p:bgPr>
        <a:gradFill>
          <a:gsLst>
            <a:gs pos="0">
              <a:srgbClr val="7C55A3"/>
            </a:gs>
            <a:gs pos="33000">
              <a:srgbClr val="4C8AC8"/>
            </a:gs>
            <a:gs pos="67000">
              <a:srgbClr val="47B98E"/>
            </a:gs>
            <a:gs pos="100000">
              <a:srgbClr val="64B95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548640" y="1682496"/>
            <a:ext cx="9960236" cy="2898648"/>
          </a:xfrm>
          <a:prstGeom prst="rect">
            <a:avLst/>
          </a:prstGeom>
        </p:spPr>
        <p:txBody>
          <a:bodyPr lIns="0" tIns="0" rIns="121899" bIns="0" anchor="b" anchorCtr="0"/>
          <a:lstStyle>
            <a:lvl1pPr marL="0" algn="l" defTabSz="1218987" rtl="0" eaLnBrk="1" latinLnBrk="0" hangingPunct="1">
              <a:lnSpc>
                <a:spcPts val="6800"/>
              </a:lnSpc>
              <a:spcBef>
                <a:spcPct val="0"/>
              </a:spcBef>
              <a:buNone/>
              <a:defRPr lang="en-US" sz="8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three lines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548640" y="4718304"/>
            <a:ext cx="9949796" cy="4572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Speaker Name | Date</a:t>
            </a:r>
          </a:p>
        </p:txBody>
      </p:sp>
      <p:sp>
        <p:nvSpPr>
          <p:cNvPr id="49" name="TextBox 48"/>
          <p:cNvSpPr txBox="1"/>
          <p:nvPr userDrawn="1"/>
        </p:nvSpPr>
        <p:spPr>
          <a:xfrm>
            <a:off x="548640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E4354B5-047A-475C-B07D-46E2DFF45FA8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9855467" y="2024677"/>
            <a:ext cx="3499241" cy="1167475"/>
            <a:chOff x="547688" y="952500"/>
            <a:chExt cx="12190413" cy="4067175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33F3F616-0187-486C-92AE-8E9BB4F5D86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7">
              <a:extLst>
                <a:ext uri="{FF2B5EF4-FFF2-40B4-BE49-F238E27FC236}">
                  <a16:creationId xmlns:a16="http://schemas.microsoft.com/office/drawing/2014/main" id="{39D476EA-97BB-4757-AE8D-46ABA28B57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8">
              <a:extLst>
                <a:ext uri="{FF2B5EF4-FFF2-40B4-BE49-F238E27FC236}">
                  <a16:creationId xmlns:a16="http://schemas.microsoft.com/office/drawing/2014/main" id="{83FC1BD3-A3C2-46E0-8E09-0F43D0DB3E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9">
              <a:extLst>
                <a:ext uri="{FF2B5EF4-FFF2-40B4-BE49-F238E27FC236}">
                  <a16:creationId xmlns:a16="http://schemas.microsoft.com/office/drawing/2014/main" id="{B07C1556-FAA5-423D-9C3E-BFD6B99A6BB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0">
              <a:extLst>
                <a:ext uri="{FF2B5EF4-FFF2-40B4-BE49-F238E27FC236}">
                  <a16:creationId xmlns:a16="http://schemas.microsoft.com/office/drawing/2014/main" id="{1DB9EF8A-92AF-4FB6-9EB8-BBB43909F2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0">
              <a:extLst>
                <a:ext uri="{FF2B5EF4-FFF2-40B4-BE49-F238E27FC236}">
                  <a16:creationId xmlns:a16="http://schemas.microsoft.com/office/drawing/2014/main" id="{07C51CC9-E5B8-4E20-A914-408659940AB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1">
              <a:extLst>
                <a:ext uri="{FF2B5EF4-FFF2-40B4-BE49-F238E27FC236}">
                  <a16:creationId xmlns:a16="http://schemas.microsoft.com/office/drawing/2014/main" id="{B5BD15B5-4CE4-4224-95C9-541647C5394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2" name="Freeform 5">
            <a:extLst>
              <a:ext uri="{FF2B5EF4-FFF2-40B4-BE49-F238E27FC236}">
                <a16:creationId xmlns:a16="http://schemas.microsoft.com/office/drawing/2014/main" id="{8B5168CF-498E-4EAB-8120-11D6F683504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48640" y="858794"/>
            <a:ext cx="3941064" cy="312470"/>
          </a:xfrm>
          <a:custGeom>
            <a:avLst/>
            <a:gdLst>
              <a:gd name="T0" fmla="*/ 557 w 2065"/>
              <a:gd name="T1" fmla="*/ 102 h 161"/>
              <a:gd name="T2" fmla="*/ 510 w 2065"/>
              <a:gd name="T3" fmla="*/ 76 h 161"/>
              <a:gd name="T4" fmla="*/ 583 w 2065"/>
              <a:gd name="T5" fmla="*/ 36 h 161"/>
              <a:gd name="T6" fmla="*/ 641 w 2065"/>
              <a:gd name="T7" fmla="*/ 34 h 161"/>
              <a:gd name="T8" fmla="*/ 2038 w 2065"/>
              <a:gd name="T9" fmla="*/ 1 h 161"/>
              <a:gd name="T10" fmla="*/ 706 w 2065"/>
              <a:gd name="T11" fmla="*/ 59 h 161"/>
              <a:gd name="T12" fmla="*/ 733 w 2065"/>
              <a:gd name="T13" fmla="*/ 100 h 161"/>
              <a:gd name="T14" fmla="*/ 1999 w 2065"/>
              <a:gd name="T15" fmla="*/ 132 h 161"/>
              <a:gd name="T16" fmla="*/ 760 w 2065"/>
              <a:gd name="T17" fmla="*/ 84 h 161"/>
              <a:gd name="T18" fmla="*/ 787 w 2065"/>
              <a:gd name="T19" fmla="*/ 93 h 161"/>
              <a:gd name="T20" fmla="*/ 828 w 2065"/>
              <a:gd name="T21" fmla="*/ 76 h 161"/>
              <a:gd name="T22" fmla="*/ 133 w 2065"/>
              <a:gd name="T23" fmla="*/ 36 h 161"/>
              <a:gd name="T24" fmla="*/ 166 w 2065"/>
              <a:gd name="T25" fmla="*/ 78 h 161"/>
              <a:gd name="T26" fmla="*/ 225 w 2065"/>
              <a:gd name="T27" fmla="*/ 132 h 161"/>
              <a:gd name="T28" fmla="*/ 32 w 2065"/>
              <a:gd name="T29" fmla="*/ 40 h 161"/>
              <a:gd name="T30" fmla="*/ 5 w 2065"/>
              <a:gd name="T31" fmla="*/ 43 h 161"/>
              <a:gd name="T32" fmla="*/ 0 w 2065"/>
              <a:gd name="T33" fmla="*/ 114 h 161"/>
              <a:gd name="T34" fmla="*/ 266 w 2065"/>
              <a:gd name="T35" fmla="*/ 43 h 161"/>
              <a:gd name="T36" fmla="*/ 258 w 2065"/>
              <a:gd name="T37" fmla="*/ 104 h 161"/>
              <a:gd name="T38" fmla="*/ 347 w 2065"/>
              <a:gd name="T39" fmla="*/ 76 h 161"/>
              <a:gd name="T40" fmla="*/ 285 w 2065"/>
              <a:gd name="T41" fmla="*/ 103 h 161"/>
              <a:gd name="T42" fmla="*/ 429 w 2065"/>
              <a:gd name="T43" fmla="*/ 36 h 161"/>
              <a:gd name="T44" fmla="*/ 479 w 2065"/>
              <a:gd name="T45" fmla="*/ 128 h 161"/>
              <a:gd name="T46" fmla="*/ 479 w 2065"/>
              <a:gd name="T47" fmla="*/ 36 h 161"/>
              <a:gd name="T48" fmla="*/ 354 w 2065"/>
              <a:gd name="T49" fmla="*/ 132 h 161"/>
              <a:gd name="T50" fmla="*/ 382 w 2065"/>
              <a:gd name="T51" fmla="*/ 55 h 161"/>
              <a:gd name="T52" fmla="*/ 1387 w 2065"/>
              <a:gd name="T53" fmla="*/ 84 h 161"/>
              <a:gd name="T54" fmla="*/ 1335 w 2065"/>
              <a:gd name="T55" fmla="*/ 58 h 161"/>
              <a:gd name="T56" fmla="*/ 1834 w 2065"/>
              <a:gd name="T57" fmla="*/ 132 h 161"/>
              <a:gd name="T58" fmla="*/ 1748 w 2065"/>
              <a:gd name="T59" fmla="*/ 34 h 161"/>
              <a:gd name="T60" fmla="*/ 1748 w 2065"/>
              <a:gd name="T61" fmla="*/ 34 h 161"/>
              <a:gd name="T62" fmla="*/ 1773 w 2065"/>
              <a:gd name="T63" fmla="*/ 84 h 161"/>
              <a:gd name="T64" fmla="*/ 1465 w 2065"/>
              <a:gd name="T65" fmla="*/ 109 h 161"/>
              <a:gd name="T66" fmla="*/ 1480 w 2065"/>
              <a:gd name="T67" fmla="*/ 148 h 161"/>
              <a:gd name="T68" fmla="*/ 1442 w 2065"/>
              <a:gd name="T69" fmla="*/ 102 h 161"/>
              <a:gd name="T70" fmla="*/ 1675 w 2065"/>
              <a:gd name="T71" fmla="*/ 37 h 161"/>
              <a:gd name="T72" fmla="*/ 1655 w 2065"/>
              <a:gd name="T73" fmla="*/ 7 h 161"/>
              <a:gd name="T74" fmla="*/ 1648 w 2065"/>
              <a:gd name="T75" fmla="*/ 132 h 161"/>
              <a:gd name="T76" fmla="*/ 1526 w 2065"/>
              <a:gd name="T77" fmla="*/ 36 h 161"/>
              <a:gd name="T78" fmla="*/ 1528 w 2065"/>
              <a:gd name="T79" fmla="*/ 161 h 161"/>
              <a:gd name="T80" fmla="*/ 980 w 2065"/>
              <a:gd name="T81" fmla="*/ 49 h 161"/>
              <a:gd name="T82" fmla="*/ 997 w 2065"/>
              <a:gd name="T83" fmla="*/ 59 h 161"/>
              <a:gd name="T84" fmla="*/ 1250 w 2065"/>
              <a:gd name="T85" fmla="*/ 132 h 161"/>
              <a:gd name="T86" fmla="*/ 1075 w 2065"/>
              <a:gd name="T87" fmla="*/ 49 h 161"/>
              <a:gd name="T88" fmla="*/ 1092 w 2065"/>
              <a:gd name="T89" fmla="*/ 59 h 161"/>
              <a:gd name="T90" fmla="*/ 910 w 2065"/>
              <a:gd name="T91" fmla="*/ 111 h 161"/>
              <a:gd name="T92" fmla="*/ 909 w 2065"/>
              <a:gd name="T93" fmla="*/ 34 h 161"/>
              <a:gd name="T94" fmla="*/ 910 w 2065"/>
              <a:gd name="T95" fmla="*/ 111 h 161"/>
              <a:gd name="T96" fmla="*/ 1962 w 2065"/>
              <a:gd name="T97" fmla="*/ 77 h 161"/>
              <a:gd name="T98" fmla="*/ 1962 w 2065"/>
              <a:gd name="T99" fmla="*/ 132 h 161"/>
              <a:gd name="T100" fmla="*/ 1941 w 2065"/>
              <a:gd name="T101" fmla="*/ 115 h 161"/>
              <a:gd name="T102" fmla="*/ 1193 w 2065"/>
              <a:gd name="T103" fmla="*/ 34 h 161"/>
              <a:gd name="T104" fmla="*/ 1193 w 2065"/>
              <a:gd name="T105" fmla="*/ 34 h 161"/>
              <a:gd name="T106" fmla="*/ 1218 w 2065"/>
              <a:gd name="T107" fmla="*/ 8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5" h="161">
                <a:moveTo>
                  <a:pt x="530" y="34"/>
                </a:moveTo>
                <a:cubicBezTo>
                  <a:pt x="502" y="34"/>
                  <a:pt x="483" y="57"/>
                  <a:pt x="483" y="84"/>
                </a:cubicBezTo>
                <a:cubicBezTo>
                  <a:pt x="483" y="84"/>
                  <a:pt x="483" y="84"/>
                  <a:pt x="483" y="84"/>
                </a:cubicBezTo>
                <a:cubicBezTo>
                  <a:pt x="483" y="114"/>
                  <a:pt x="504" y="134"/>
                  <a:pt x="533" y="134"/>
                </a:cubicBezTo>
                <a:cubicBezTo>
                  <a:pt x="551" y="134"/>
                  <a:pt x="563" y="127"/>
                  <a:pt x="572" y="116"/>
                </a:cubicBezTo>
                <a:cubicBezTo>
                  <a:pt x="557" y="102"/>
                  <a:pt x="557" y="102"/>
                  <a:pt x="557" y="102"/>
                </a:cubicBezTo>
                <a:cubicBezTo>
                  <a:pt x="549" y="109"/>
                  <a:pt x="543" y="112"/>
                  <a:pt x="533" y="112"/>
                </a:cubicBezTo>
                <a:cubicBezTo>
                  <a:pt x="521" y="112"/>
                  <a:pt x="513" y="106"/>
                  <a:pt x="510" y="93"/>
                </a:cubicBezTo>
                <a:cubicBezTo>
                  <a:pt x="577" y="93"/>
                  <a:pt x="577" y="93"/>
                  <a:pt x="577" y="93"/>
                </a:cubicBezTo>
                <a:cubicBezTo>
                  <a:pt x="577" y="91"/>
                  <a:pt x="577" y="88"/>
                  <a:pt x="577" y="86"/>
                </a:cubicBezTo>
                <a:cubicBezTo>
                  <a:pt x="577" y="59"/>
                  <a:pt x="563" y="34"/>
                  <a:pt x="530" y="34"/>
                </a:cubicBezTo>
                <a:close/>
                <a:moveTo>
                  <a:pt x="510" y="76"/>
                </a:moveTo>
                <a:cubicBezTo>
                  <a:pt x="512" y="64"/>
                  <a:pt x="519" y="56"/>
                  <a:pt x="530" y="56"/>
                </a:cubicBezTo>
                <a:cubicBezTo>
                  <a:pt x="542" y="56"/>
                  <a:pt x="549" y="64"/>
                  <a:pt x="551" y="76"/>
                </a:cubicBezTo>
                <a:lnTo>
                  <a:pt x="510" y="76"/>
                </a:lnTo>
                <a:close/>
                <a:moveTo>
                  <a:pt x="610" y="55"/>
                </a:moveTo>
                <a:cubicBezTo>
                  <a:pt x="610" y="36"/>
                  <a:pt x="610" y="36"/>
                  <a:pt x="610" y="36"/>
                </a:cubicBezTo>
                <a:cubicBezTo>
                  <a:pt x="583" y="36"/>
                  <a:pt x="583" y="36"/>
                  <a:pt x="583" y="36"/>
                </a:cubicBezTo>
                <a:cubicBezTo>
                  <a:pt x="583" y="132"/>
                  <a:pt x="583" y="132"/>
                  <a:pt x="583" y="132"/>
                </a:cubicBezTo>
                <a:cubicBezTo>
                  <a:pt x="610" y="132"/>
                  <a:pt x="610" y="132"/>
                  <a:pt x="610" y="132"/>
                </a:cubicBezTo>
                <a:cubicBezTo>
                  <a:pt x="610" y="97"/>
                  <a:pt x="610" y="97"/>
                  <a:pt x="610" y="97"/>
                </a:cubicBezTo>
                <a:cubicBezTo>
                  <a:pt x="610" y="74"/>
                  <a:pt x="621" y="63"/>
                  <a:pt x="640" y="63"/>
                </a:cubicBezTo>
                <a:cubicBezTo>
                  <a:pt x="641" y="63"/>
                  <a:pt x="641" y="63"/>
                  <a:pt x="641" y="63"/>
                </a:cubicBezTo>
                <a:cubicBezTo>
                  <a:pt x="641" y="34"/>
                  <a:pt x="641" y="34"/>
                  <a:pt x="641" y="34"/>
                </a:cubicBezTo>
                <a:cubicBezTo>
                  <a:pt x="625" y="33"/>
                  <a:pt x="616" y="42"/>
                  <a:pt x="610" y="55"/>
                </a:cubicBezTo>
                <a:close/>
                <a:moveTo>
                  <a:pt x="2038" y="1"/>
                </a:moveTo>
                <a:cubicBezTo>
                  <a:pt x="2038" y="132"/>
                  <a:pt x="2038" y="132"/>
                  <a:pt x="2038" y="132"/>
                </a:cubicBezTo>
                <a:cubicBezTo>
                  <a:pt x="2065" y="132"/>
                  <a:pt x="2065" y="132"/>
                  <a:pt x="2065" y="132"/>
                </a:cubicBezTo>
                <a:cubicBezTo>
                  <a:pt x="2065" y="1"/>
                  <a:pt x="2065" y="1"/>
                  <a:pt x="2065" y="1"/>
                </a:cubicBezTo>
                <a:lnTo>
                  <a:pt x="2038" y="1"/>
                </a:lnTo>
                <a:close/>
                <a:moveTo>
                  <a:pt x="733" y="11"/>
                </a:moveTo>
                <a:cubicBezTo>
                  <a:pt x="706" y="11"/>
                  <a:pt x="706" y="11"/>
                  <a:pt x="706" y="11"/>
                </a:cubicBezTo>
                <a:cubicBezTo>
                  <a:pt x="706" y="36"/>
                  <a:pt x="706" y="36"/>
                  <a:pt x="706" y="36"/>
                </a:cubicBezTo>
                <a:cubicBezTo>
                  <a:pt x="694" y="36"/>
                  <a:pt x="694" y="36"/>
                  <a:pt x="694" y="36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706" y="59"/>
                  <a:pt x="706" y="59"/>
                  <a:pt x="706" y="59"/>
                </a:cubicBezTo>
                <a:cubicBezTo>
                  <a:pt x="706" y="105"/>
                  <a:pt x="706" y="105"/>
                  <a:pt x="706" y="105"/>
                </a:cubicBezTo>
                <a:cubicBezTo>
                  <a:pt x="706" y="127"/>
                  <a:pt x="717" y="134"/>
                  <a:pt x="734" y="134"/>
                </a:cubicBezTo>
                <a:cubicBezTo>
                  <a:pt x="743" y="134"/>
                  <a:pt x="750" y="132"/>
                  <a:pt x="755" y="128"/>
                </a:cubicBezTo>
                <a:cubicBezTo>
                  <a:pt x="755" y="106"/>
                  <a:pt x="755" y="106"/>
                  <a:pt x="755" y="106"/>
                </a:cubicBezTo>
                <a:cubicBezTo>
                  <a:pt x="752" y="108"/>
                  <a:pt x="747" y="110"/>
                  <a:pt x="742" y="110"/>
                </a:cubicBezTo>
                <a:cubicBezTo>
                  <a:pt x="736" y="110"/>
                  <a:pt x="733" y="107"/>
                  <a:pt x="733" y="100"/>
                </a:cubicBezTo>
                <a:cubicBezTo>
                  <a:pt x="733" y="59"/>
                  <a:pt x="733" y="59"/>
                  <a:pt x="733" y="59"/>
                </a:cubicBezTo>
                <a:cubicBezTo>
                  <a:pt x="756" y="59"/>
                  <a:pt x="756" y="59"/>
                  <a:pt x="756" y="59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33" y="36"/>
                  <a:pt x="733" y="36"/>
                  <a:pt x="733" y="36"/>
                </a:cubicBezTo>
                <a:lnTo>
                  <a:pt x="733" y="11"/>
                </a:lnTo>
                <a:close/>
                <a:moveTo>
                  <a:pt x="1999" y="132"/>
                </a:moveTo>
                <a:cubicBezTo>
                  <a:pt x="2027" y="132"/>
                  <a:pt x="2027" y="132"/>
                  <a:pt x="2027" y="132"/>
                </a:cubicBezTo>
                <a:cubicBezTo>
                  <a:pt x="2027" y="1"/>
                  <a:pt x="2027" y="1"/>
                  <a:pt x="2027" y="1"/>
                </a:cubicBezTo>
                <a:cubicBezTo>
                  <a:pt x="1999" y="1"/>
                  <a:pt x="1999" y="1"/>
                  <a:pt x="1999" y="1"/>
                </a:cubicBezTo>
                <a:lnTo>
                  <a:pt x="1999" y="132"/>
                </a:lnTo>
                <a:close/>
                <a:moveTo>
                  <a:pt x="807" y="34"/>
                </a:moveTo>
                <a:cubicBezTo>
                  <a:pt x="779" y="34"/>
                  <a:pt x="760" y="57"/>
                  <a:pt x="760" y="84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60" y="114"/>
                  <a:pt x="781" y="134"/>
                  <a:pt x="810" y="134"/>
                </a:cubicBezTo>
                <a:cubicBezTo>
                  <a:pt x="827" y="134"/>
                  <a:pt x="840" y="127"/>
                  <a:pt x="849" y="116"/>
                </a:cubicBezTo>
                <a:cubicBezTo>
                  <a:pt x="834" y="102"/>
                  <a:pt x="834" y="102"/>
                  <a:pt x="834" y="102"/>
                </a:cubicBezTo>
                <a:cubicBezTo>
                  <a:pt x="826" y="109"/>
                  <a:pt x="820" y="112"/>
                  <a:pt x="810" y="112"/>
                </a:cubicBezTo>
                <a:cubicBezTo>
                  <a:pt x="798" y="112"/>
                  <a:pt x="790" y="106"/>
                  <a:pt x="787" y="93"/>
                </a:cubicBezTo>
                <a:cubicBezTo>
                  <a:pt x="854" y="93"/>
                  <a:pt x="854" y="93"/>
                  <a:pt x="854" y="93"/>
                </a:cubicBezTo>
                <a:cubicBezTo>
                  <a:pt x="854" y="91"/>
                  <a:pt x="854" y="88"/>
                  <a:pt x="854" y="86"/>
                </a:cubicBezTo>
                <a:cubicBezTo>
                  <a:pt x="854" y="59"/>
                  <a:pt x="839" y="34"/>
                  <a:pt x="807" y="34"/>
                </a:cubicBezTo>
                <a:close/>
                <a:moveTo>
                  <a:pt x="787" y="76"/>
                </a:moveTo>
                <a:cubicBezTo>
                  <a:pt x="789" y="64"/>
                  <a:pt x="796" y="56"/>
                  <a:pt x="807" y="56"/>
                </a:cubicBezTo>
                <a:cubicBezTo>
                  <a:pt x="819" y="56"/>
                  <a:pt x="826" y="64"/>
                  <a:pt x="828" y="76"/>
                </a:cubicBezTo>
                <a:lnTo>
                  <a:pt x="787" y="76"/>
                </a:lnTo>
                <a:close/>
                <a:moveTo>
                  <a:pt x="220" y="34"/>
                </a:moveTo>
                <a:cubicBezTo>
                  <a:pt x="207" y="34"/>
                  <a:pt x="197" y="39"/>
                  <a:pt x="189" y="49"/>
                </a:cubicBezTo>
                <a:cubicBezTo>
                  <a:pt x="184" y="40"/>
                  <a:pt x="174" y="34"/>
                  <a:pt x="161" y="34"/>
                </a:cubicBezTo>
                <a:cubicBezTo>
                  <a:pt x="148" y="34"/>
                  <a:pt x="139" y="41"/>
                  <a:pt x="133" y="50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132"/>
                  <a:pt x="106" y="132"/>
                  <a:pt x="106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33" y="65"/>
                  <a:pt x="139" y="59"/>
                  <a:pt x="150" y="59"/>
                </a:cubicBezTo>
                <a:cubicBezTo>
                  <a:pt x="160" y="59"/>
                  <a:pt x="166" y="65"/>
                  <a:pt x="166" y="78"/>
                </a:cubicBezTo>
                <a:cubicBezTo>
                  <a:pt x="166" y="132"/>
                  <a:pt x="166" y="132"/>
                  <a:pt x="166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3" y="65"/>
                  <a:pt x="199" y="59"/>
                  <a:pt x="209" y="59"/>
                </a:cubicBezTo>
                <a:cubicBezTo>
                  <a:pt x="220" y="59"/>
                  <a:pt x="225" y="65"/>
                  <a:pt x="225" y="78"/>
                </a:cubicBezTo>
                <a:cubicBezTo>
                  <a:pt x="225" y="132"/>
                  <a:pt x="225" y="132"/>
                  <a:pt x="225" y="132"/>
                </a:cubicBezTo>
                <a:cubicBezTo>
                  <a:pt x="253" y="132"/>
                  <a:pt x="253" y="132"/>
                  <a:pt x="253" y="132"/>
                </a:cubicBezTo>
                <a:cubicBezTo>
                  <a:pt x="253" y="69"/>
                  <a:pt x="253" y="69"/>
                  <a:pt x="253" y="69"/>
                </a:cubicBezTo>
                <a:cubicBezTo>
                  <a:pt x="253" y="46"/>
                  <a:pt x="240" y="34"/>
                  <a:pt x="220" y="34"/>
                </a:cubicBezTo>
                <a:close/>
                <a:moveTo>
                  <a:pt x="59" y="57"/>
                </a:moveTo>
                <a:cubicBezTo>
                  <a:pt x="38" y="51"/>
                  <a:pt x="32" y="49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4"/>
                  <a:pt x="38" y="29"/>
                  <a:pt x="48" y="29"/>
                </a:cubicBezTo>
                <a:cubicBezTo>
                  <a:pt x="59" y="29"/>
                  <a:pt x="70" y="34"/>
                  <a:pt x="81" y="41"/>
                </a:cubicBezTo>
                <a:cubicBezTo>
                  <a:pt x="95" y="21"/>
                  <a:pt x="95" y="21"/>
                  <a:pt x="95" y="21"/>
                </a:cubicBezTo>
                <a:cubicBezTo>
                  <a:pt x="83" y="10"/>
                  <a:pt x="67" y="5"/>
                  <a:pt x="49" y="5"/>
                </a:cubicBezTo>
                <a:cubicBezTo>
                  <a:pt x="23" y="5"/>
                  <a:pt x="5" y="20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68"/>
                  <a:pt x="21" y="75"/>
                  <a:pt x="46" y="81"/>
                </a:cubicBezTo>
                <a:cubicBezTo>
                  <a:pt x="67" y="87"/>
                  <a:pt x="72" y="90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72" y="105"/>
                  <a:pt x="65" y="109"/>
                  <a:pt x="54" y="109"/>
                </a:cubicBezTo>
                <a:cubicBezTo>
                  <a:pt x="39" y="109"/>
                  <a:pt x="27" y="104"/>
                  <a:pt x="16" y="94"/>
                </a:cubicBezTo>
                <a:cubicBezTo>
                  <a:pt x="0" y="114"/>
                  <a:pt x="0" y="114"/>
                  <a:pt x="0" y="114"/>
                </a:cubicBezTo>
                <a:cubicBezTo>
                  <a:pt x="15" y="127"/>
                  <a:pt x="34" y="134"/>
                  <a:pt x="53" y="134"/>
                </a:cubicBezTo>
                <a:cubicBezTo>
                  <a:pt x="80" y="134"/>
                  <a:pt x="99" y="120"/>
                  <a:pt x="99" y="95"/>
                </a:cubicBezTo>
                <a:cubicBezTo>
                  <a:pt x="99" y="95"/>
                  <a:pt x="99" y="95"/>
                  <a:pt x="99" y="95"/>
                </a:cubicBezTo>
                <a:cubicBezTo>
                  <a:pt x="99" y="73"/>
                  <a:pt x="85" y="63"/>
                  <a:pt x="59" y="57"/>
                </a:cubicBezTo>
                <a:close/>
                <a:moveTo>
                  <a:pt x="304" y="35"/>
                </a:moveTo>
                <a:cubicBezTo>
                  <a:pt x="287" y="35"/>
                  <a:pt x="277" y="38"/>
                  <a:pt x="266" y="4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82" y="60"/>
                  <a:pt x="289" y="58"/>
                  <a:pt x="300" y="58"/>
                </a:cubicBezTo>
                <a:cubicBezTo>
                  <a:pt x="313" y="58"/>
                  <a:pt x="320" y="64"/>
                  <a:pt x="320" y="76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4" y="75"/>
                  <a:pt x="307" y="73"/>
                  <a:pt x="297" y="73"/>
                </a:cubicBezTo>
                <a:cubicBezTo>
                  <a:pt x="274" y="73"/>
                  <a:pt x="258" y="83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23"/>
                  <a:pt x="273" y="134"/>
                  <a:pt x="291" y="134"/>
                </a:cubicBezTo>
                <a:cubicBezTo>
                  <a:pt x="304" y="134"/>
                  <a:pt x="314" y="129"/>
                  <a:pt x="320" y="122"/>
                </a:cubicBezTo>
                <a:cubicBezTo>
                  <a:pt x="320" y="132"/>
                  <a:pt x="320" y="132"/>
                  <a:pt x="320" y="132"/>
                </a:cubicBezTo>
                <a:cubicBezTo>
                  <a:pt x="347" y="132"/>
                  <a:pt x="347" y="132"/>
                  <a:pt x="347" y="132"/>
                </a:cubicBezTo>
                <a:cubicBezTo>
                  <a:pt x="347" y="76"/>
                  <a:pt x="347" y="76"/>
                  <a:pt x="347" y="76"/>
                </a:cubicBezTo>
                <a:cubicBezTo>
                  <a:pt x="347" y="63"/>
                  <a:pt x="343" y="53"/>
                  <a:pt x="336" y="46"/>
                </a:cubicBezTo>
                <a:cubicBezTo>
                  <a:pt x="329" y="39"/>
                  <a:pt x="319" y="35"/>
                  <a:pt x="304" y="35"/>
                </a:cubicBezTo>
                <a:close/>
                <a:moveTo>
                  <a:pt x="321" y="98"/>
                </a:moveTo>
                <a:cubicBezTo>
                  <a:pt x="321" y="108"/>
                  <a:pt x="312" y="115"/>
                  <a:pt x="299" y="115"/>
                </a:cubicBezTo>
                <a:cubicBezTo>
                  <a:pt x="291" y="115"/>
                  <a:pt x="285" y="111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94"/>
                  <a:pt x="292" y="90"/>
                  <a:pt x="303" y="90"/>
                </a:cubicBezTo>
                <a:cubicBezTo>
                  <a:pt x="310" y="90"/>
                  <a:pt x="316" y="91"/>
                  <a:pt x="321" y="93"/>
                </a:cubicBezTo>
                <a:lnTo>
                  <a:pt x="321" y="98"/>
                </a:lnTo>
                <a:close/>
                <a:moveTo>
                  <a:pt x="457" y="11"/>
                </a:moveTo>
                <a:cubicBezTo>
                  <a:pt x="429" y="11"/>
                  <a:pt x="429" y="11"/>
                  <a:pt x="429" y="11"/>
                </a:cubicBezTo>
                <a:cubicBezTo>
                  <a:pt x="429" y="36"/>
                  <a:pt x="429" y="36"/>
                  <a:pt x="429" y="36"/>
                </a:cubicBezTo>
                <a:cubicBezTo>
                  <a:pt x="418" y="36"/>
                  <a:pt x="418" y="36"/>
                  <a:pt x="418" y="36"/>
                </a:cubicBezTo>
                <a:cubicBezTo>
                  <a:pt x="418" y="59"/>
                  <a:pt x="418" y="59"/>
                  <a:pt x="418" y="59"/>
                </a:cubicBezTo>
                <a:cubicBezTo>
                  <a:pt x="429" y="59"/>
                  <a:pt x="429" y="59"/>
                  <a:pt x="429" y="59"/>
                </a:cubicBezTo>
                <a:cubicBezTo>
                  <a:pt x="429" y="105"/>
                  <a:pt x="429" y="105"/>
                  <a:pt x="429" y="105"/>
                </a:cubicBezTo>
                <a:cubicBezTo>
                  <a:pt x="429" y="127"/>
                  <a:pt x="441" y="134"/>
                  <a:pt x="457" y="134"/>
                </a:cubicBezTo>
                <a:cubicBezTo>
                  <a:pt x="466" y="134"/>
                  <a:pt x="473" y="132"/>
                  <a:pt x="479" y="128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5" y="108"/>
                  <a:pt x="470" y="110"/>
                  <a:pt x="465" y="110"/>
                </a:cubicBezTo>
                <a:cubicBezTo>
                  <a:pt x="459" y="110"/>
                  <a:pt x="457" y="107"/>
                  <a:pt x="457" y="100"/>
                </a:cubicBezTo>
                <a:cubicBezTo>
                  <a:pt x="457" y="59"/>
                  <a:pt x="457" y="59"/>
                  <a:pt x="457" y="59"/>
                </a:cubicBezTo>
                <a:cubicBezTo>
                  <a:pt x="479" y="59"/>
                  <a:pt x="479" y="59"/>
                  <a:pt x="479" y="59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457" y="36"/>
                  <a:pt x="457" y="36"/>
                  <a:pt x="457" y="36"/>
                </a:cubicBezTo>
                <a:lnTo>
                  <a:pt x="457" y="11"/>
                </a:lnTo>
                <a:close/>
                <a:moveTo>
                  <a:pt x="382" y="55"/>
                </a:moveTo>
                <a:cubicBezTo>
                  <a:pt x="382" y="36"/>
                  <a:pt x="382" y="36"/>
                  <a:pt x="382" y="36"/>
                </a:cubicBezTo>
                <a:cubicBezTo>
                  <a:pt x="354" y="36"/>
                  <a:pt x="354" y="36"/>
                  <a:pt x="354" y="36"/>
                </a:cubicBezTo>
                <a:cubicBezTo>
                  <a:pt x="354" y="132"/>
                  <a:pt x="354" y="132"/>
                  <a:pt x="354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74"/>
                  <a:pt x="393" y="63"/>
                  <a:pt x="411" y="63"/>
                </a:cubicBezTo>
                <a:cubicBezTo>
                  <a:pt x="412" y="63"/>
                  <a:pt x="412" y="63"/>
                  <a:pt x="412" y="63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396" y="33"/>
                  <a:pt x="387" y="42"/>
                  <a:pt x="382" y="55"/>
                </a:cubicBezTo>
                <a:close/>
                <a:moveTo>
                  <a:pt x="1335" y="34"/>
                </a:moveTo>
                <a:cubicBezTo>
                  <a:pt x="1305" y="34"/>
                  <a:pt x="1283" y="56"/>
                  <a:pt x="1283" y="84"/>
                </a:cubicBezTo>
                <a:cubicBezTo>
                  <a:pt x="1283" y="84"/>
                  <a:pt x="1283" y="84"/>
                  <a:pt x="1283" y="84"/>
                </a:cubicBezTo>
                <a:cubicBezTo>
                  <a:pt x="1283" y="112"/>
                  <a:pt x="1305" y="134"/>
                  <a:pt x="1335" y="134"/>
                </a:cubicBezTo>
                <a:cubicBezTo>
                  <a:pt x="1365" y="134"/>
                  <a:pt x="1387" y="112"/>
                  <a:pt x="1387" y="84"/>
                </a:cubicBezTo>
                <a:cubicBezTo>
                  <a:pt x="1387" y="84"/>
                  <a:pt x="1387" y="84"/>
                  <a:pt x="1387" y="84"/>
                </a:cubicBezTo>
                <a:cubicBezTo>
                  <a:pt x="1387" y="56"/>
                  <a:pt x="1365" y="34"/>
                  <a:pt x="1335" y="34"/>
                </a:cubicBezTo>
                <a:close/>
                <a:moveTo>
                  <a:pt x="1360" y="84"/>
                </a:moveTo>
                <a:cubicBezTo>
                  <a:pt x="1360" y="99"/>
                  <a:pt x="1351" y="111"/>
                  <a:pt x="1335" y="111"/>
                </a:cubicBezTo>
                <a:cubicBezTo>
                  <a:pt x="1320" y="111"/>
                  <a:pt x="1310" y="98"/>
                  <a:pt x="1310" y="84"/>
                </a:cubicBezTo>
                <a:cubicBezTo>
                  <a:pt x="1310" y="84"/>
                  <a:pt x="1310" y="84"/>
                  <a:pt x="1310" y="84"/>
                </a:cubicBezTo>
                <a:cubicBezTo>
                  <a:pt x="1310" y="70"/>
                  <a:pt x="1319" y="58"/>
                  <a:pt x="1335" y="58"/>
                </a:cubicBezTo>
                <a:cubicBezTo>
                  <a:pt x="1350" y="58"/>
                  <a:pt x="1360" y="70"/>
                  <a:pt x="1360" y="84"/>
                </a:cubicBezTo>
                <a:close/>
                <a:moveTo>
                  <a:pt x="1834" y="55"/>
                </a:moveTo>
                <a:cubicBezTo>
                  <a:pt x="1834" y="36"/>
                  <a:pt x="1834" y="36"/>
                  <a:pt x="1834" y="36"/>
                </a:cubicBezTo>
                <a:cubicBezTo>
                  <a:pt x="1807" y="36"/>
                  <a:pt x="1807" y="36"/>
                  <a:pt x="1807" y="36"/>
                </a:cubicBezTo>
                <a:cubicBezTo>
                  <a:pt x="1807" y="132"/>
                  <a:pt x="1807" y="132"/>
                  <a:pt x="1807" y="132"/>
                </a:cubicBezTo>
                <a:cubicBezTo>
                  <a:pt x="1834" y="132"/>
                  <a:pt x="1834" y="132"/>
                  <a:pt x="1834" y="132"/>
                </a:cubicBezTo>
                <a:cubicBezTo>
                  <a:pt x="1834" y="97"/>
                  <a:pt x="1834" y="97"/>
                  <a:pt x="1834" y="97"/>
                </a:cubicBezTo>
                <a:cubicBezTo>
                  <a:pt x="1834" y="74"/>
                  <a:pt x="1845" y="63"/>
                  <a:pt x="1863" y="63"/>
                </a:cubicBezTo>
                <a:cubicBezTo>
                  <a:pt x="1865" y="63"/>
                  <a:pt x="1865" y="63"/>
                  <a:pt x="1865" y="63"/>
                </a:cubicBezTo>
                <a:cubicBezTo>
                  <a:pt x="1865" y="34"/>
                  <a:pt x="1865" y="34"/>
                  <a:pt x="1865" y="34"/>
                </a:cubicBezTo>
                <a:cubicBezTo>
                  <a:pt x="1848" y="33"/>
                  <a:pt x="1839" y="42"/>
                  <a:pt x="1834" y="55"/>
                </a:cubicBezTo>
                <a:close/>
                <a:moveTo>
                  <a:pt x="1748" y="34"/>
                </a:moveTo>
                <a:cubicBezTo>
                  <a:pt x="1718" y="34"/>
                  <a:pt x="1696" y="56"/>
                  <a:pt x="1696" y="84"/>
                </a:cubicBezTo>
                <a:cubicBezTo>
                  <a:pt x="1696" y="84"/>
                  <a:pt x="1696" y="84"/>
                  <a:pt x="1696" y="84"/>
                </a:cubicBezTo>
                <a:cubicBezTo>
                  <a:pt x="1696" y="112"/>
                  <a:pt x="1718" y="134"/>
                  <a:pt x="1748" y="134"/>
                </a:cubicBezTo>
                <a:cubicBezTo>
                  <a:pt x="1778" y="134"/>
                  <a:pt x="1800" y="112"/>
                  <a:pt x="1800" y="84"/>
                </a:cubicBezTo>
                <a:cubicBezTo>
                  <a:pt x="1800" y="84"/>
                  <a:pt x="1800" y="84"/>
                  <a:pt x="1800" y="84"/>
                </a:cubicBezTo>
                <a:cubicBezTo>
                  <a:pt x="1800" y="56"/>
                  <a:pt x="1778" y="34"/>
                  <a:pt x="1748" y="34"/>
                </a:cubicBezTo>
                <a:close/>
                <a:moveTo>
                  <a:pt x="1773" y="84"/>
                </a:moveTo>
                <a:cubicBezTo>
                  <a:pt x="1773" y="99"/>
                  <a:pt x="1764" y="111"/>
                  <a:pt x="1748" y="111"/>
                </a:cubicBezTo>
                <a:cubicBezTo>
                  <a:pt x="1733" y="111"/>
                  <a:pt x="1723" y="98"/>
                  <a:pt x="1723" y="84"/>
                </a:cubicBezTo>
                <a:cubicBezTo>
                  <a:pt x="1723" y="84"/>
                  <a:pt x="1723" y="84"/>
                  <a:pt x="1723" y="84"/>
                </a:cubicBezTo>
                <a:cubicBezTo>
                  <a:pt x="1723" y="70"/>
                  <a:pt x="1732" y="58"/>
                  <a:pt x="1748" y="58"/>
                </a:cubicBezTo>
                <a:cubicBezTo>
                  <a:pt x="1763" y="58"/>
                  <a:pt x="1773" y="70"/>
                  <a:pt x="1773" y="84"/>
                </a:cubicBezTo>
                <a:close/>
                <a:moveTo>
                  <a:pt x="1465" y="48"/>
                </a:moveTo>
                <a:cubicBezTo>
                  <a:pt x="1458" y="40"/>
                  <a:pt x="1449" y="34"/>
                  <a:pt x="1434" y="34"/>
                </a:cubicBezTo>
                <a:cubicBezTo>
                  <a:pt x="1412" y="34"/>
                  <a:pt x="1391" y="50"/>
                  <a:pt x="1391" y="79"/>
                </a:cubicBezTo>
                <a:cubicBezTo>
                  <a:pt x="1391" y="79"/>
                  <a:pt x="1391" y="79"/>
                  <a:pt x="1391" y="79"/>
                </a:cubicBezTo>
                <a:cubicBezTo>
                  <a:pt x="1391" y="108"/>
                  <a:pt x="1412" y="124"/>
                  <a:pt x="1434" y="124"/>
                </a:cubicBezTo>
                <a:cubicBezTo>
                  <a:pt x="1448" y="124"/>
                  <a:pt x="1457" y="118"/>
                  <a:pt x="1465" y="109"/>
                </a:cubicBezTo>
                <a:cubicBezTo>
                  <a:pt x="1465" y="113"/>
                  <a:pt x="1465" y="113"/>
                  <a:pt x="1465" y="113"/>
                </a:cubicBezTo>
                <a:cubicBezTo>
                  <a:pt x="1465" y="130"/>
                  <a:pt x="1457" y="139"/>
                  <a:pt x="1438" y="139"/>
                </a:cubicBezTo>
                <a:cubicBezTo>
                  <a:pt x="1425" y="139"/>
                  <a:pt x="1415" y="136"/>
                  <a:pt x="1405" y="131"/>
                </a:cubicBezTo>
                <a:cubicBezTo>
                  <a:pt x="1396" y="151"/>
                  <a:pt x="1396" y="151"/>
                  <a:pt x="1396" y="151"/>
                </a:cubicBezTo>
                <a:cubicBezTo>
                  <a:pt x="1408" y="158"/>
                  <a:pt x="1423" y="161"/>
                  <a:pt x="1439" y="161"/>
                </a:cubicBezTo>
                <a:cubicBezTo>
                  <a:pt x="1457" y="161"/>
                  <a:pt x="1471" y="157"/>
                  <a:pt x="1480" y="148"/>
                </a:cubicBezTo>
                <a:cubicBezTo>
                  <a:pt x="1488" y="140"/>
                  <a:pt x="1492" y="128"/>
                  <a:pt x="1492" y="110"/>
                </a:cubicBezTo>
                <a:cubicBezTo>
                  <a:pt x="1492" y="36"/>
                  <a:pt x="1492" y="36"/>
                  <a:pt x="1492" y="36"/>
                </a:cubicBezTo>
                <a:cubicBezTo>
                  <a:pt x="1465" y="36"/>
                  <a:pt x="1465" y="36"/>
                  <a:pt x="1465" y="36"/>
                </a:cubicBezTo>
                <a:lnTo>
                  <a:pt x="1465" y="48"/>
                </a:lnTo>
                <a:close/>
                <a:moveTo>
                  <a:pt x="1465" y="79"/>
                </a:moveTo>
                <a:cubicBezTo>
                  <a:pt x="1465" y="92"/>
                  <a:pt x="1455" y="102"/>
                  <a:pt x="1442" y="102"/>
                </a:cubicBezTo>
                <a:cubicBezTo>
                  <a:pt x="1429" y="102"/>
                  <a:pt x="1419" y="93"/>
                  <a:pt x="1419" y="79"/>
                </a:cubicBezTo>
                <a:cubicBezTo>
                  <a:pt x="1419" y="79"/>
                  <a:pt x="1419" y="79"/>
                  <a:pt x="1419" y="79"/>
                </a:cubicBezTo>
                <a:cubicBezTo>
                  <a:pt x="1419" y="66"/>
                  <a:pt x="1429" y="57"/>
                  <a:pt x="1442" y="57"/>
                </a:cubicBezTo>
                <a:cubicBezTo>
                  <a:pt x="1455" y="57"/>
                  <a:pt x="1465" y="66"/>
                  <a:pt x="1465" y="79"/>
                </a:cubicBezTo>
                <a:close/>
                <a:moveTo>
                  <a:pt x="1697" y="37"/>
                </a:moveTo>
                <a:cubicBezTo>
                  <a:pt x="1675" y="37"/>
                  <a:pt x="1675" y="37"/>
                  <a:pt x="1675" y="37"/>
                </a:cubicBezTo>
                <a:cubicBezTo>
                  <a:pt x="1675" y="33"/>
                  <a:pt x="1675" y="33"/>
                  <a:pt x="1675" y="33"/>
                </a:cubicBezTo>
                <a:cubicBezTo>
                  <a:pt x="1675" y="26"/>
                  <a:pt x="1678" y="23"/>
                  <a:pt x="1684" y="23"/>
                </a:cubicBezTo>
                <a:cubicBezTo>
                  <a:pt x="1689" y="23"/>
                  <a:pt x="1693" y="24"/>
                  <a:pt x="1697" y="25"/>
                </a:cubicBezTo>
                <a:cubicBezTo>
                  <a:pt x="1697" y="2"/>
                  <a:pt x="1697" y="2"/>
                  <a:pt x="1697" y="2"/>
                </a:cubicBezTo>
                <a:cubicBezTo>
                  <a:pt x="1692" y="1"/>
                  <a:pt x="1686" y="0"/>
                  <a:pt x="1677" y="0"/>
                </a:cubicBezTo>
                <a:cubicBezTo>
                  <a:pt x="1668" y="0"/>
                  <a:pt x="1660" y="2"/>
                  <a:pt x="1655" y="7"/>
                </a:cubicBezTo>
                <a:cubicBezTo>
                  <a:pt x="1650" y="12"/>
                  <a:pt x="1648" y="20"/>
                  <a:pt x="1648" y="31"/>
                </a:cubicBezTo>
                <a:cubicBezTo>
                  <a:pt x="1648" y="37"/>
                  <a:pt x="1648" y="37"/>
                  <a:pt x="1648" y="37"/>
                </a:cubicBezTo>
                <a:cubicBezTo>
                  <a:pt x="1636" y="37"/>
                  <a:pt x="1636" y="37"/>
                  <a:pt x="1636" y="37"/>
                </a:cubicBezTo>
                <a:cubicBezTo>
                  <a:pt x="1636" y="59"/>
                  <a:pt x="1636" y="59"/>
                  <a:pt x="1636" y="59"/>
                </a:cubicBezTo>
                <a:cubicBezTo>
                  <a:pt x="1648" y="59"/>
                  <a:pt x="1648" y="59"/>
                  <a:pt x="1648" y="59"/>
                </a:cubicBezTo>
                <a:cubicBezTo>
                  <a:pt x="1648" y="132"/>
                  <a:pt x="1648" y="132"/>
                  <a:pt x="1648" y="132"/>
                </a:cubicBezTo>
                <a:cubicBezTo>
                  <a:pt x="1675" y="132"/>
                  <a:pt x="1675" y="132"/>
                  <a:pt x="1675" y="132"/>
                </a:cubicBezTo>
                <a:cubicBezTo>
                  <a:pt x="1675" y="59"/>
                  <a:pt x="1675" y="59"/>
                  <a:pt x="1675" y="59"/>
                </a:cubicBezTo>
                <a:cubicBezTo>
                  <a:pt x="1697" y="59"/>
                  <a:pt x="1697" y="59"/>
                  <a:pt x="1697" y="59"/>
                </a:cubicBezTo>
                <a:lnTo>
                  <a:pt x="1697" y="37"/>
                </a:lnTo>
                <a:close/>
                <a:moveTo>
                  <a:pt x="1548" y="101"/>
                </a:moveTo>
                <a:cubicBezTo>
                  <a:pt x="1526" y="36"/>
                  <a:pt x="1526" y="36"/>
                  <a:pt x="1526" y="36"/>
                </a:cubicBezTo>
                <a:cubicBezTo>
                  <a:pt x="1497" y="36"/>
                  <a:pt x="1497" y="36"/>
                  <a:pt x="1497" y="36"/>
                </a:cubicBezTo>
                <a:cubicBezTo>
                  <a:pt x="1535" y="132"/>
                  <a:pt x="1535" y="132"/>
                  <a:pt x="1535" y="132"/>
                </a:cubicBezTo>
                <a:cubicBezTo>
                  <a:pt x="1532" y="137"/>
                  <a:pt x="1530" y="139"/>
                  <a:pt x="1525" y="139"/>
                </a:cubicBezTo>
                <a:cubicBezTo>
                  <a:pt x="1521" y="139"/>
                  <a:pt x="1517" y="137"/>
                  <a:pt x="1513" y="135"/>
                </a:cubicBezTo>
                <a:cubicBezTo>
                  <a:pt x="1504" y="155"/>
                  <a:pt x="1504" y="155"/>
                  <a:pt x="1504" y="155"/>
                </a:cubicBezTo>
                <a:cubicBezTo>
                  <a:pt x="1511" y="159"/>
                  <a:pt x="1519" y="161"/>
                  <a:pt x="1528" y="161"/>
                </a:cubicBezTo>
                <a:cubicBezTo>
                  <a:pt x="1545" y="161"/>
                  <a:pt x="1553" y="154"/>
                  <a:pt x="1560" y="134"/>
                </a:cubicBezTo>
                <a:cubicBezTo>
                  <a:pt x="1597" y="36"/>
                  <a:pt x="1597" y="36"/>
                  <a:pt x="1597" y="36"/>
                </a:cubicBezTo>
                <a:cubicBezTo>
                  <a:pt x="1569" y="36"/>
                  <a:pt x="1569" y="36"/>
                  <a:pt x="1569" y="36"/>
                </a:cubicBezTo>
                <a:lnTo>
                  <a:pt x="1548" y="101"/>
                </a:lnTo>
                <a:close/>
                <a:moveTo>
                  <a:pt x="1008" y="34"/>
                </a:moveTo>
                <a:cubicBezTo>
                  <a:pt x="994" y="34"/>
                  <a:pt x="986" y="41"/>
                  <a:pt x="980" y="49"/>
                </a:cubicBezTo>
                <a:cubicBezTo>
                  <a:pt x="980" y="1"/>
                  <a:pt x="980" y="1"/>
                  <a:pt x="980" y="1"/>
                </a:cubicBezTo>
                <a:cubicBezTo>
                  <a:pt x="952" y="1"/>
                  <a:pt x="952" y="1"/>
                  <a:pt x="952" y="1"/>
                </a:cubicBezTo>
                <a:cubicBezTo>
                  <a:pt x="952" y="132"/>
                  <a:pt x="952" y="132"/>
                  <a:pt x="952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78"/>
                  <a:pt x="980" y="78"/>
                  <a:pt x="980" y="78"/>
                </a:cubicBezTo>
                <a:cubicBezTo>
                  <a:pt x="980" y="65"/>
                  <a:pt x="986" y="59"/>
                  <a:pt x="997" y="59"/>
                </a:cubicBezTo>
                <a:cubicBezTo>
                  <a:pt x="1007" y="59"/>
                  <a:pt x="1013" y="65"/>
                  <a:pt x="1013" y="78"/>
                </a:cubicBezTo>
                <a:cubicBezTo>
                  <a:pt x="1013" y="132"/>
                  <a:pt x="1013" y="132"/>
                  <a:pt x="1013" y="132"/>
                </a:cubicBezTo>
                <a:cubicBezTo>
                  <a:pt x="1040" y="132"/>
                  <a:pt x="1040" y="132"/>
                  <a:pt x="1040" y="132"/>
                </a:cubicBezTo>
                <a:cubicBezTo>
                  <a:pt x="1040" y="70"/>
                  <a:pt x="1040" y="70"/>
                  <a:pt x="1040" y="70"/>
                </a:cubicBezTo>
                <a:cubicBezTo>
                  <a:pt x="1040" y="48"/>
                  <a:pt x="1028" y="34"/>
                  <a:pt x="1008" y="34"/>
                </a:cubicBezTo>
                <a:close/>
                <a:moveTo>
                  <a:pt x="1250" y="132"/>
                </a:moveTo>
                <a:cubicBezTo>
                  <a:pt x="1278" y="132"/>
                  <a:pt x="1278" y="132"/>
                  <a:pt x="1278" y="132"/>
                </a:cubicBezTo>
                <a:cubicBezTo>
                  <a:pt x="1278" y="1"/>
                  <a:pt x="1278" y="1"/>
                  <a:pt x="1278" y="1"/>
                </a:cubicBezTo>
                <a:cubicBezTo>
                  <a:pt x="1250" y="1"/>
                  <a:pt x="1250" y="1"/>
                  <a:pt x="1250" y="1"/>
                </a:cubicBezTo>
                <a:lnTo>
                  <a:pt x="1250" y="132"/>
                </a:lnTo>
                <a:close/>
                <a:moveTo>
                  <a:pt x="1103" y="34"/>
                </a:moveTo>
                <a:cubicBezTo>
                  <a:pt x="1089" y="34"/>
                  <a:pt x="1081" y="41"/>
                  <a:pt x="1075" y="49"/>
                </a:cubicBezTo>
                <a:cubicBezTo>
                  <a:pt x="1075" y="36"/>
                  <a:pt x="1075" y="36"/>
                  <a:pt x="1075" y="36"/>
                </a:cubicBezTo>
                <a:cubicBezTo>
                  <a:pt x="1047" y="36"/>
                  <a:pt x="1047" y="36"/>
                  <a:pt x="1047" y="36"/>
                </a:cubicBezTo>
                <a:cubicBezTo>
                  <a:pt x="1047" y="132"/>
                  <a:pt x="1047" y="132"/>
                  <a:pt x="1047" y="132"/>
                </a:cubicBezTo>
                <a:cubicBezTo>
                  <a:pt x="1075" y="132"/>
                  <a:pt x="1075" y="132"/>
                  <a:pt x="1075" y="132"/>
                </a:cubicBezTo>
                <a:cubicBezTo>
                  <a:pt x="1075" y="78"/>
                  <a:pt x="1075" y="78"/>
                  <a:pt x="1075" y="78"/>
                </a:cubicBezTo>
                <a:cubicBezTo>
                  <a:pt x="1075" y="65"/>
                  <a:pt x="1081" y="59"/>
                  <a:pt x="1092" y="59"/>
                </a:cubicBezTo>
                <a:cubicBezTo>
                  <a:pt x="1102" y="59"/>
                  <a:pt x="1108" y="65"/>
                  <a:pt x="1108" y="78"/>
                </a:cubicBezTo>
                <a:cubicBezTo>
                  <a:pt x="1108" y="132"/>
                  <a:pt x="1108" y="132"/>
                  <a:pt x="1108" y="132"/>
                </a:cubicBezTo>
                <a:cubicBezTo>
                  <a:pt x="1135" y="132"/>
                  <a:pt x="1135" y="132"/>
                  <a:pt x="1135" y="132"/>
                </a:cubicBezTo>
                <a:cubicBezTo>
                  <a:pt x="1135" y="70"/>
                  <a:pt x="1135" y="70"/>
                  <a:pt x="1135" y="70"/>
                </a:cubicBezTo>
                <a:cubicBezTo>
                  <a:pt x="1135" y="48"/>
                  <a:pt x="1123" y="34"/>
                  <a:pt x="1103" y="34"/>
                </a:cubicBezTo>
                <a:close/>
                <a:moveTo>
                  <a:pt x="910" y="111"/>
                </a:moveTo>
                <a:cubicBezTo>
                  <a:pt x="895" y="111"/>
                  <a:pt x="885" y="99"/>
                  <a:pt x="885" y="84"/>
                </a:cubicBezTo>
                <a:cubicBezTo>
                  <a:pt x="885" y="84"/>
                  <a:pt x="885" y="84"/>
                  <a:pt x="885" y="84"/>
                </a:cubicBezTo>
                <a:cubicBezTo>
                  <a:pt x="885" y="70"/>
                  <a:pt x="895" y="58"/>
                  <a:pt x="909" y="58"/>
                </a:cubicBezTo>
                <a:cubicBezTo>
                  <a:pt x="918" y="58"/>
                  <a:pt x="925" y="62"/>
                  <a:pt x="931" y="68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38" y="40"/>
                  <a:pt x="927" y="34"/>
                  <a:pt x="909" y="34"/>
                </a:cubicBezTo>
                <a:cubicBezTo>
                  <a:pt x="880" y="34"/>
                  <a:pt x="859" y="57"/>
                  <a:pt x="859" y="84"/>
                </a:cubicBezTo>
                <a:cubicBezTo>
                  <a:pt x="859" y="84"/>
                  <a:pt x="859" y="84"/>
                  <a:pt x="859" y="84"/>
                </a:cubicBezTo>
                <a:cubicBezTo>
                  <a:pt x="859" y="112"/>
                  <a:pt x="880" y="134"/>
                  <a:pt x="909" y="134"/>
                </a:cubicBezTo>
                <a:cubicBezTo>
                  <a:pt x="928" y="134"/>
                  <a:pt x="939" y="127"/>
                  <a:pt x="948" y="117"/>
                </a:cubicBezTo>
                <a:cubicBezTo>
                  <a:pt x="932" y="100"/>
                  <a:pt x="932" y="100"/>
                  <a:pt x="932" y="100"/>
                </a:cubicBezTo>
                <a:cubicBezTo>
                  <a:pt x="925" y="107"/>
                  <a:pt x="919" y="111"/>
                  <a:pt x="910" y="111"/>
                </a:cubicBezTo>
                <a:close/>
                <a:moveTo>
                  <a:pt x="1945" y="35"/>
                </a:moveTo>
                <a:cubicBezTo>
                  <a:pt x="1929" y="35"/>
                  <a:pt x="1918" y="38"/>
                  <a:pt x="1908" y="42"/>
                </a:cubicBezTo>
                <a:cubicBezTo>
                  <a:pt x="1915" y="63"/>
                  <a:pt x="1915" y="63"/>
                  <a:pt x="1915" y="63"/>
                </a:cubicBezTo>
                <a:cubicBezTo>
                  <a:pt x="1923" y="60"/>
                  <a:pt x="1931" y="58"/>
                  <a:pt x="1941" y="58"/>
                </a:cubicBezTo>
                <a:cubicBezTo>
                  <a:pt x="1955" y="58"/>
                  <a:pt x="1962" y="64"/>
                  <a:pt x="1962" y="76"/>
                </a:cubicBezTo>
                <a:cubicBezTo>
                  <a:pt x="1962" y="77"/>
                  <a:pt x="1962" y="77"/>
                  <a:pt x="1962" y="77"/>
                </a:cubicBezTo>
                <a:cubicBezTo>
                  <a:pt x="1955" y="75"/>
                  <a:pt x="1948" y="73"/>
                  <a:pt x="1938" y="73"/>
                </a:cubicBezTo>
                <a:cubicBezTo>
                  <a:pt x="1915" y="73"/>
                  <a:pt x="1899" y="83"/>
                  <a:pt x="1899" y="104"/>
                </a:cubicBezTo>
                <a:cubicBezTo>
                  <a:pt x="1899" y="104"/>
                  <a:pt x="1899" y="104"/>
                  <a:pt x="1899" y="104"/>
                </a:cubicBezTo>
                <a:cubicBezTo>
                  <a:pt x="1899" y="123"/>
                  <a:pt x="1914" y="134"/>
                  <a:pt x="1932" y="134"/>
                </a:cubicBezTo>
                <a:cubicBezTo>
                  <a:pt x="1946" y="134"/>
                  <a:pt x="1955" y="129"/>
                  <a:pt x="1962" y="122"/>
                </a:cubicBezTo>
                <a:cubicBezTo>
                  <a:pt x="1962" y="132"/>
                  <a:pt x="1962" y="132"/>
                  <a:pt x="1962" y="132"/>
                </a:cubicBezTo>
                <a:cubicBezTo>
                  <a:pt x="1988" y="132"/>
                  <a:pt x="1988" y="132"/>
                  <a:pt x="1988" y="132"/>
                </a:cubicBezTo>
                <a:cubicBezTo>
                  <a:pt x="1988" y="76"/>
                  <a:pt x="1988" y="76"/>
                  <a:pt x="1988" y="76"/>
                </a:cubicBezTo>
                <a:cubicBezTo>
                  <a:pt x="1988" y="63"/>
                  <a:pt x="1985" y="53"/>
                  <a:pt x="1978" y="46"/>
                </a:cubicBezTo>
                <a:cubicBezTo>
                  <a:pt x="1971" y="39"/>
                  <a:pt x="1960" y="35"/>
                  <a:pt x="1945" y="35"/>
                </a:cubicBezTo>
                <a:close/>
                <a:moveTo>
                  <a:pt x="1962" y="98"/>
                </a:moveTo>
                <a:cubicBezTo>
                  <a:pt x="1962" y="108"/>
                  <a:pt x="1953" y="115"/>
                  <a:pt x="1941" y="115"/>
                </a:cubicBezTo>
                <a:cubicBezTo>
                  <a:pt x="1932" y="115"/>
                  <a:pt x="1926" y="111"/>
                  <a:pt x="1926" y="103"/>
                </a:cubicBezTo>
                <a:cubicBezTo>
                  <a:pt x="1926" y="103"/>
                  <a:pt x="1926" y="103"/>
                  <a:pt x="1926" y="103"/>
                </a:cubicBezTo>
                <a:cubicBezTo>
                  <a:pt x="1926" y="94"/>
                  <a:pt x="1933" y="90"/>
                  <a:pt x="1945" y="90"/>
                </a:cubicBezTo>
                <a:cubicBezTo>
                  <a:pt x="1951" y="90"/>
                  <a:pt x="1957" y="91"/>
                  <a:pt x="1962" y="93"/>
                </a:cubicBezTo>
                <a:lnTo>
                  <a:pt x="1962" y="98"/>
                </a:lnTo>
                <a:close/>
                <a:moveTo>
                  <a:pt x="1193" y="34"/>
                </a:moveTo>
                <a:cubicBezTo>
                  <a:pt x="1163" y="34"/>
                  <a:pt x="1141" y="56"/>
                  <a:pt x="1141" y="84"/>
                </a:cubicBezTo>
                <a:cubicBezTo>
                  <a:pt x="1141" y="84"/>
                  <a:pt x="1141" y="84"/>
                  <a:pt x="1141" y="84"/>
                </a:cubicBezTo>
                <a:cubicBezTo>
                  <a:pt x="1141" y="112"/>
                  <a:pt x="1163" y="134"/>
                  <a:pt x="1193" y="134"/>
                </a:cubicBezTo>
                <a:cubicBezTo>
                  <a:pt x="1223" y="134"/>
                  <a:pt x="1245" y="112"/>
                  <a:pt x="1245" y="84"/>
                </a:cubicBezTo>
                <a:cubicBezTo>
                  <a:pt x="1245" y="84"/>
                  <a:pt x="1245" y="84"/>
                  <a:pt x="1245" y="84"/>
                </a:cubicBezTo>
                <a:cubicBezTo>
                  <a:pt x="1245" y="56"/>
                  <a:pt x="1223" y="34"/>
                  <a:pt x="1193" y="34"/>
                </a:cubicBezTo>
                <a:close/>
                <a:moveTo>
                  <a:pt x="1218" y="84"/>
                </a:moveTo>
                <a:cubicBezTo>
                  <a:pt x="1218" y="99"/>
                  <a:pt x="1209" y="111"/>
                  <a:pt x="1193" y="111"/>
                </a:cubicBezTo>
                <a:cubicBezTo>
                  <a:pt x="1178" y="111"/>
                  <a:pt x="1168" y="98"/>
                  <a:pt x="1168" y="84"/>
                </a:cubicBezTo>
                <a:cubicBezTo>
                  <a:pt x="1168" y="84"/>
                  <a:pt x="1168" y="84"/>
                  <a:pt x="1168" y="84"/>
                </a:cubicBezTo>
                <a:cubicBezTo>
                  <a:pt x="1168" y="70"/>
                  <a:pt x="1177" y="58"/>
                  <a:pt x="1193" y="58"/>
                </a:cubicBezTo>
                <a:cubicBezTo>
                  <a:pt x="1208" y="58"/>
                  <a:pt x="1218" y="70"/>
                  <a:pt x="1218" y="8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887216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ptops tabl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0519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nkCentre imag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0138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S34056_Color-Sparkles-lores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2188825" cy="6858000"/>
          </a:xfrm>
          <a:prstGeom prst="rect">
            <a:avLst/>
          </a:prstGeom>
        </p:spPr>
      </p:pic>
      <p:sp>
        <p:nvSpPr>
          <p:cNvPr id="5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548640" y="2048256"/>
            <a:ext cx="8723376" cy="1581912"/>
          </a:xfrm>
          <a:prstGeom prst="rect">
            <a:avLst/>
          </a:prstGeom>
        </p:spPr>
        <p:txBody>
          <a:bodyPr lIns="0" tIns="60949" rIns="121899" bIns="60949" anchor="b" anchorCtr="0"/>
          <a:lstStyle>
            <a:lvl1pPr marL="0" algn="l" defTabSz="1218987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lang="en-US" sz="60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text, two lines maximum</a:t>
            </a:r>
          </a:p>
        </p:txBody>
      </p:sp>
      <p:sp>
        <p:nvSpPr>
          <p:cNvPr id="55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48640" y="3927143"/>
            <a:ext cx="8714232" cy="4572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0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 placeholder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48640" y="4453467"/>
            <a:ext cx="6409944" cy="512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583673" y="3056111"/>
            <a:ext cx="2412866" cy="80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72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6"/>
          <p:cNvSpPr txBox="1">
            <a:spLocks/>
          </p:cNvSpPr>
          <p:nvPr userDrawn="1"/>
        </p:nvSpPr>
        <p:spPr bwMode="gray">
          <a:xfrm>
            <a:off x="1027379" y="153154"/>
            <a:ext cx="9582912" cy="85465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ts val="6480"/>
              </a:lnSpc>
              <a:spcBef>
                <a:spcPct val="0"/>
              </a:spcBef>
              <a:buNone/>
              <a:defRPr lang="en-US" sz="48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>
                <a:solidFill>
                  <a:srgbClr val="FFFFFF"/>
                </a:solidFill>
              </a:rPr>
              <a:t>CONTENTS</a:t>
            </a:r>
          </a:p>
        </p:txBody>
      </p:sp>
      <p:sp>
        <p:nvSpPr>
          <p:cNvPr id="3" name="Title 16"/>
          <p:cNvSpPr txBox="1">
            <a:spLocks/>
          </p:cNvSpPr>
          <p:nvPr userDrawn="1"/>
        </p:nvSpPr>
        <p:spPr bwMode="gray">
          <a:xfrm>
            <a:off x="1070920" y="947814"/>
            <a:ext cx="9582912" cy="467332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algn="l" defTabSz="1218987" rtl="0" eaLnBrk="1" latinLnBrk="0" hangingPunct="1">
              <a:lnSpc>
                <a:spcPts val="6480"/>
              </a:lnSpc>
              <a:spcBef>
                <a:spcPct val="0"/>
              </a:spcBef>
              <a:buNone/>
              <a:defRPr lang="en-US" sz="48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sz="2400">
                <a:solidFill>
                  <a:srgbClr val="FFFFFF"/>
                </a:solidFill>
              </a:rPr>
              <a:t>Click an icon to be taken to that section.</a:t>
            </a:r>
          </a:p>
        </p:txBody>
      </p:sp>
      <p:sp>
        <p:nvSpPr>
          <p:cNvPr id="19" name="Text Placeholder 2"/>
          <p:cNvSpPr txBox="1">
            <a:spLocks/>
          </p:cNvSpPr>
          <p:nvPr userDrawn="1"/>
        </p:nvSpPr>
        <p:spPr bwMode="white">
          <a:xfrm>
            <a:off x="4857960" y="2827152"/>
            <a:ext cx="2156321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Clr>
                <a:srgbClr val="6F7170"/>
              </a:buClr>
            </a:pPr>
            <a:r>
              <a:rPr lang="en-US" b="1" baseline="3000">
                <a:solidFill>
                  <a:srgbClr val="FFFFFF"/>
                </a:solidFill>
              </a:rPr>
              <a:t>2-IN-1/TABLETS</a:t>
            </a: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20" name="Text Placeholder 2"/>
          <p:cNvSpPr txBox="1">
            <a:spLocks/>
          </p:cNvSpPr>
          <p:nvPr userDrawn="1"/>
        </p:nvSpPr>
        <p:spPr bwMode="white">
          <a:xfrm>
            <a:off x="7412727" y="2827152"/>
            <a:ext cx="1401184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buClr>
                <a:srgbClr val="6F7170"/>
              </a:buClr>
            </a:pPr>
            <a:r>
              <a:rPr lang="en-US" b="1" baseline="3000">
                <a:solidFill>
                  <a:srgbClr val="FFFFFF"/>
                </a:solidFill>
              </a:rPr>
              <a:t>DESKTOPS</a:t>
            </a: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21" name="Text Placeholder 2"/>
          <p:cNvSpPr txBox="1">
            <a:spLocks/>
          </p:cNvSpPr>
          <p:nvPr userDrawn="1"/>
        </p:nvSpPr>
        <p:spPr bwMode="white">
          <a:xfrm>
            <a:off x="497364" y="4682342"/>
            <a:ext cx="2097530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buClr>
                <a:srgbClr val="6F7170"/>
              </a:buClr>
            </a:pPr>
            <a:r>
              <a:rPr lang="en-US" b="1" baseline="3000">
                <a:solidFill>
                  <a:srgbClr val="FFFFFF"/>
                </a:solidFill>
              </a:rPr>
              <a:t>WORKSTATIONS</a:t>
            </a: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22" name="Text Placeholder 2"/>
          <p:cNvSpPr txBox="1">
            <a:spLocks/>
          </p:cNvSpPr>
          <p:nvPr userDrawn="1"/>
        </p:nvSpPr>
        <p:spPr bwMode="white">
          <a:xfrm>
            <a:off x="3111353" y="2827152"/>
            <a:ext cx="1225827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buClr>
                <a:srgbClr val="6F7170"/>
              </a:buClr>
            </a:pPr>
            <a:r>
              <a:rPr lang="en-US" b="1" baseline="3000">
                <a:solidFill>
                  <a:srgbClr val="FFFFFF"/>
                </a:solidFill>
              </a:rPr>
              <a:t>LAPTOPS</a:t>
            </a:r>
            <a:endParaRPr lang="en-US" b="1">
              <a:solidFill>
                <a:srgbClr val="FFFFFF"/>
              </a:solidFill>
            </a:endParaRPr>
          </a:p>
        </p:txBody>
      </p:sp>
      <p:pic>
        <p:nvPicPr>
          <p:cNvPr id="23" name="Picture 22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4777" y="1958038"/>
            <a:ext cx="784310" cy="784310"/>
          </a:xfrm>
          <a:prstGeom prst="rect">
            <a:avLst/>
          </a:prstGeom>
        </p:spPr>
      </p:pic>
      <p:pic>
        <p:nvPicPr>
          <p:cNvPr id="24" name="Picture 23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6372" y="1966948"/>
            <a:ext cx="792581" cy="792581"/>
          </a:xfrm>
          <a:prstGeom prst="rect">
            <a:avLst/>
          </a:prstGeom>
        </p:spPr>
      </p:pic>
      <p:pic>
        <p:nvPicPr>
          <p:cNvPr id="25" name="Picture 24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3956" y="3829174"/>
            <a:ext cx="774700" cy="774700"/>
          </a:xfrm>
          <a:prstGeom prst="rect">
            <a:avLst/>
          </a:prstGeom>
        </p:spPr>
      </p:pic>
      <p:pic>
        <p:nvPicPr>
          <p:cNvPr id="26" name="Picture 25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2225" y="2051318"/>
            <a:ext cx="767229" cy="767229"/>
          </a:xfrm>
          <a:prstGeom prst="rect">
            <a:avLst/>
          </a:prstGeom>
        </p:spPr>
      </p:pic>
      <p:sp>
        <p:nvSpPr>
          <p:cNvPr id="27" name="Text Placeholder 2"/>
          <p:cNvSpPr txBox="1">
            <a:spLocks/>
          </p:cNvSpPr>
          <p:nvPr userDrawn="1"/>
        </p:nvSpPr>
        <p:spPr bwMode="white">
          <a:xfrm>
            <a:off x="5257046" y="4683776"/>
            <a:ext cx="1447269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buClr>
                <a:srgbClr val="6F7170"/>
              </a:buClr>
            </a:pPr>
            <a:r>
              <a:rPr lang="en-US" b="1" baseline="3000">
                <a:solidFill>
                  <a:srgbClr val="FFFFFF"/>
                </a:solidFill>
              </a:rPr>
              <a:t>MONITORS</a:t>
            </a:r>
            <a:endParaRPr lang="en-US" b="1">
              <a:solidFill>
                <a:srgbClr val="FFFFFF"/>
              </a:solidFill>
            </a:endParaRPr>
          </a:p>
        </p:txBody>
      </p:sp>
      <p:pic>
        <p:nvPicPr>
          <p:cNvPr id="28" name="Picture 27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1524" y="3829174"/>
            <a:ext cx="765059" cy="765059"/>
          </a:xfrm>
          <a:prstGeom prst="rect">
            <a:avLst/>
          </a:prstGeom>
        </p:spPr>
      </p:pic>
      <p:sp>
        <p:nvSpPr>
          <p:cNvPr id="29" name="Text Placeholder 2"/>
          <p:cNvSpPr txBox="1">
            <a:spLocks/>
          </p:cNvSpPr>
          <p:nvPr userDrawn="1"/>
        </p:nvSpPr>
        <p:spPr bwMode="white">
          <a:xfrm>
            <a:off x="7190625" y="4683776"/>
            <a:ext cx="1834755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buClr>
                <a:srgbClr val="6F7170"/>
              </a:buClr>
            </a:pPr>
            <a:r>
              <a:rPr lang="en-US" b="1" baseline="3000">
                <a:solidFill>
                  <a:srgbClr val="FFFFFF"/>
                </a:solidFill>
              </a:rPr>
              <a:t>ACCESSORIES</a:t>
            </a:r>
            <a:endParaRPr lang="en-US" b="1">
              <a:solidFill>
                <a:srgbClr val="FFFFFF"/>
              </a:solidFill>
            </a:endParaRPr>
          </a:p>
        </p:txBody>
      </p:sp>
      <p:pic>
        <p:nvPicPr>
          <p:cNvPr id="30" name="Picture 29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0444" y="3829175"/>
            <a:ext cx="774700" cy="774700"/>
          </a:xfrm>
          <a:prstGeom prst="rect">
            <a:avLst/>
          </a:prstGeom>
        </p:spPr>
      </p:pic>
      <p:sp>
        <p:nvSpPr>
          <p:cNvPr id="31" name="Text Placeholder 2"/>
          <p:cNvSpPr txBox="1">
            <a:spLocks/>
          </p:cNvSpPr>
          <p:nvPr userDrawn="1"/>
        </p:nvSpPr>
        <p:spPr bwMode="white">
          <a:xfrm>
            <a:off x="855287" y="2859810"/>
            <a:ext cx="1525963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spcBef>
                <a:spcPts val="0"/>
              </a:spcBef>
              <a:buClr>
                <a:srgbClr val="6F7170"/>
              </a:buClr>
            </a:pPr>
            <a:r>
              <a:rPr lang="en-US" b="1" baseline="3000">
                <a:solidFill>
                  <a:srgbClr val="FFFFFF"/>
                </a:solidFill>
              </a:rPr>
              <a:t>EDUCATION</a:t>
            </a:r>
            <a:endParaRPr lang="en-US" b="1">
              <a:solidFill>
                <a:srgbClr val="FFFFFF"/>
              </a:solidFill>
            </a:endParaRPr>
          </a:p>
        </p:txBody>
      </p:sp>
      <p:pic>
        <p:nvPicPr>
          <p:cNvPr id="32" name="Picture 31">
            <a:hlinkClick r:id="rId8" action="ppaction://hlinksldjump"/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2125" y="2023353"/>
            <a:ext cx="784310" cy="784310"/>
          </a:xfrm>
          <a:prstGeom prst="rect">
            <a:avLst/>
          </a:prstGeom>
        </p:spPr>
      </p:pic>
      <p:sp>
        <p:nvSpPr>
          <p:cNvPr id="33" name="Text Placeholder 2"/>
          <p:cNvSpPr txBox="1">
            <a:spLocks/>
          </p:cNvSpPr>
          <p:nvPr userDrawn="1"/>
        </p:nvSpPr>
        <p:spPr bwMode="white">
          <a:xfrm>
            <a:off x="895350" y="3121066"/>
            <a:ext cx="1447800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spcBef>
                <a:spcPts val="0"/>
              </a:spcBef>
              <a:buClr>
                <a:srgbClr val="6F7170"/>
              </a:buClr>
            </a:pPr>
            <a:r>
              <a:rPr lang="en-US" b="1" baseline="3000">
                <a:solidFill>
                  <a:srgbClr val="FFFFFF"/>
                </a:solidFill>
              </a:rPr>
              <a:t>PORTFOLIO</a:t>
            </a:r>
            <a:endParaRPr lang="en-US" b="1">
              <a:solidFill>
                <a:srgbClr val="FFFFFF"/>
              </a:solidFill>
            </a:endParaRPr>
          </a:p>
        </p:txBody>
      </p:sp>
      <p:pic>
        <p:nvPicPr>
          <p:cNvPr id="34" name="Picture 33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181" y="2019424"/>
            <a:ext cx="774700" cy="774700"/>
          </a:xfrm>
          <a:prstGeom prst="rect">
            <a:avLst/>
          </a:prstGeom>
        </p:spPr>
      </p:pic>
      <p:pic>
        <p:nvPicPr>
          <p:cNvPr id="35" name="Picture 34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7550" y="3814053"/>
            <a:ext cx="784310" cy="784310"/>
          </a:xfrm>
          <a:prstGeom prst="rect">
            <a:avLst/>
          </a:prstGeom>
        </p:spPr>
      </p:pic>
      <p:sp>
        <p:nvSpPr>
          <p:cNvPr id="36" name="Text Placeholder 2"/>
          <p:cNvSpPr txBox="1">
            <a:spLocks/>
          </p:cNvSpPr>
          <p:nvPr userDrawn="1"/>
        </p:nvSpPr>
        <p:spPr bwMode="white">
          <a:xfrm>
            <a:off x="2688364" y="4891892"/>
            <a:ext cx="2097530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buClr>
                <a:srgbClr val="6F7170"/>
              </a:buClr>
            </a:pPr>
            <a:r>
              <a:rPr lang="en-US" b="1" baseline="3000">
                <a:solidFill>
                  <a:srgbClr val="FFFFFF"/>
                </a:solidFill>
              </a:rPr>
              <a:t>WORKSTATIONS</a:t>
            </a: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37" name="Text Placeholder 2"/>
          <p:cNvSpPr txBox="1">
            <a:spLocks/>
          </p:cNvSpPr>
          <p:nvPr userDrawn="1"/>
        </p:nvSpPr>
        <p:spPr bwMode="white">
          <a:xfrm>
            <a:off x="3175075" y="4634717"/>
            <a:ext cx="1113168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buClr>
                <a:srgbClr val="6F7170"/>
              </a:buClr>
            </a:pPr>
            <a:r>
              <a:rPr lang="en-US" b="1" baseline="3000">
                <a:solidFill>
                  <a:srgbClr val="FFFFFF"/>
                </a:solidFill>
              </a:rPr>
              <a:t>MOBILE</a:t>
            </a: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38" name="Text Placeholder 2"/>
          <p:cNvSpPr txBox="1">
            <a:spLocks/>
          </p:cNvSpPr>
          <p:nvPr userDrawn="1"/>
        </p:nvSpPr>
        <p:spPr bwMode="white">
          <a:xfrm>
            <a:off x="9432026" y="2827152"/>
            <a:ext cx="1693173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buClr>
                <a:srgbClr val="6F7170"/>
              </a:buClr>
            </a:pPr>
            <a:r>
              <a:rPr lang="en-US" b="1" baseline="3000">
                <a:solidFill>
                  <a:srgbClr val="FFFFFF"/>
                </a:solidFill>
              </a:rPr>
              <a:t>ALL-IN-ONES</a:t>
            </a: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39" name="Text Placeholder 2"/>
          <p:cNvSpPr txBox="1">
            <a:spLocks/>
          </p:cNvSpPr>
          <p:nvPr userDrawn="1"/>
        </p:nvSpPr>
        <p:spPr bwMode="white">
          <a:xfrm>
            <a:off x="9611153" y="4694662"/>
            <a:ext cx="1405164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buClr>
                <a:srgbClr val="6F7170"/>
              </a:buClr>
            </a:pPr>
            <a:r>
              <a:rPr lang="en-US" b="1" baseline="3000">
                <a:solidFill>
                  <a:srgbClr val="FFFFFF"/>
                </a:solidFill>
              </a:rPr>
              <a:t>SERVICES</a:t>
            </a:r>
            <a:endParaRPr lang="en-US" b="1">
              <a:solidFill>
                <a:srgbClr val="FFFFFF"/>
              </a:solidFill>
            </a:endParaRPr>
          </a:p>
        </p:txBody>
      </p:sp>
      <p:pic>
        <p:nvPicPr>
          <p:cNvPr id="40" name="Picture 39" descr="shield-services2.emf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1294" y="3837811"/>
            <a:ext cx="767307" cy="77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3791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nitores tabl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3616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 l Topseller Quick Reference Guide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E2072-D4EA-4F17-8808-0EC30DF189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F69097-008B-4D14-9FA8-E72395AAB76C}"/>
              </a:ext>
            </a:extLst>
          </p:cNvPr>
          <p:cNvSpPr/>
          <p:nvPr userDrawn="1"/>
        </p:nvSpPr>
        <p:spPr>
          <a:xfrm>
            <a:off x="-1772" y="6396332"/>
            <a:ext cx="12190597" cy="46166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6563" tIns="33281" rIns="66563" bIns="33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10"/>
          </a:p>
        </p:txBody>
      </p:sp>
    </p:spTree>
    <p:extLst>
      <p:ext uri="{BB962C8B-B14F-4D97-AF65-F5344CB8AC3E}">
        <p14:creationId xmlns:p14="http://schemas.microsoft.com/office/powerpoint/2010/main" val="15016077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548639" y="6473952"/>
            <a:ext cx="3200400" cy="153888"/>
          </a:xfrm>
          <a:prstGeom prst="rect">
            <a:avLst/>
          </a:prstGeom>
        </p:spPr>
        <p:txBody>
          <a:bodyPr/>
          <a:lstStyle/>
          <a:p>
            <a:r>
              <a:rPr lang="en-US" sz="1000">
                <a:solidFill>
                  <a:srgbClr val="939598"/>
                </a:solidFill>
                <a:cs typeface="Arial" pitchFamily="34" charset="0"/>
              </a:rPr>
              <a:t>2017 Lenovo Internal.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398225640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inkCentre tabl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29860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Header_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19E69A-3DC1-4EF4-85C5-F2DC8224AC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D473978-851F-4F65-AF68-24800E92394E}"/>
              </a:ext>
            </a:extLst>
          </p:cNvPr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7C56BA8-590A-4028-A3BD-EBB4F41E7443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9855467" y="2024677"/>
            <a:ext cx="3499241" cy="1167475"/>
            <a:chOff x="547688" y="952500"/>
            <a:chExt cx="12190413" cy="4067175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9186E01-E5DD-4CF8-B980-31578D78DA2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7">
              <a:extLst>
                <a:ext uri="{FF2B5EF4-FFF2-40B4-BE49-F238E27FC236}">
                  <a16:creationId xmlns:a16="http://schemas.microsoft.com/office/drawing/2014/main" id="{4297898A-7690-4887-A538-06925E3249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8">
              <a:extLst>
                <a:ext uri="{FF2B5EF4-FFF2-40B4-BE49-F238E27FC236}">
                  <a16:creationId xmlns:a16="http://schemas.microsoft.com/office/drawing/2014/main" id="{EBE1A931-8ED4-4023-B1E7-E7C0FCB53C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9">
              <a:extLst>
                <a:ext uri="{FF2B5EF4-FFF2-40B4-BE49-F238E27FC236}">
                  <a16:creationId xmlns:a16="http://schemas.microsoft.com/office/drawing/2014/main" id="{3DFA30DE-FC15-4449-9A0C-173C6898FE6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0">
              <a:extLst>
                <a:ext uri="{FF2B5EF4-FFF2-40B4-BE49-F238E27FC236}">
                  <a16:creationId xmlns:a16="http://schemas.microsoft.com/office/drawing/2014/main" id="{2C43BCA4-E25C-47F7-A5A5-C71BAFE37A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0">
              <a:extLst>
                <a:ext uri="{FF2B5EF4-FFF2-40B4-BE49-F238E27FC236}">
                  <a16:creationId xmlns:a16="http://schemas.microsoft.com/office/drawing/2014/main" id="{6476CD2B-51BA-4E82-9674-026AAE497F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1">
              <a:extLst>
                <a:ext uri="{FF2B5EF4-FFF2-40B4-BE49-F238E27FC236}">
                  <a16:creationId xmlns:a16="http://schemas.microsoft.com/office/drawing/2014/main" id="{F65A61BF-2424-45EF-AEBD-67F3A1E98F2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548639" y="1508929"/>
            <a:ext cx="9957816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US" sz="6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548640" y="3956227"/>
            <a:ext cx="9957816" cy="46201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500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 here</a:t>
            </a:r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5" name="TextBox 74"/>
          <p:cNvSpPr txBox="1"/>
          <p:nvPr userDrawn="1"/>
        </p:nvSpPr>
        <p:spPr>
          <a:xfrm>
            <a:off x="548640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772869387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153242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roup 4">
            <a:extLst>
              <a:ext uri="{FF2B5EF4-FFF2-40B4-BE49-F238E27FC236}">
                <a16:creationId xmlns:a16="http://schemas.microsoft.com/office/drawing/2014/main" id="{0BCFD740-D8AB-41E5-88E0-294FA6A288C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045325" y="0"/>
            <a:ext cx="5143500" cy="6858000"/>
            <a:chOff x="2219" y="0"/>
            <a:chExt cx="3240" cy="4320"/>
          </a:xfrm>
        </p:grpSpPr>
        <p:sp>
          <p:nvSpPr>
            <p:cNvPr id="108" name="Freeform 5">
              <a:extLst>
                <a:ext uri="{FF2B5EF4-FFF2-40B4-BE49-F238E27FC236}">
                  <a16:creationId xmlns:a16="http://schemas.microsoft.com/office/drawing/2014/main" id="{13C14520-44FB-42BD-A3D7-23C4674EB5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720"/>
              <a:ext cx="720" cy="360"/>
            </a:xfrm>
            <a:custGeom>
              <a:avLst/>
              <a:gdLst>
                <a:gd name="T0" fmla="*/ 0 w 720"/>
                <a:gd name="T1" fmla="*/ 0 h 360"/>
                <a:gd name="T2" fmla="*/ 0 w 720"/>
                <a:gd name="T3" fmla="*/ 0 h 360"/>
                <a:gd name="T4" fmla="*/ 0 w 720"/>
                <a:gd name="T5" fmla="*/ 360 h 360"/>
                <a:gd name="T6" fmla="*/ 180 w 720"/>
                <a:gd name="T7" fmla="*/ 360 h 360"/>
                <a:gd name="T8" fmla="*/ 180 w 720"/>
                <a:gd name="T9" fmla="*/ 360 h 360"/>
                <a:gd name="T10" fmla="*/ 180 w 720"/>
                <a:gd name="T11" fmla="*/ 360 h 360"/>
                <a:gd name="T12" fmla="*/ 720 w 720"/>
                <a:gd name="T13" fmla="*/ 360 h 360"/>
                <a:gd name="T14" fmla="*/ 720 w 720"/>
                <a:gd name="T15" fmla="*/ 0 h 360"/>
                <a:gd name="T16" fmla="*/ 0 w 720"/>
                <a:gd name="T17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0" h="360">
                  <a:moveTo>
                    <a:pt x="0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720" y="360"/>
                  </a:lnTo>
                  <a:lnTo>
                    <a:pt x="7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6">
              <a:extLst>
                <a:ext uri="{FF2B5EF4-FFF2-40B4-BE49-F238E27FC236}">
                  <a16:creationId xmlns:a16="http://schemas.microsoft.com/office/drawing/2014/main" id="{84B76A5A-7C2E-4240-A512-058BB90628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720"/>
              <a:ext cx="720" cy="360"/>
            </a:xfrm>
            <a:custGeom>
              <a:avLst/>
              <a:gdLst>
                <a:gd name="T0" fmla="*/ 0 w 720"/>
                <a:gd name="T1" fmla="*/ 0 h 360"/>
                <a:gd name="T2" fmla="*/ 0 w 720"/>
                <a:gd name="T3" fmla="*/ 0 h 360"/>
                <a:gd name="T4" fmla="*/ 0 w 720"/>
                <a:gd name="T5" fmla="*/ 360 h 360"/>
                <a:gd name="T6" fmla="*/ 180 w 720"/>
                <a:gd name="T7" fmla="*/ 360 h 360"/>
                <a:gd name="T8" fmla="*/ 180 w 720"/>
                <a:gd name="T9" fmla="*/ 360 h 360"/>
                <a:gd name="T10" fmla="*/ 180 w 720"/>
                <a:gd name="T11" fmla="*/ 360 h 360"/>
                <a:gd name="T12" fmla="*/ 720 w 720"/>
                <a:gd name="T13" fmla="*/ 360 h 360"/>
                <a:gd name="T14" fmla="*/ 720 w 720"/>
                <a:gd name="T15" fmla="*/ 0 h 360"/>
                <a:gd name="T16" fmla="*/ 0 w 720"/>
                <a:gd name="T17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0" h="360">
                  <a:moveTo>
                    <a:pt x="0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720" y="360"/>
                  </a:lnTo>
                  <a:lnTo>
                    <a:pt x="72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7">
              <a:extLst>
                <a:ext uri="{FF2B5EF4-FFF2-40B4-BE49-F238E27FC236}">
                  <a16:creationId xmlns:a16="http://schemas.microsoft.com/office/drawing/2014/main" id="{0423120C-118C-47CA-9CAB-2BE77A20D78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0"/>
              <a:ext cx="720" cy="720"/>
            </a:xfrm>
            <a:custGeom>
              <a:avLst/>
              <a:gdLst>
                <a:gd name="T0" fmla="*/ 720 w 720"/>
                <a:gd name="T1" fmla="*/ 0 h 720"/>
                <a:gd name="T2" fmla="*/ 0 w 720"/>
                <a:gd name="T3" fmla="*/ 0 h 720"/>
                <a:gd name="T4" fmla="*/ 0 w 720"/>
                <a:gd name="T5" fmla="*/ 720 h 720"/>
                <a:gd name="T6" fmla="*/ 0 w 720"/>
                <a:gd name="T7" fmla="*/ 720 h 720"/>
                <a:gd name="T8" fmla="*/ 0 w 720"/>
                <a:gd name="T9" fmla="*/ 720 h 720"/>
                <a:gd name="T10" fmla="*/ 720 w 720"/>
                <a:gd name="T11" fmla="*/ 720 h 720"/>
                <a:gd name="T12" fmla="*/ 720 w 72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720">
                  <a:moveTo>
                    <a:pt x="72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720" y="720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8">
              <a:extLst>
                <a:ext uri="{FF2B5EF4-FFF2-40B4-BE49-F238E27FC236}">
                  <a16:creationId xmlns:a16="http://schemas.microsoft.com/office/drawing/2014/main" id="{78C5FB8F-3262-4488-A215-4B70EDDAD9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0"/>
              <a:ext cx="720" cy="720"/>
            </a:xfrm>
            <a:custGeom>
              <a:avLst/>
              <a:gdLst>
                <a:gd name="T0" fmla="*/ 720 w 720"/>
                <a:gd name="T1" fmla="*/ 0 h 720"/>
                <a:gd name="T2" fmla="*/ 0 w 720"/>
                <a:gd name="T3" fmla="*/ 0 h 720"/>
                <a:gd name="T4" fmla="*/ 0 w 720"/>
                <a:gd name="T5" fmla="*/ 720 h 720"/>
                <a:gd name="T6" fmla="*/ 0 w 720"/>
                <a:gd name="T7" fmla="*/ 720 h 720"/>
                <a:gd name="T8" fmla="*/ 0 w 720"/>
                <a:gd name="T9" fmla="*/ 720 h 720"/>
                <a:gd name="T10" fmla="*/ 720 w 720"/>
                <a:gd name="T11" fmla="*/ 720 h 720"/>
                <a:gd name="T12" fmla="*/ 720 w 72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720">
                  <a:moveTo>
                    <a:pt x="72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720" y="720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9">
              <a:extLst>
                <a:ext uri="{FF2B5EF4-FFF2-40B4-BE49-F238E27FC236}">
                  <a16:creationId xmlns:a16="http://schemas.microsoft.com/office/drawing/2014/main" id="{8A9B1676-580F-4AAA-B756-A279111313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9" y="0"/>
              <a:ext cx="360" cy="720"/>
            </a:xfrm>
            <a:custGeom>
              <a:avLst/>
              <a:gdLst>
                <a:gd name="T0" fmla="*/ 360 w 360"/>
                <a:gd name="T1" fmla="*/ 0 h 720"/>
                <a:gd name="T2" fmla="*/ 0 w 360"/>
                <a:gd name="T3" fmla="*/ 0 h 720"/>
                <a:gd name="T4" fmla="*/ 0 w 360"/>
                <a:gd name="T5" fmla="*/ 720 h 720"/>
                <a:gd name="T6" fmla="*/ 360 w 360"/>
                <a:gd name="T7" fmla="*/ 720 h 720"/>
                <a:gd name="T8" fmla="*/ 360 w 360"/>
                <a:gd name="T9" fmla="*/ 720 h 720"/>
                <a:gd name="T10" fmla="*/ 360 w 360"/>
                <a:gd name="T11" fmla="*/ 0 h 720"/>
                <a:gd name="T12" fmla="*/ 360 w 36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0" h="720">
                  <a:moveTo>
                    <a:pt x="36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360" y="720"/>
                  </a:lnTo>
                  <a:lnTo>
                    <a:pt x="360" y="720"/>
                  </a:lnTo>
                  <a:lnTo>
                    <a:pt x="360" y="0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0">
              <a:extLst>
                <a:ext uri="{FF2B5EF4-FFF2-40B4-BE49-F238E27FC236}">
                  <a16:creationId xmlns:a16="http://schemas.microsoft.com/office/drawing/2014/main" id="{5ADDDBE1-1A96-4A5C-BB2D-A1017FC762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9" y="0"/>
              <a:ext cx="360" cy="720"/>
            </a:xfrm>
            <a:custGeom>
              <a:avLst/>
              <a:gdLst>
                <a:gd name="T0" fmla="*/ 360 w 360"/>
                <a:gd name="T1" fmla="*/ 0 h 720"/>
                <a:gd name="T2" fmla="*/ 0 w 360"/>
                <a:gd name="T3" fmla="*/ 0 h 720"/>
                <a:gd name="T4" fmla="*/ 0 w 360"/>
                <a:gd name="T5" fmla="*/ 720 h 720"/>
                <a:gd name="T6" fmla="*/ 360 w 360"/>
                <a:gd name="T7" fmla="*/ 720 h 720"/>
                <a:gd name="T8" fmla="*/ 360 w 360"/>
                <a:gd name="T9" fmla="*/ 720 h 720"/>
                <a:gd name="T10" fmla="*/ 360 w 360"/>
                <a:gd name="T11" fmla="*/ 0 h 720"/>
                <a:gd name="T12" fmla="*/ 360 w 36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0" h="720">
                  <a:moveTo>
                    <a:pt x="36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360" y="720"/>
                  </a:lnTo>
                  <a:lnTo>
                    <a:pt x="360" y="720"/>
                  </a:lnTo>
                  <a:lnTo>
                    <a:pt x="360" y="0"/>
                  </a:lnTo>
                  <a:lnTo>
                    <a:pt x="36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1">
              <a:extLst>
                <a:ext uri="{FF2B5EF4-FFF2-40B4-BE49-F238E27FC236}">
                  <a16:creationId xmlns:a16="http://schemas.microsoft.com/office/drawing/2014/main" id="{E48B1C1E-7C52-4F31-9124-A4391E2F45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0"/>
              <a:ext cx="997" cy="1080"/>
            </a:xfrm>
            <a:custGeom>
              <a:avLst/>
              <a:gdLst>
                <a:gd name="T0" fmla="*/ 0 w 997"/>
                <a:gd name="T1" fmla="*/ 0 h 1080"/>
                <a:gd name="T2" fmla="*/ 0 w 997"/>
                <a:gd name="T3" fmla="*/ 1080 h 1080"/>
                <a:gd name="T4" fmla="*/ 547 w 997"/>
                <a:gd name="T5" fmla="*/ 852 h 1080"/>
                <a:gd name="T6" fmla="*/ 997 w 997"/>
                <a:gd name="T7" fmla="*/ 665 h 1080"/>
                <a:gd name="T8" fmla="*/ 0 w 997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7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547" y="852"/>
                    <a:pt x="547" y="852"/>
                    <a:pt x="547" y="852"/>
                  </a:cubicBezTo>
                  <a:cubicBezTo>
                    <a:pt x="997" y="665"/>
                    <a:pt x="997" y="665"/>
                    <a:pt x="997" y="665"/>
                  </a:cubicBezTo>
                  <a:cubicBezTo>
                    <a:pt x="835" y="274"/>
                    <a:pt x="449" y="0"/>
                    <a:pt x="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2">
              <a:extLst>
                <a:ext uri="{FF2B5EF4-FFF2-40B4-BE49-F238E27FC236}">
                  <a16:creationId xmlns:a16="http://schemas.microsoft.com/office/drawing/2014/main" id="{83178C27-D440-41FC-BAED-DE66C9DA30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6" y="630"/>
              <a:ext cx="83" cy="450"/>
            </a:xfrm>
            <a:custGeom>
              <a:avLst/>
              <a:gdLst>
                <a:gd name="T0" fmla="*/ 83 w 83"/>
                <a:gd name="T1" fmla="*/ 0 h 450"/>
                <a:gd name="T2" fmla="*/ 0 w 83"/>
                <a:gd name="T3" fmla="*/ 35 h 450"/>
                <a:gd name="T4" fmla="*/ 83 w 83"/>
                <a:gd name="T5" fmla="*/ 450 h 450"/>
                <a:gd name="T6" fmla="*/ 83 w 83"/>
                <a:gd name="T7" fmla="*/ 450 h 450"/>
                <a:gd name="T8" fmla="*/ 83 w 83"/>
                <a:gd name="T9" fmla="*/ 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450">
                  <a:moveTo>
                    <a:pt x="83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54" y="162"/>
                    <a:pt x="83" y="303"/>
                    <a:pt x="83" y="450"/>
                  </a:cubicBezTo>
                  <a:cubicBezTo>
                    <a:pt x="83" y="450"/>
                    <a:pt x="83" y="450"/>
                    <a:pt x="83" y="450"/>
                  </a:cubicBezTo>
                  <a:cubicBezTo>
                    <a:pt x="83" y="0"/>
                    <a:pt x="83" y="0"/>
                    <a:pt x="83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3">
              <a:extLst>
                <a:ext uri="{FF2B5EF4-FFF2-40B4-BE49-F238E27FC236}">
                  <a16:creationId xmlns:a16="http://schemas.microsoft.com/office/drawing/2014/main" id="{362B75AA-0606-434F-972E-5A6C9F1822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665"/>
              <a:ext cx="1080" cy="415"/>
            </a:xfrm>
            <a:custGeom>
              <a:avLst/>
              <a:gdLst>
                <a:gd name="T0" fmla="*/ 997 w 1080"/>
                <a:gd name="T1" fmla="*/ 0 h 415"/>
                <a:gd name="T2" fmla="*/ 997 w 1080"/>
                <a:gd name="T3" fmla="*/ 0 h 415"/>
                <a:gd name="T4" fmla="*/ 547 w 1080"/>
                <a:gd name="T5" fmla="*/ 187 h 415"/>
                <a:gd name="T6" fmla="*/ 0 w 1080"/>
                <a:gd name="T7" fmla="*/ 415 h 415"/>
                <a:gd name="T8" fmla="*/ 1080 w 1080"/>
                <a:gd name="T9" fmla="*/ 415 h 415"/>
                <a:gd name="T10" fmla="*/ 997 w 1080"/>
                <a:gd name="T11" fmla="*/ 0 h 415"/>
                <a:gd name="T12" fmla="*/ 997 w 1080"/>
                <a:gd name="T13" fmla="*/ 0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80" h="415">
                  <a:moveTo>
                    <a:pt x="997" y="0"/>
                  </a:moveTo>
                  <a:cubicBezTo>
                    <a:pt x="997" y="0"/>
                    <a:pt x="997" y="0"/>
                    <a:pt x="997" y="0"/>
                  </a:cubicBezTo>
                  <a:cubicBezTo>
                    <a:pt x="547" y="187"/>
                    <a:pt x="547" y="187"/>
                    <a:pt x="547" y="187"/>
                  </a:cubicBezTo>
                  <a:cubicBezTo>
                    <a:pt x="0" y="415"/>
                    <a:pt x="0" y="415"/>
                    <a:pt x="0" y="415"/>
                  </a:cubicBezTo>
                  <a:cubicBezTo>
                    <a:pt x="1080" y="415"/>
                    <a:pt x="1080" y="415"/>
                    <a:pt x="1080" y="415"/>
                  </a:cubicBezTo>
                  <a:cubicBezTo>
                    <a:pt x="1080" y="268"/>
                    <a:pt x="1051" y="127"/>
                    <a:pt x="997" y="0"/>
                  </a:cubicBezTo>
                  <a:cubicBezTo>
                    <a:pt x="997" y="0"/>
                    <a:pt x="997" y="0"/>
                    <a:pt x="997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4">
              <a:extLst>
                <a:ext uri="{FF2B5EF4-FFF2-40B4-BE49-F238E27FC236}">
                  <a16:creationId xmlns:a16="http://schemas.microsoft.com/office/drawing/2014/main" id="{07E0678B-D26C-4C3E-8D8A-6E83CF011E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39" y="0"/>
              <a:ext cx="720" cy="1080"/>
            </a:xfrm>
            <a:custGeom>
              <a:avLst/>
              <a:gdLst>
                <a:gd name="T0" fmla="*/ 0 w 720"/>
                <a:gd name="T1" fmla="*/ 0 h 1080"/>
                <a:gd name="T2" fmla="*/ 0 w 720"/>
                <a:gd name="T3" fmla="*/ 96 h 1080"/>
                <a:gd name="T4" fmla="*/ 0 w 720"/>
                <a:gd name="T5" fmla="*/ 96 h 1080"/>
                <a:gd name="T6" fmla="*/ 0 w 720"/>
                <a:gd name="T7" fmla="*/ 96 h 1080"/>
                <a:gd name="T8" fmla="*/ 360 w 720"/>
                <a:gd name="T9" fmla="*/ 720 h 1080"/>
                <a:gd name="T10" fmla="*/ 360 w 720"/>
                <a:gd name="T11" fmla="*/ 1080 h 1080"/>
                <a:gd name="T12" fmla="*/ 720 w 720"/>
                <a:gd name="T13" fmla="*/ 1080 h 1080"/>
                <a:gd name="T14" fmla="*/ 720 w 720"/>
                <a:gd name="T15" fmla="*/ 720 h 1080"/>
                <a:gd name="T16" fmla="*/ 0 w 720"/>
                <a:gd name="T1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0" h="1080">
                  <a:moveTo>
                    <a:pt x="0" y="0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215" y="221"/>
                    <a:pt x="360" y="453"/>
                    <a:pt x="360" y="72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720" y="1080"/>
                    <a:pt x="720" y="1080"/>
                    <a:pt x="720" y="1080"/>
                  </a:cubicBezTo>
                  <a:cubicBezTo>
                    <a:pt x="720" y="720"/>
                    <a:pt x="720" y="720"/>
                    <a:pt x="720" y="720"/>
                  </a:cubicBezTo>
                  <a:cubicBezTo>
                    <a:pt x="720" y="322"/>
                    <a:pt x="398" y="0"/>
                    <a:pt x="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5">
              <a:extLst>
                <a:ext uri="{FF2B5EF4-FFF2-40B4-BE49-F238E27FC236}">
                  <a16:creationId xmlns:a16="http://schemas.microsoft.com/office/drawing/2014/main" id="{DD4F9D6D-0A9B-4CF1-978A-5D1F3AE26C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9" y="0"/>
              <a:ext cx="360" cy="1080"/>
            </a:xfrm>
            <a:custGeom>
              <a:avLst/>
              <a:gdLst>
                <a:gd name="T0" fmla="*/ 0 w 360"/>
                <a:gd name="T1" fmla="*/ 0 h 1080"/>
                <a:gd name="T2" fmla="*/ 0 w 360"/>
                <a:gd name="T3" fmla="*/ 1080 h 1080"/>
                <a:gd name="T4" fmla="*/ 360 w 360"/>
                <a:gd name="T5" fmla="*/ 1080 h 1080"/>
                <a:gd name="T6" fmla="*/ 360 w 360"/>
                <a:gd name="T7" fmla="*/ 96 h 1080"/>
                <a:gd name="T8" fmla="*/ 360 w 360"/>
                <a:gd name="T9" fmla="*/ 96 h 1080"/>
                <a:gd name="T10" fmla="*/ 0 w 36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0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254" y="35"/>
                    <a:pt x="131" y="0"/>
                    <a:pt x="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6">
              <a:extLst>
                <a:ext uri="{FF2B5EF4-FFF2-40B4-BE49-F238E27FC236}">
                  <a16:creationId xmlns:a16="http://schemas.microsoft.com/office/drawing/2014/main" id="{B248EC6E-07B5-4F08-A3F4-5EF79474B0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39" y="96"/>
              <a:ext cx="360" cy="984"/>
            </a:xfrm>
            <a:custGeom>
              <a:avLst/>
              <a:gdLst>
                <a:gd name="T0" fmla="*/ 0 w 360"/>
                <a:gd name="T1" fmla="*/ 0 h 984"/>
                <a:gd name="T2" fmla="*/ 0 w 360"/>
                <a:gd name="T3" fmla="*/ 0 h 984"/>
                <a:gd name="T4" fmla="*/ 0 w 360"/>
                <a:gd name="T5" fmla="*/ 984 h 984"/>
                <a:gd name="T6" fmla="*/ 180 w 360"/>
                <a:gd name="T7" fmla="*/ 984 h 984"/>
                <a:gd name="T8" fmla="*/ 180 w 360"/>
                <a:gd name="T9" fmla="*/ 984 h 984"/>
                <a:gd name="T10" fmla="*/ 180 w 360"/>
                <a:gd name="T11" fmla="*/ 984 h 984"/>
                <a:gd name="T12" fmla="*/ 180 w 360"/>
                <a:gd name="T13" fmla="*/ 984 h 984"/>
                <a:gd name="T14" fmla="*/ 360 w 360"/>
                <a:gd name="T15" fmla="*/ 984 h 984"/>
                <a:gd name="T16" fmla="*/ 360 w 360"/>
                <a:gd name="T17" fmla="*/ 624 h 984"/>
                <a:gd name="T18" fmla="*/ 0 w 360"/>
                <a:gd name="T19" fmla="*/ 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0" h="98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84"/>
                    <a:pt x="0" y="984"/>
                    <a:pt x="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360" y="984"/>
                    <a:pt x="360" y="984"/>
                    <a:pt x="360" y="984"/>
                  </a:cubicBezTo>
                  <a:cubicBezTo>
                    <a:pt x="360" y="624"/>
                    <a:pt x="360" y="624"/>
                    <a:pt x="360" y="624"/>
                  </a:cubicBezTo>
                  <a:cubicBezTo>
                    <a:pt x="360" y="357"/>
                    <a:pt x="215" y="125"/>
                    <a:pt x="0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7">
              <a:extLst>
                <a:ext uri="{FF2B5EF4-FFF2-40B4-BE49-F238E27FC236}">
                  <a16:creationId xmlns:a16="http://schemas.microsoft.com/office/drawing/2014/main" id="{B4ADD616-8198-40C4-9F16-4AB36BC265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19" y="1080"/>
              <a:ext cx="1080" cy="1080"/>
            </a:xfrm>
            <a:custGeom>
              <a:avLst/>
              <a:gdLst>
                <a:gd name="T0" fmla="*/ 541 w 1080"/>
                <a:gd name="T1" fmla="*/ 774 h 1080"/>
                <a:gd name="T2" fmla="*/ 308 w 1080"/>
                <a:gd name="T3" fmla="*/ 540 h 1080"/>
                <a:gd name="T4" fmla="*/ 541 w 1080"/>
                <a:gd name="T5" fmla="*/ 306 h 1080"/>
                <a:gd name="T6" fmla="*/ 775 w 1080"/>
                <a:gd name="T7" fmla="*/ 540 h 1080"/>
                <a:gd name="T8" fmla="*/ 541 w 1080"/>
                <a:gd name="T9" fmla="*/ 774 h 1080"/>
                <a:gd name="T10" fmla="*/ 540 w 1080"/>
                <a:gd name="T11" fmla="*/ 0 h 1080"/>
                <a:gd name="T12" fmla="*/ 540 w 1080"/>
                <a:gd name="T13" fmla="*/ 0 h 1080"/>
                <a:gd name="T14" fmla="*/ 0 w 1080"/>
                <a:gd name="T15" fmla="*/ 540 h 1080"/>
                <a:gd name="T16" fmla="*/ 540 w 1080"/>
                <a:gd name="T17" fmla="*/ 1080 h 1080"/>
                <a:gd name="T18" fmla="*/ 1080 w 1080"/>
                <a:gd name="T19" fmla="*/ 540 h 1080"/>
                <a:gd name="T20" fmla="*/ 540 w 1080"/>
                <a:gd name="T21" fmla="*/ 0 h 1080"/>
                <a:gd name="T22" fmla="*/ 540 w 1080"/>
                <a:gd name="T2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0" h="1080">
                  <a:moveTo>
                    <a:pt x="541" y="774"/>
                  </a:moveTo>
                  <a:cubicBezTo>
                    <a:pt x="412" y="774"/>
                    <a:pt x="308" y="669"/>
                    <a:pt x="308" y="540"/>
                  </a:cubicBezTo>
                  <a:cubicBezTo>
                    <a:pt x="308" y="411"/>
                    <a:pt x="412" y="306"/>
                    <a:pt x="541" y="306"/>
                  </a:cubicBezTo>
                  <a:cubicBezTo>
                    <a:pt x="670" y="306"/>
                    <a:pt x="775" y="411"/>
                    <a:pt x="775" y="540"/>
                  </a:cubicBezTo>
                  <a:cubicBezTo>
                    <a:pt x="775" y="669"/>
                    <a:pt x="670" y="774"/>
                    <a:pt x="541" y="774"/>
                  </a:cubicBezTo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ubicBezTo>
                    <a:pt x="0" y="838"/>
                    <a:pt x="242" y="1080"/>
                    <a:pt x="540" y="1080"/>
                  </a:cubicBezTo>
                  <a:cubicBezTo>
                    <a:pt x="838" y="1080"/>
                    <a:pt x="1080" y="838"/>
                    <a:pt x="1080" y="540"/>
                  </a:cubicBezTo>
                  <a:cubicBezTo>
                    <a:pt x="1080" y="242"/>
                    <a:pt x="838" y="0"/>
                    <a:pt x="540" y="0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Oval 18">
              <a:extLst>
                <a:ext uri="{FF2B5EF4-FFF2-40B4-BE49-F238E27FC236}">
                  <a16:creationId xmlns:a16="http://schemas.microsoft.com/office/drawing/2014/main" id="{7C870FC9-EFB2-4A43-8DF8-DF7CC1D7072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527" y="1386"/>
              <a:ext cx="467" cy="468"/>
            </a:xfrm>
            <a:prstGeom prst="ellipse">
              <a:avLst/>
            </a:pr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9">
              <a:extLst>
                <a:ext uri="{FF2B5EF4-FFF2-40B4-BE49-F238E27FC236}">
                  <a16:creationId xmlns:a16="http://schemas.microsoft.com/office/drawing/2014/main" id="{09E76F68-318F-4C70-8910-D35C7B6E6E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39" y="108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lnTo>
                    <a:pt x="54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20">
              <a:extLst>
                <a:ext uri="{FF2B5EF4-FFF2-40B4-BE49-F238E27FC236}">
                  <a16:creationId xmlns:a16="http://schemas.microsoft.com/office/drawing/2014/main" id="{1FBB9A07-1DC9-4F35-9C06-C39AADE91D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39" y="108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lnTo>
                    <a:pt x="54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5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21">
              <a:extLst>
                <a:ext uri="{FF2B5EF4-FFF2-40B4-BE49-F238E27FC236}">
                  <a16:creationId xmlns:a16="http://schemas.microsoft.com/office/drawing/2014/main" id="{F92F7505-E8C8-4F9C-B44E-86FFA3FFA46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108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0 w 540"/>
                <a:gd name="T7" fmla="*/ 1080 h 1080"/>
                <a:gd name="T8" fmla="*/ 540 w 540"/>
                <a:gd name="T9" fmla="*/ 1080 h 1080"/>
                <a:gd name="T10" fmla="*/ 0 w 54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22">
              <a:extLst>
                <a:ext uri="{FF2B5EF4-FFF2-40B4-BE49-F238E27FC236}">
                  <a16:creationId xmlns:a16="http://schemas.microsoft.com/office/drawing/2014/main" id="{B21BC6DD-4AD8-46C8-874C-58E62EBD8D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108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0 w 540"/>
                <a:gd name="T7" fmla="*/ 1080 h 1080"/>
                <a:gd name="T8" fmla="*/ 540 w 540"/>
                <a:gd name="T9" fmla="*/ 1080 h 1080"/>
                <a:gd name="T10" fmla="*/ 0 w 54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23">
              <a:extLst>
                <a:ext uri="{FF2B5EF4-FFF2-40B4-BE49-F238E27FC236}">
                  <a16:creationId xmlns:a16="http://schemas.microsoft.com/office/drawing/2014/main" id="{82EE83EC-AEA0-43CD-8495-1AA9D2543A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9" y="1080"/>
              <a:ext cx="1080" cy="1080"/>
            </a:xfrm>
            <a:custGeom>
              <a:avLst/>
              <a:gdLst>
                <a:gd name="T0" fmla="*/ 1080 w 1080"/>
                <a:gd name="T1" fmla="*/ 0 h 1080"/>
                <a:gd name="T2" fmla="*/ 0 w 1080"/>
                <a:gd name="T3" fmla="*/ 0 h 1080"/>
                <a:gd name="T4" fmla="*/ 540 w 1080"/>
                <a:gd name="T5" fmla="*/ 1080 h 1080"/>
                <a:gd name="T6" fmla="*/ 1080 w 1080"/>
                <a:gd name="T7" fmla="*/ 0 h 1080"/>
                <a:gd name="T8" fmla="*/ 1080 w 1080"/>
                <a:gd name="T9" fmla="*/ 0 h 1080"/>
                <a:gd name="T10" fmla="*/ 1080 w 108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1080">
                  <a:moveTo>
                    <a:pt x="1080" y="0"/>
                  </a:moveTo>
                  <a:lnTo>
                    <a:pt x="0" y="0"/>
                  </a:lnTo>
                  <a:lnTo>
                    <a:pt x="540" y="1080"/>
                  </a:lnTo>
                  <a:lnTo>
                    <a:pt x="1080" y="0"/>
                  </a:lnTo>
                  <a:close/>
                  <a:moveTo>
                    <a:pt x="1080" y="0"/>
                  </a:moveTo>
                  <a:lnTo>
                    <a:pt x="1080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24">
              <a:extLst>
                <a:ext uri="{FF2B5EF4-FFF2-40B4-BE49-F238E27FC236}">
                  <a16:creationId xmlns:a16="http://schemas.microsoft.com/office/drawing/2014/main" id="{693B18F5-79A6-4A0D-8B90-C59EA0F7355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9" y="1080"/>
              <a:ext cx="1080" cy="1080"/>
            </a:xfrm>
            <a:custGeom>
              <a:avLst/>
              <a:gdLst>
                <a:gd name="T0" fmla="*/ 1080 w 1080"/>
                <a:gd name="T1" fmla="*/ 0 h 1080"/>
                <a:gd name="T2" fmla="*/ 0 w 1080"/>
                <a:gd name="T3" fmla="*/ 0 h 1080"/>
                <a:gd name="T4" fmla="*/ 540 w 1080"/>
                <a:gd name="T5" fmla="*/ 1080 h 1080"/>
                <a:gd name="T6" fmla="*/ 1080 w 1080"/>
                <a:gd name="T7" fmla="*/ 0 h 1080"/>
                <a:gd name="T8" fmla="*/ 1080 w 1080"/>
                <a:gd name="T9" fmla="*/ 0 h 1080"/>
                <a:gd name="T10" fmla="*/ 1080 w 108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1080">
                  <a:moveTo>
                    <a:pt x="1080" y="0"/>
                  </a:moveTo>
                  <a:lnTo>
                    <a:pt x="0" y="0"/>
                  </a:lnTo>
                  <a:lnTo>
                    <a:pt x="540" y="1080"/>
                  </a:lnTo>
                  <a:lnTo>
                    <a:pt x="1080" y="0"/>
                  </a:lnTo>
                  <a:moveTo>
                    <a:pt x="1080" y="0"/>
                  </a:moveTo>
                  <a:lnTo>
                    <a:pt x="10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25">
              <a:extLst>
                <a:ext uri="{FF2B5EF4-FFF2-40B4-BE49-F238E27FC236}">
                  <a16:creationId xmlns:a16="http://schemas.microsoft.com/office/drawing/2014/main" id="{591CF3A6-F361-4A5A-AD08-2CE744E777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9" y="108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54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ubicBezTo>
                    <a:pt x="0" y="838"/>
                    <a:pt x="242" y="1080"/>
                    <a:pt x="540" y="1080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26">
              <a:extLst>
                <a:ext uri="{FF2B5EF4-FFF2-40B4-BE49-F238E27FC236}">
                  <a16:creationId xmlns:a16="http://schemas.microsoft.com/office/drawing/2014/main" id="{AF8302C0-2A6B-43E2-A883-71E9610640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216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BC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27">
              <a:extLst>
                <a:ext uri="{FF2B5EF4-FFF2-40B4-BE49-F238E27FC236}">
                  <a16:creationId xmlns:a16="http://schemas.microsoft.com/office/drawing/2014/main" id="{E508A94D-43BE-4C1C-B51C-F3455EA64C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216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28">
              <a:extLst>
                <a:ext uri="{FF2B5EF4-FFF2-40B4-BE49-F238E27FC236}">
                  <a16:creationId xmlns:a16="http://schemas.microsoft.com/office/drawing/2014/main" id="{662AE14B-9ABD-4206-8129-BA090CACC6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1080"/>
              <a:ext cx="540" cy="534"/>
            </a:xfrm>
            <a:custGeom>
              <a:avLst/>
              <a:gdLst>
                <a:gd name="T0" fmla="*/ 540 w 540"/>
                <a:gd name="T1" fmla="*/ 0 h 534"/>
                <a:gd name="T2" fmla="*/ 540 w 540"/>
                <a:gd name="T3" fmla="*/ 0 h 534"/>
                <a:gd name="T4" fmla="*/ 180 w 540"/>
                <a:gd name="T5" fmla="*/ 0 h 534"/>
                <a:gd name="T6" fmla="*/ 0 w 540"/>
                <a:gd name="T7" fmla="*/ 0 h 534"/>
                <a:gd name="T8" fmla="*/ 540 w 540"/>
                <a:gd name="T9" fmla="*/ 534 h 534"/>
                <a:gd name="T10" fmla="*/ 540 w 540"/>
                <a:gd name="T11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" h="534"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6" y="0"/>
                    <a:pt x="537" y="238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29">
              <a:extLst>
                <a:ext uri="{FF2B5EF4-FFF2-40B4-BE49-F238E27FC236}">
                  <a16:creationId xmlns:a16="http://schemas.microsoft.com/office/drawing/2014/main" id="{E0C72610-89D0-47BB-943F-E9C98FAA50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1626"/>
              <a:ext cx="540" cy="534"/>
            </a:xfrm>
            <a:custGeom>
              <a:avLst/>
              <a:gdLst>
                <a:gd name="T0" fmla="*/ 540 w 540"/>
                <a:gd name="T1" fmla="*/ 0 h 534"/>
                <a:gd name="T2" fmla="*/ 0 w 540"/>
                <a:gd name="T3" fmla="*/ 534 h 534"/>
                <a:gd name="T4" fmla="*/ 540 w 540"/>
                <a:gd name="T5" fmla="*/ 534 h 534"/>
                <a:gd name="T6" fmla="*/ 540 w 540"/>
                <a:gd name="T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540" y="0"/>
                  </a:moveTo>
                  <a:cubicBezTo>
                    <a:pt x="537" y="296"/>
                    <a:pt x="296" y="534"/>
                    <a:pt x="0" y="534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30">
              <a:extLst>
                <a:ext uri="{FF2B5EF4-FFF2-40B4-BE49-F238E27FC236}">
                  <a16:creationId xmlns:a16="http://schemas.microsoft.com/office/drawing/2014/main" id="{D39C7CCF-DFA5-46FB-9EE9-14E1621557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108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0 w 540"/>
                <a:gd name="T7" fmla="*/ 1080 h 1080"/>
                <a:gd name="T8" fmla="*/ 540 w 540"/>
                <a:gd name="T9" fmla="*/ 546 h 1080"/>
                <a:gd name="T10" fmla="*/ 540 w 540"/>
                <a:gd name="T11" fmla="*/ 534 h 1080"/>
                <a:gd name="T12" fmla="*/ 540 w 540"/>
                <a:gd name="T13" fmla="*/ 534 h 1080"/>
                <a:gd name="T14" fmla="*/ 0 w 540"/>
                <a:gd name="T15" fmla="*/ 0 h 1080"/>
                <a:gd name="T16" fmla="*/ 0 w 540"/>
                <a:gd name="T1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296" y="1080"/>
                    <a:pt x="537" y="842"/>
                    <a:pt x="540" y="546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37" y="238"/>
                    <a:pt x="29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31">
              <a:extLst>
                <a:ext uri="{FF2B5EF4-FFF2-40B4-BE49-F238E27FC236}">
                  <a16:creationId xmlns:a16="http://schemas.microsoft.com/office/drawing/2014/main" id="{9C039A99-A2B1-4606-8E75-F0D5437A73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2880"/>
              <a:ext cx="720" cy="360"/>
            </a:xfrm>
            <a:custGeom>
              <a:avLst/>
              <a:gdLst>
                <a:gd name="T0" fmla="*/ 720 w 720"/>
                <a:gd name="T1" fmla="*/ 0 h 360"/>
                <a:gd name="T2" fmla="*/ 0 w 720"/>
                <a:gd name="T3" fmla="*/ 0 h 360"/>
                <a:gd name="T4" fmla="*/ 0 w 720"/>
                <a:gd name="T5" fmla="*/ 360 h 360"/>
                <a:gd name="T6" fmla="*/ 180 w 720"/>
                <a:gd name="T7" fmla="*/ 360 h 360"/>
                <a:gd name="T8" fmla="*/ 180 w 720"/>
                <a:gd name="T9" fmla="*/ 360 h 360"/>
                <a:gd name="T10" fmla="*/ 180 w 720"/>
                <a:gd name="T11" fmla="*/ 360 h 360"/>
                <a:gd name="T12" fmla="*/ 720 w 720"/>
                <a:gd name="T13" fmla="*/ 360 h 360"/>
                <a:gd name="T14" fmla="*/ 720 w 720"/>
                <a:gd name="T15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0" h="360">
                  <a:moveTo>
                    <a:pt x="720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720" y="360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32">
              <a:extLst>
                <a:ext uri="{FF2B5EF4-FFF2-40B4-BE49-F238E27FC236}">
                  <a16:creationId xmlns:a16="http://schemas.microsoft.com/office/drawing/2014/main" id="{4891D605-A6E2-430E-8B44-1FF1DC8C5E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2880"/>
              <a:ext cx="720" cy="360"/>
            </a:xfrm>
            <a:custGeom>
              <a:avLst/>
              <a:gdLst>
                <a:gd name="T0" fmla="*/ 720 w 720"/>
                <a:gd name="T1" fmla="*/ 0 h 360"/>
                <a:gd name="T2" fmla="*/ 0 w 720"/>
                <a:gd name="T3" fmla="*/ 0 h 360"/>
                <a:gd name="T4" fmla="*/ 0 w 720"/>
                <a:gd name="T5" fmla="*/ 360 h 360"/>
                <a:gd name="T6" fmla="*/ 180 w 720"/>
                <a:gd name="T7" fmla="*/ 360 h 360"/>
                <a:gd name="T8" fmla="*/ 180 w 720"/>
                <a:gd name="T9" fmla="*/ 360 h 360"/>
                <a:gd name="T10" fmla="*/ 180 w 720"/>
                <a:gd name="T11" fmla="*/ 360 h 360"/>
                <a:gd name="T12" fmla="*/ 720 w 720"/>
                <a:gd name="T13" fmla="*/ 360 h 360"/>
                <a:gd name="T14" fmla="*/ 720 w 720"/>
                <a:gd name="T15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0" h="360">
                  <a:moveTo>
                    <a:pt x="720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720" y="360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33">
              <a:extLst>
                <a:ext uri="{FF2B5EF4-FFF2-40B4-BE49-F238E27FC236}">
                  <a16:creationId xmlns:a16="http://schemas.microsoft.com/office/drawing/2014/main" id="{9CDE6FB1-9204-4576-9EDD-0206D1B3D8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2160"/>
              <a:ext cx="720" cy="720"/>
            </a:xfrm>
            <a:custGeom>
              <a:avLst/>
              <a:gdLst>
                <a:gd name="T0" fmla="*/ 720 w 720"/>
                <a:gd name="T1" fmla="*/ 0 h 720"/>
                <a:gd name="T2" fmla="*/ 0 w 720"/>
                <a:gd name="T3" fmla="*/ 0 h 720"/>
                <a:gd name="T4" fmla="*/ 0 w 720"/>
                <a:gd name="T5" fmla="*/ 720 h 720"/>
                <a:gd name="T6" fmla="*/ 0 w 720"/>
                <a:gd name="T7" fmla="*/ 720 h 720"/>
                <a:gd name="T8" fmla="*/ 0 w 720"/>
                <a:gd name="T9" fmla="*/ 720 h 720"/>
                <a:gd name="T10" fmla="*/ 720 w 720"/>
                <a:gd name="T11" fmla="*/ 720 h 720"/>
                <a:gd name="T12" fmla="*/ 720 w 72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720">
                  <a:moveTo>
                    <a:pt x="72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720" y="720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34">
              <a:extLst>
                <a:ext uri="{FF2B5EF4-FFF2-40B4-BE49-F238E27FC236}">
                  <a16:creationId xmlns:a16="http://schemas.microsoft.com/office/drawing/2014/main" id="{FC92084D-9760-4C38-BE7F-B62F5A2841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2160"/>
              <a:ext cx="720" cy="720"/>
            </a:xfrm>
            <a:custGeom>
              <a:avLst/>
              <a:gdLst>
                <a:gd name="T0" fmla="*/ 720 w 720"/>
                <a:gd name="T1" fmla="*/ 0 h 720"/>
                <a:gd name="T2" fmla="*/ 0 w 720"/>
                <a:gd name="T3" fmla="*/ 0 h 720"/>
                <a:gd name="T4" fmla="*/ 0 w 720"/>
                <a:gd name="T5" fmla="*/ 720 h 720"/>
                <a:gd name="T6" fmla="*/ 0 w 720"/>
                <a:gd name="T7" fmla="*/ 720 h 720"/>
                <a:gd name="T8" fmla="*/ 0 w 720"/>
                <a:gd name="T9" fmla="*/ 720 h 720"/>
                <a:gd name="T10" fmla="*/ 720 w 720"/>
                <a:gd name="T11" fmla="*/ 720 h 720"/>
                <a:gd name="T12" fmla="*/ 720 w 72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720">
                  <a:moveTo>
                    <a:pt x="72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720" y="720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35">
              <a:extLst>
                <a:ext uri="{FF2B5EF4-FFF2-40B4-BE49-F238E27FC236}">
                  <a16:creationId xmlns:a16="http://schemas.microsoft.com/office/drawing/2014/main" id="{20176B2F-5C48-4995-A960-30C000A7C7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9" y="2160"/>
              <a:ext cx="360" cy="720"/>
            </a:xfrm>
            <a:custGeom>
              <a:avLst/>
              <a:gdLst>
                <a:gd name="T0" fmla="*/ 360 w 360"/>
                <a:gd name="T1" fmla="*/ 0 h 720"/>
                <a:gd name="T2" fmla="*/ 0 w 360"/>
                <a:gd name="T3" fmla="*/ 0 h 720"/>
                <a:gd name="T4" fmla="*/ 0 w 360"/>
                <a:gd name="T5" fmla="*/ 720 h 720"/>
                <a:gd name="T6" fmla="*/ 360 w 360"/>
                <a:gd name="T7" fmla="*/ 720 h 720"/>
                <a:gd name="T8" fmla="*/ 360 w 360"/>
                <a:gd name="T9" fmla="*/ 720 h 720"/>
                <a:gd name="T10" fmla="*/ 360 w 360"/>
                <a:gd name="T11" fmla="*/ 0 h 720"/>
                <a:gd name="T12" fmla="*/ 360 w 36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0" h="720">
                  <a:moveTo>
                    <a:pt x="36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360" y="720"/>
                  </a:lnTo>
                  <a:lnTo>
                    <a:pt x="360" y="720"/>
                  </a:lnTo>
                  <a:lnTo>
                    <a:pt x="360" y="0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36">
              <a:extLst>
                <a:ext uri="{FF2B5EF4-FFF2-40B4-BE49-F238E27FC236}">
                  <a16:creationId xmlns:a16="http://schemas.microsoft.com/office/drawing/2014/main" id="{970ABDC1-2A74-4B89-BBFB-0F70050A30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9" y="2160"/>
              <a:ext cx="360" cy="720"/>
            </a:xfrm>
            <a:custGeom>
              <a:avLst/>
              <a:gdLst>
                <a:gd name="T0" fmla="*/ 360 w 360"/>
                <a:gd name="T1" fmla="*/ 0 h 720"/>
                <a:gd name="T2" fmla="*/ 0 w 360"/>
                <a:gd name="T3" fmla="*/ 0 h 720"/>
                <a:gd name="T4" fmla="*/ 0 w 360"/>
                <a:gd name="T5" fmla="*/ 720 h 720"/>
                <a:gd name="T6" fmla="*/ 360 w 360"/>
                <a:gd name="T7" fmla="*/ 720 h 720"/>
                <a:gd name="T8" fmla="*/ 360 w 360"/>
                <a:gd name="T9" fmla="*/ 720 h 720"/>
                <a:gd name="T10" fmla="*/ 360 w 360"/>
                <a:gd name="T11" fmla="*/ 0 h 720"/>
                <a:gd name="T12" fmla="*/ 360 w 36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0" h="720">
                  <a:moveTo>
                    <a:pt x="36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360" y="720"/>
                  </a:lnTo>
                  <a:lnTo>
                    <a:pt x="360" y="720"/>
                  </a:lnTo>
                  <a:lnTo>
                    <a:pt x="360" y="0"/>
                  </a:lnTo>
                  <a:lnTo>
                    <a:pt x="36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37">
              <a:extLst>
                <a:ext uri="{FF2B5EF4-FFF2-40B4-BE49-F238E27FC236}">
                  <a16:creationId xmlns:a16="http://schemas.microsoft.com/office/drawing/2014/main" id="{153C6D43-AF73-49C1-8A76-62BBC37C85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2160"/>
              <a:ext cx="997" cy="1080"/>
            </a:xfrm>
            <a:custGeom>
              <a:avLst/>
              <a:gdLst>
                <a:gd name="T0" fmla="*/ 0 w 997"/>
                <a:gd name="T1" fmla="*/ 0 h 1080"/>
                <a:gd name="T2" fmla="*/ 0 w 997"/>
                <a:gd name="T3" fmla="*/ 0 h 1080"/>
                <a:gd name="T4" fmla="*/ 0 w 997"/>
                <a:gd name="T5" fmla="*/ 1080 h 1080"/>
                <a:gd name="T6" fmla="*/ 547 w 997"/>
                <a:gd name="T7" fmla="*/ 852 h 1080"/>
                <a:gd name="T8" fmla="*/ 997 w 997"/>
                <a:gd name="T9" fmla="*/ 665 h 1080"/>
                <a:gd name="T10" fmla="*/ 0 w 997"/>
                <a:gd name="T11" fmla="*/ 0 h 1080"/>
                <a:gd name="T12" fmla="*/ 0 w 997"/>
                <a:gd name="T1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7" h="108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547" y="852"/>
                    <a:pt x="547" y="852"/>
                    <a:pt x="547" y="852"/>
                  </a:cubicBezTo>
                  <a:cubicBezTo>
                    <a:pt x="997" y="665"/>
                    <a:pt x="997" y="665"/>
                    <a:pt x="997" y="665"/>
                  </a:cubicBezTo>
                  <a:cubicBezTo>
                    <a:pt x="835" y="274"/>
                    <a:pt x="449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38">
              <a:extLst>
                <a:ext uri="{FF2B5EF4-FFF2-40B4-BE49-F238E27FC236}">
                  <a16:creationId xmlns:a16="http://schemas.microsoft.com/office/drawing/2014/main" id="{4894FBAA-6477-4E3C-BE44-163D96264F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6" y="2790"/>
              <a:ext cx="83" cy="450"/>
            </a:xfrm>
            <a:custGeom>
              <a:avLst/>
              <a:gdLst>
                <a:gd name="T0" fmla="*/ 83 w 83"/>
                <a:gd name="T1" fmla="*/ 0 h 450"/>
                <a:gd name="T2" fmla="*/ 0 w 83"/>
                <a:gd name="T3" fmla="*/ 35 h 450"/>
                <a:gd name="T4" fmla="*/ 83 w 83"/>
                <a:gd name="T5" fmla="*/ 450 h 450"/>
                <a:gd name="T6" fmla="*/ 83 w 83"/>
                <a:gd name="T7" fmla="*/ 450 h 450"/>
                <a:gd name="T8" fmla="*/ 83 w 83"/>
                <a:gd name="T9" fmla="*/ 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450">
                  <a:moveTo>
                    <a:pt x="83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54" y="162"/>
                    <a:pt x="83" y="303"/>
                    <a:pt x="83" y="450"/>
                  </a:cubicBezTo>
                  <a:cubicBezTo>
                    <a:pt x="83" y="450"/>
                    <a:pt x="83" y="450"/>
                    <a:pt x="83" y="450"/>
                  </a:cubicBezTo>
                  <a:cubicBezTo>
                    <a:pt x="83" y="0"/>
                    <a:pt x="83" y="0"/>
                    <a:pt x="83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39">
              <a:extLst>
                <a:ext uri="{FF2B5EF4-FFF2-40B4-BE49-F238E27FC236}">
                  <a16:creationId xmlns:a16="http://schemas.microsoft.com/office/drawing/2014/main" id="{ED4971B7-D6C2-4184-B232-B969BE3915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2825"/>
              <a:ext cx="1080" cy="415"/>
            </a:xfrm>
            <a:custGeom>
              <a:avLst/>
              <a:gdLst>
                <a:gd name="T0" fmla="*/ 997 w 1080"/>
                <a:gd name="T1" fmla="*/ 0 h 415"/>
                <a:gd name="T2" fmla="*/ 997 w 1080"/>
                <a:gd name="T3" fmla="*/ 0 h 415"/>
                <a:gd name="T4" fmla="*/ 547 w 1080"/>
                <a:gd name="T5" fmla="*/ 187 h 415"/>
                <a:gd name="T6" fmla="*/ 0 w 1080"/>
                <a:gd name="T7" fmla="*/ 415 h 415"/>
                <a:gd name="T8" fmla="*/ 1080 w 1080"/>
                <a:gd name="T9" fmla="*/ 415 h 415"/>
                <a:gd name="T10" fmla="*/ 997 w 1080"/>
                <a:gd name="T11" fmla="*/ 0 h 415"/>
                <a:gd name="T12" fmla="*/ 997 w 1080"/>
                <a:gd name="T13" fmla="*/ 0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80" h="415">
                  <a:moveTo>
                    <a:pt x="997" y="0"/>
                  </a:moveTo>
                  <a:cubicBezTo>
                    <a:pt x="997" y="0"/>
                    <a:pt x="997" y="0"/>
                    <a:pt x="997" y="0"/>
                  </a:cubicBezTo>
                  <a:cubicBezTo>
                    <a:pt x="547" y="187"/>
                    <a:pt x="547" y="187"/>
                    <a:pt x="547" y="187"/>
                  </a:cubicBezTo>
                  <a:cubicBezTo>
                    <a:pt x="0" y="415"/>
                    <a:pt x="0" y="415"/>
                    <a:pt x="0" y="415"/>
                  </a:cubicBezTo>
                  <a:cubicBezTo>
                    <a:pt x="1080" y="415"/>
                    <a:pt x="1080" y="415"/>
                    <a:pt x="1080" y="415"/>
                  </a:cubicBezTo>
                  <a:cubicBezTo>
                    <a:pt x="1080" y="268"/>
                    <a:pt x="1051" y="127"/>
                    <a:pt x="997" y="0"/>
                  </a:cubicBezTo>
                  <a:cubicBezTo>
                    <a:pt x="997" y="0"/>
                    <a:pt x="997" y="0"/>
                    <a:pt x="997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40">
              <a:extLst>
                <a:ext uri="{FF2B5EF4-FFF2-40B4-BE49-F238E27FC236}">
                  <a16:creationId xmlns:a16="http://schemas.microsoft.com/office/drawing/2014/main" id="{AACA700B-5CD4-49FF-86A8-EAF51997C6D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39" y="2160"/>
              <a:ext cx="720" cy="1080"/>
            </a:xfrm>
            <a:custGeom>
              <a:avLst/>
              <a:gdLst>
                <a:gd name="T0" fmla="*/ 0 w 720"/>
                <a:gd name="T1" fmla="*/ 0 h 1080"/>
                <a:gd name="T2" fmla="*/ 0 w 720"/>
                <a:gd name="T3" fmla="*/ 96 h 1080"/>
                <a:gd name="T4" fmla="*/ 0 w 720"/>
                <a:gd name="T5" fmla="*/ 96 h 1080"/>
                <a:gd name="T6" fmla="*/ 0 w 720"/>
                <a:gd name="T7" fmla="*/ 96 h 1080"/>
                <a:gd name="T8" fmla="*/ 360 w 720"/>
                <a:gd name="T9" fmla="*/ 720 h 1080"/>
                <a:gd name="T10" fmla="*/ 360 w 720"/>
                <a:gd name="T11" fmla="*/ 1080 h 1080"/>
                <a:gd name="T12" fmla="*/ 720 w 720"/>
                <a:gd name="T13" fmla="*/ 1080 h 1080"/>
                <a:gd name="T14" fmla="*/ 720 w 720"/>
                <a:gd name="T15" fmla="*/ 720 h 1080"/>
                <a:gd name="T16" fmla="*/ 0 w 720"/>
                <a:gd name="T1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0" h="1080">
                  <a:moveTo>
                    <a:pt x="0" y="0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215" y="221"/>
                    <a:pt x="360" y="453"/>
                    <a:pt x="360" y="72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720" y="1080"/>
                    <a:pt x="720" y="1080"/>
                    <a:pt x="720" y="1080"/>
                  </a:cubicBezTo>
                  <a:cubicBezTo>
                    <a:pt x="720" y="720"/>
                    <a:pt x="720" y="720"/>
                    <a:pt x="720" y="720"/>
                  </a:cubicBezTo>
                  <a:cubicBezTo>
                    <a:pt x="720" y="322"/>
                    <a:pt x="398" y="0"/>
                    <a:pt x="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41">
              <a:extLst>
                <a:ext uri="{FF2B5EF4-FFF2-40B4-BE49-F238E27FC236}">
                  <a16:creationId xmlns:a16="http://schemas.microsoft.com/office/drawing/2014/main" id="{DC572566-EE60-4254-B82C-DDF927AFF1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9" y="2160"/>
              <a:ext cx="360" cy="1080"/>
            </a:xfrm>
            <a:custGeom>
              <a:avLst/>
              <a:gdLst>
                <a:gd name="T0" fmla="*/ 0 w 360"/>
                <a:gd name="T1" fmla="*/ 0 h 1080"/>
                <a:gd name="T2" fmla="*/ 0 w 360"/>
                <a:gd name="T3" fmla="*/ 1080 h 1080"/>
                <a:gd name="T4" fmla="*/ 360 w 360"/>
                <a:gd name="T5" fmla="*/ 1080 h 1080"/>
                <a:gd name="T6" fmla="*/ 360 w 360"/>
                <a:gd name="T7" fmla="*/ 96 h 1080"/>
                <a:gd name="T8" fmla="*/ 360 w 360"/>
                <a:gd name="T9" fmla="*/ 96 h 1080"/>
                <a:gd name="T10" fmla="*/ 0 w 36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0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254" y="35"/>
                    <a:pt x="131" y="0"/>
                    <a:pt x="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42">
              <a:extLst>
                <a:ext uri="{FF2B5EF4-FFF2-40B4-BE49-F238E27FC236}">
                  <a16:creationId xmlns:a16="http://schemas.microsoft.com/office/drawing/2014/main" id="{507C4D1A-7A9A-4149-8554-3B001E72E1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39" y="2256"/>
              <a:ext cx="360" cy="984"/>
            </a:xfrm>
            <a:custGeom>
              <a:avLst/>
              <a:gdLst>
                <a:gd name="T0" fmla="*/ 0 w 360"/>
                <a:gd name="T1" fmla="*/ 0 h 984"/>
                <a:gd name="T2" fmla="*/ 0 w 360"/>
                <a:gd name="T3" fmla="*/ 0 h 984"/>
                <a:gd name="T4" fmla="*/ 0 w 360"/>
                <a:gd name="T5" fmla="*/ 984 h 984"/>
                <a:gd name="T6" fmla="*/ 180 w 360"/>
                <a:gd name="T7" fmla="*/ 984 h 984"/>
                <a:gd name="T8" fmla="*/ 180 w 360"/>
                <a:gd name="T9" fmla="*/ 984 h 984"/>
                <a:gd name="T10" fmla="*/ 180 w 360"/>
                <a:gd name="T11" fmla="*/ 984 h 984"/>
                <a:gd name="T12" fmla="*/ 180 w 360"/>
                <a:gd name="T13" fmla="*/ 984 h 984"/>
                <a:gd name="T14" fmla="*/ 360 w 360"/>
                <a:gd name="T15" fmla="*/ 984 h 984"/>
                <a:gd name="T16" fmla="*/ 360 w 360"/>
                <a:gd name="T17" fmla="*/ 624 h 984"/>
                <a:gd name="T18" fmla="*/ 0 w 360"/>
                <a:gd name="T19" fmla="*/ 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0" h="98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84"/>
                    <a:pt x="0" y="984"/>
                    <a:pt x="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360" y="984"/>
                    <a:pt x="360" y="984"/>
                    <a:pt x="360" y="984"/>
                  </a:cubicBezTo>
                  <a:cubicBezTo>
                    <a:pt x="360" y="624"/>
                    <a:pt x="360" y="624"/>
                    <a:pt x="360" y="624"/>
                  </a:cubicBezTo>
                  <a:cubicBezTo>
                    <a:pt x="360" y="357"/>
                    <a:pt x="215" y="125"/>
                    <a:pt x="0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43">
              <a:extLst>
                <a:ext uri="{FF2B5EF4-FFF2-40B4-BE49-F238E27FC236}">
                  <a16:creationId xmlns:a16="http://schemas.microsoft.com/office/drawing/2014/main" id="{512543B8-A257-419C-960E-03C1D59B080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19" y="3240"/>
              <a:ext cx="1080" cy="1080"/>
            </a:xfrm>
            <a:custGeom>
              <a:avLst/>
              <a:gdLst>
                <a:gd name="T0" fmla="*/ 541 w 1080"/>
                <a:gd name="T1" fmla="*/ 774 h 1080"/>
                <a:gd name="T2" fmla="*/ 308 w 1080"/>
                <a:gd name="T3" fmla="*/ 540 h 1080"/>
                <a:gd name="T4" fmla="*/ 541 w 1080"/>
                <a:gd name="T5" fmla="*/ 306 h 1080"/>
                <a:gd name="T6" fmla="*/ 775 w 1080"/>
                <a:gd name="T7" fmla="*/ 540 h 1080"/>
                <a:gd name="T8" fmla="*/ 541 w 1080"/>
                <a:gd name="T9" fmla="*/ 774 h 1080"/>
                <a:gd name="T10" fmla="*/ 540 w 1080"/>
                <a:gd name="T11" fmla="*/ 0 h 1080"/>
                <a:gd name="T12" fmla="*/ 540 w 1080"/>
                <a:gd name="T13" fmla="*/ 0 h 1080"/>
                <a:gd name="T14" fmla="*/ 0 w 1080"/>
                <a:gd name="T15" fmla="*/ 540 h 1080"/>
                <a:gd name="T16" fmla="*/ 540 w 1080"/>
                <a:gd name="T17" fmla="*/ 1080 h 1080"/>
                <a:gd name="T18" fmla="*/ 1080 w 1080"/>
                <a:gd name="T19" fmla="*/ 540 h 1080"/>
                <a:gd name="T20" fmla="*/ 540 w 1080"/>
                <a:gd name="T21" fmla="*/ 0 h 1080"/>
                <a:gd name="T22" fmla="*/ 540 w 1080"/>
                <a:gd name="T2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0" h="1080">
                  <a:moveTo>
                    <a:pt x="541" y="774"/>
                  </a:moveTo>
                  <a:cubicBezTo>
                    <a:pt x="412" y="774"/>
                    <a:pt x="308" y="669"/>
                    <a:pt x="308" y="540"/>
                  </a:cubicBezTo>
                  <a:cubicBezTo>
                    <a:pt x="308" y="411"/>
                    <a:pt x="412" y="306"/>
                    <a:pt x="541" y="306"/>
                  </a:cubicBezTo>
                  <a:cubicBezTo>
                    <a:pt x="670" y="306"/>
                    <a:pt x="775" y="411"/>
                    <a:pt x="775" y="540"/>
                  </a:cubicBezTo>
                  <a:cubicBezTo>
                    <a:pt x="775" y="669"/>
                    <a:pt x="670" y="774"/>
                    <a:pt x="541" y="774"/>
                  </a:cubicBezTo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ubicBezTo>
                    <a:pt x="0" y="838"/>
                    <a:pt x="242" y="1080"/>
                    <a:pt x="540" y="1080"/>
                  </a:cubicBezTo>
                  <a:cubicBezTo>
                    <a:pt x="838" y="1080"/>
                    <a:pt x="1080" y="838"/>
                    <a:pt x="1080" y="540"/>
                  </a:cubicBezTo>
                  <a:cubicBezTo>
                    <a:pt x="1080" y="242"/>
                    <a:pt x="838" y="0"/>
                    <a:pt x="540" y="0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Oval 44">
              <a:extLst>
                <a:ext uri="{FF2B5EF4-FFF2-40B4-BE49-F238E27FC236}">
                  <a16:creationId xmlns:a16="http://schemas.microsoft.com/office/drawing/2014/main" id="{2F4DC3F3-E8C7-4B87-9C26-3BAF1F4F891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527" y="3546"/>
              <a:ext cx="467" cy="468"/>
            </a:xfrm>
            <a:prstGeom prst="ellipse">
              <a:avLst/>
            </a:pr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45">
              <a:extLst>
                <a:ext uri="{FF2B5EF4-FFF2-40B4-BE49-F238E27FC236}">
                  <a16:creationId xmlns:a16="http://schemas.microsoft.com/office/drawing/2014/main" id="{BCFBE710-AC77-40F8-99EC-D3FCE8E6BE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39" y="324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lnTo>
                    <a:pt x="54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46">
              <a:extLst>
                <a:ext uri="{FF2B5EF4-FFF2-40B4-BE49-F238E27FC236}">
                  <a16:creationId xmlns:a16="http://schemas.microsoft.com/office/drawing/2014/main" id="{0279C815-71BB-4E23-9B48-2CFB986D94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39" y="324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lnTo>
                    <a:pt x="54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5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47">
              <a:extLst>
                <a:ext uri="{FF2B5EF4-FFF2-40B4-BE49-F238E27FC236}">
                  <a16:creationId xmlns:a16="http://schemas.microsoft.com/office/drawing/2014/main" id="{3B059C4B-420B-4FD1-9F88-19D356C791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324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48">
              <a:extLst>
                <a:ext uri="{FF2B5EF4-FFF2-40B4-BE49-F238E27FC236}">
                  <a16:creationId xmlns:a16="http://schemas.microsoft.com/office/drawing/2014/main" id="{DBC902E5-68AC-414D-9DBE-35C40AB652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324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49">
              <a:extLst>
                <a:ext uri="{FF2B5EF4-FFF2-40B4-BE49-F238E27FC236}">
                  <a16:creationId xmlns:a16="http://schemas.microsoft.com/office/drawing/2014/main" id="{54BF0C95-F3DE-4659-A6A6-44B54FF321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9" y="3240"/>
              <a:ext cx="1080" cy="1080"/>
            </a:xfrm>
            <a:custGeom>
              <a:avLst/>
              <a:gdLst>
                <a:gd name="T0" fmla="*/ 1080 w 1080"/>
                <a:gd name="T1" fmla="*/ 0 h 1080"/>
                <a:gd name="T2" fmla="*/ 0 w 1080"/>
                <a:gd name="T3" fmla="*/ 0 h 1080"/>
                <a:gd name="T4" fmla="*/ 540 w 1080"/>
                <a:gd name="T5" fmla="*/ 1080 h 1080"/>
                <a:gd name="T6" fmla="*/ 1080 w 1080"/>
                <a:gd name="T7" fmla="*/ 0 h 1080"/>
                <a:gd name="T8" fmla="*/ 1080 w 1080"/>
                <a:gd name="T9" fmla="*/ 0 h 1080"/>
                <a:gd name="T10" fmla="*/ 1080 w 108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1080">
                  <a:moveTo>
                    <a:pt x="1080" y="0"/>
                  </a:moveTo>
                  <a:lnTo>
                    <a:pt x="0" y="0"/>
                  </a:lnTo>
                  <a:lnTo>
                    <a:pt x="540" y="1080"/>
                  </a:lnTo>
                  <a:lnTo>
                    <a:pt x="1080" y="0"/>
                  </a:lnTo>
                  <a:close/>
                  <a:moveTo>
                    <a:pt x="1080" y="0"/>
                  </a:moveTo>
                  <a:lnTo>
                    <a:pt x="1080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50">
              <a:extLst>
                <a:ext uri="{FF2B5EF4-FFF2-40B4-BE49-F238E27FC236}">
                  <a16:creationId xmlns:a16="http://schemas.microsoft.com/office/drawing/2014/main" id="{DA16A3FC-C6E5-4AD9-8FDD-61802C2DF82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9" y="3240"/>
              <a:ext cx="1080" cy="1080"/>
            </a:xfrm>
            <a:custGeom>
              <a:avLst/>
              <a:gdLst>
                <a:gd name="T0" fmla="*/ 1080 w 1080"/>
                <a:gd name="T1" fmla="*/ 0 h 1080"/>
                <a:gd name="T2" fmla="*/ 0 w 1080"/>
                <a:gd name="T3" fmla="*/ 0 h 1080"/>
                <a:gd name="T4" fmla="*/ 540 w 1080"/>
                <a:gd name="T5" fmla="*/ 1080 h 1080"/>
                <a:gd name="T6" fmla="*/ 1080 w 1080"/>
                <a:gd name="T7" fmla="*/ 0 h 1080"/>
                <a:gd name="T8" fmla="*/ 1080 w 1080"/>
                <a:gd name="T9" fmla="*/ 0 h 1080"/>
                <a:gd name="T10" fmla="*/ 1080 w 108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1080">
                  <a:moveTo>
                    <a:pt x="1080" y="0"/>
                  </a:moveTo>
                  <a:lnTo>
                    <a:pt x="0" y="0"/>
                  </a:lnTo>
                  <a:lnTo>
                    <a:pt x="540" y="1080"/>
                  </a:lnTo>
                  <a:lnTo>
                    <a:pt x="1080" y="0"/>
                  </a:lnTo>
                  <a:moveTo>
                    <a:pt x="1080" y="0"/>
                  </a:moveTo>
                  <a:lnTo>
                    <a:pt x="10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51">
              <a:extLst>
                <a:ext uri="{FF2B5EF4-FFF2-40B4-BE49-F238E27FC236}">
                  <a16:creationId xmlns:a16="http://schemas.microsoft.com/office/drawing/2014/main" id="{402CBC49-7FF2-45E7-982D-7D9784126D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9" y="324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54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ubicBezTo>
                    <a:pt x="0" y="838"/>
                    <a:pt x="242" y="1080"/>
                    <a:pt x="540" y="1080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52">
              <a:extLst>
                <a:ext uri="{FF2B5EF4-FFF2-40B4-BE49-F238E27FC236}">
                  <a16:creationId xmlns:a16="http://schemas.microsoft.com/office/drawing/2014/main" id="{B02F4722-1658-47CF-9E28-B84B090D0D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432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BC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53">
              <a:extLst>
                <a:ext uri="{FF2B5EF4-FFF2-40B4-BE49-F238E27FC236}">
                  <a16:creationId xmlns:a16="http://schemas.microsoft.com/office/drawing/2014/main" id="{52453FD2-39FE-4E9D-B10C-4B46A8877F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432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54">
              <a:extLst>
                <a:ext uri="{FF2B5EF4-FFF2-40B4-BE49-F238E27FC236}">
                  <a16:creationId xmlns:a16="http://schemas.microsoft.com/office/drawing/2014/main" id="{C8517444-82CC-4A71-882B-3EF61EF474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3240"/>
              <a:ext cx="540" cy="534"/>
            </a:xfrm>
            <a:custGeom>
              <a:avLst/>
              <a:gdLst>
                <a:gd name="T0" fmla="*/ 540 w 540"/>
                <a:gd name="T1" fmla="*/ 0 h 534"/>
                <a:gd name="T2" fmla="*/ 540 w 540"/>
                <a:gd name="T3" fmla="*/ 0 h 534"/>
                <a:gd name="T4" fmla="*/ 180 w 540"/>
                <a:gd name="T5" fmla="*/ 0 h 534"/>
                <a:gd name="T6" fmla="*/ 0 w 540"/>
                <a:gd name="T7" fmla="*/ 0 h 534"/>
                <a:gd name="T8" fmla="*/ 540 w 540"/>
                <a:gd name="T9" fmla="*/ 534 h 534"/>
                <a:gd name="T10" fmla="*/ 540 w 540"/>
                <a:gd name="T11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" h="534"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6" y="0"/>
                    <a:pt x="537" y="238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55">
              <a:extLst>
                <a:ext uri="{FF2B5EF4-FFF2-40B4-BE49-F238E27FC236}">
                  <a16:creationId xmlns:a16="http://schemas.microsoft.com/office/drawing/2014/main" id="{D0867BE8-6EC3-4C14-A51E-DA550F8BB9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3786"/>
              <a:ext cx="540" cy="534"/>
            </a:xfrm>
            <a:custGeom>
              <a:avLst/>
              <a:gdLst>
                <a:gd name="T0" fmla="*/ 540 w 540"/>
                <a:gd name="T1" fmla="*/ 0 h 534"/>
                <a:gd name="T2" fmla="*/ 0 w 540"/>
                <a:gd name="T3" fmla="*/ 534 h 534"/>
                <a:gd name="T4" fmla="*/ 540 w 540"/>
                <a:gd name="T5" fmla="*/ 534 h 534"/>
                <a:gd name="T6" fmla="*/ 540 w 540"/>
                <a:gd name="T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540" y="0"/>
                  </a:moveTo>
                  <a:cubicBezTo>
                    <a:pt x="537" y="296"/>
                    <a:pt x="296" y="534"/>
                    <a:pt x="0" y="534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56">
              <a:extLst>
                <a:ext uri="{FF2B5EF4-FFF2-40B4-BE49-F238E27FC236}">
                  <a16:creationId xmlns:a16="http://schemas.microsoft.com/office/drawing/2014/main" id="{5260C7C1-F109-4C8D-B027-C87D15C082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324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0 w 540"/>
                <a:gd name="T7" fmla="*/ 1080 h 1080"/>
                <a:gd name="T8" fmla="*/ 540 w 540"/>
                <a:gd name="T9" fmla="*/ 546 h 1080"/>
                <a:gd name="T10" fmla="*/ 540 w 540"/>
                <a:gd name="T11" fmla="*/ 534 h 1080"/>
                <a:gd name="T12" fmla="*/ 540 w 540"/>
                <a:gd name="T13" fmla="*/ 534 h 1080"/>
                <a:gd name="T14" fmla="*/ 0 w 540"/>
                <a:gd name="T15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296" y="1080"/>
                    <a:pt x="537" y="842"/>
                    <a:pt x="540" y="546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37" y="238"/>
                    <a:pt x="296" y="0"/>
                    <a:pt x="0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548639" y="1508929"/>
            <a:ext cx="9957816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US" sz="60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548640" y="3956227"/>
            <a:ext cx="9957816" cy="46201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500" spc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 here</a:t>
            </a:r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5" name="TextBox 74"/>
          <p:cNvSpPr txBox="1"/>
          <p:nvPr userDrawn="1"/>
        </p:nvSpPr>
        <p:spPr>
          <a:xfrm>
            <a:off x="548640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5FAB1D-672B-4A43-A5CF-5CDBDA7F96E2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9855467" y="2024677"/>
            <a:ext cx="3499241" cy="1167475"/>
            <a:chOff x="547688" y="952500"/>
            <a:chExt cx="12190413" cy="406717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522D06D-B30F-4351-9A68-DCA53CDA43F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gradFill flip="none" rotWithShape="1">
              <a:gsLst>
                <a:gs pos="0">
                  <a:srgbClr val="7C55A3"/>
                </a:gs>
                <a:gs pos="33000">
                  <a:srgbClr val="4C8AC8"/>
                </a:gs>
                <a:gs pos="67000">
                  <a:srgbClr val="47B98E"/>
                </a:gs>
                <a:gs pos="100000">
                  <a:srgbClr val="64B951"/>
                </a:gs>
              </a:gsLst>
              <a:lin ang="189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93728E4F-88E9-41DC-A05C-901400FF33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CF351D81-CA23-4E92-AE46-C7471F795D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ACB68BAB-8C6F-468F-92A1-3EC5A1D2C15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FF492F55-FB55-45E5-9680-5830985301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901D4109-2F7E-478E-956A-7345B6D6741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A8052ECC-1780-44EF-9E52-F77A8EC2BC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18669218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68001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A0C0A2-1C95-CF60-15E7-57B445A899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478907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4">
            <a:extLst>
              <a:ext uri="{FF2B5EF4-FFF2-40B4-BE49-F238E27FC236}">
                <a16:creationId xmlns:a16="http://schemas.microsoft.com/office/drawing/2014/main" id="{DB2F42B2-FE44-46FE-8C0F-290166D2E49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043738" y="0"/>
            <a:ext cx="5145087" cy="6858000"/>
            <a:chOff x="4437" y="0"/>
            <a:chExt cx="3241" cy="432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35E251B-784F-4ABD-A01C-2787BB6060D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97" y="720"/>
              <a:ext cx="720" cy="360"/>
            </a:xfrm>
            <a:prstGeom prst="rect">
              <a:avLst/>
            </a:pr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72110E1-7FA6-4DD1-B7F1-1134E54F0F6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97" y="0"/>
              <a:ext cx="720" cy="720"/>
            </a:xfrm>
            <a:prstGeom prst="rect">
              <a:avLst/>
            </a:pr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3E45C10-1F0E-4B16-A3FC-931356E1A4A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7" y="0"/>
              <a:ext cx="360" cy="720"/>
            </a:xfrm>
            <a:prstGeom prst="rect">
              <a:avLst/>
            </a:pr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78BD0CBE-D381-46E9-94BB-00629DEDCC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0"/>
              <a:ext cx="998" cy="1080"/>
            </a:xfrm>
            <a:custGeom>
              <a:avLst/>
              <a:gdLst>
                <a:gd name="T0" fmla="*/ 997 w 997"/>
                <a:gd name="T1" fmla="*/ 665 h 1080"/>
                <a:gd name="T2" fmla="*/ 0 w 997"/>
                <a:gd name="T3" fmla="*/ 0 h 1080"/>
                <a:gd name="T4" fmla="*/ 0 w 997"/>
                <a:gd name="T5" fmla="*/ 1080 h 1080"/>
                <a:gd name="T6" fmla="*/ 547 w 997"/>
                <a:gd name="T7" fmla="*/ 852 h 1080"/>
                <a:gd name="T8" fmla="*/ 997 w 997"/>
                <a:gd name="T9" fmla="*/ 665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7" h="1080">
                  <a:moveTo>
                    <a:pt x="997" y="665"/>
                  </a:moveTo>
                  <a:cubicBezTo>
                    <a:pt x="834" y="274"/>
                    <a:pt x="449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547" y="852"/>
                    <a:pt x="547" y="852"/>
                    <a:pt x="547" y="852"/>
                  </a:cubicBezTo>
                  <a:lnTo>
                    <a:pt x="997" y="665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8D51AD01-2586-405D-B6AE-4188687718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5" y="630"/>
              <a:ext cx="83" cy="450"/>
            </a:xfrm>
            <a:custGeom>
              <a:avLst/>
              <a:gdLst>
                <a:gd name="T0" fmla="*/ 0 w 83"/>
                <a:gd name="T1" fmla="*/ 35 h 450"/>
                <a:gd name="T2" fmla="*/ 83 w 83"/>
                <a:gd name="T3" fmla="*/ 450 h 450"/>
                <a:gd name="T4" fmla="*/ 83 w 83"/>
                <a:gd name="T5" fmla="*/ 0 h 450"/>
                <a:gd name="T6" fmla="*/ 0 w 83"/>
                <a:gd name="T7" fmla="*/ 35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450">
                  <a:moveTo>
                    <a:pt x="0" y="35"/>
                  </a:moveTo>
                  <a:cubicBezTo>
                    <a:pt x="53" y="162"/>
                    <a:pt x="83" y="303"/>
                    <a:pt x="83" y="450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0" y="35"/>
                  </a:ln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76F2E3A5-7334-4E59-B453-BB223637C1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665"/>
              <a:ext cx="1081" cy="415"/>
            </a:xfrm>
            <a:custGeom>
              <a:avLst/>
              <a:gdLst>
                <a:gd name="T0" fmla="*/ 547 w 1080"/>
                <a:gd name="T1" fmla="*/ 187 h 415"/>
                <a:gd name="T2" fmla="*/ 0 w 1080"/>
                <a:gd name="T3" fmla="*/ 415 h 415"/>
                <a:gd name="T4" fmla="*/ 601 w 1080"/>
                <a:gd name="T5" fmla="*/ 415 h 415"/>
                <a:gd name="T6" fmla="*/ 1080 w 1080"/>
                <a:gd name="T7" fmla="*/ 415 h 415"/>
                <a:gd name="T8" fmla="*/ 997 w 1080"/>
                <a:gd name="T9" fmla="*/ 0 h 415"/>
                <a:gd name="T10" fmla="*/ 547 w 1080"/>
                <a:gd name="T11" fmla="*/ 187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415">
                  <a:moveTo>
                    <a:pt x="547" y="187"/>
                  </a:moveTo>
                  <a:cubicBezTo>
                    <a:pt x="0" y="415"/>
                    <a:pt x="0" y="415"/>
                    <a:pt x="0" y="415"/>
                  </a:cubicBezTo>
                  <a:cubicBezTo>
                    <a:pt x="601" y="415"/>
                    <a:pt x="601" y="415"/>
                    <a:pt x="601" y="415"/>
                  </a:cubicBezTo>
                  <a:cubicBezTo>
                    <a:pt x="1080" y="415"/>
                    <a:pt x="1080" y="415"/>
                    <a:pt x="1080" y="415"/>
                  </a:cubicBezTo>
                  <a:cubicBezTo>
                    <a:pt x="1080" y="268"/>
                    <a:pt x="1050" y="127"/>
                    <a:pt x="997" y="0"/>
                  </a:cubicBezTo>
                  <a:lnTo>
                    <a:pt x="547" y="187"/>
                  </a:ln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0A2D163E-5314-467E-B975-EC24950D83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8" y="0"/>
              <a:ext cx="720" cy="1080"/>
            </a:xfrm>
            <a:custGeom>
              <a:avLst/>
              <a:gdLst>
                <a:gd name="T0" fmla="*/ 0 w 720"/>
                <a:gd name="T1" fmla="*/ 0 h 1080"/>
                <a:gd name="T2" fmla="*/ 0 w 720"/>
                <a:gd name="T3" fmla="*/ 96 h 1080"/>
                <a:gd name="T4" fmla="*/ 360 w 720"/>
                <a:gd name="T5" fmla="*/ 720 h 1080"/>
                <a:gd name="T6" fmla="*/ 360 w 720"/>
                <a:gd name="T7" fmla="*/ 1080 h 1080"/>
                <a:gd name="T8" fmla="*/ 720 w 720"/>
                <a:gd name="T9" fmla="*/ 1080 h 1080"/>
                <a:gd name="T10" fmla="*/ 720 w 720"/>
                <a:gd name="T11" fmla="*/ 720 h 1080"/>
                <a:gd name="T12" fmla="*/ 0 w 720"/>
                <a:gd name="T1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1080">
                  <a:moveTo>
                    <a:pt x="0" y="0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215" y="221"/>
                    <a:pt x="360" y="453"/>
                    <a:pt x="360" y="72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720" y="1080"/>
                    <a:pt x="720" y="1080"/>
                    <a:pt x="720" y="1080"/>
                  </a:cubicBezTo>
                  <a:cubicBezTo>
                    <a:pt x="720" y="720"/>
                    <a:pt x="720" y="720"/>
                    <a:pt x="720" y="720"/>
                  </a:cubicBezTo>
                  <a:cubicBezTo>
                    <a:pt x="720" y="322"/>
                    <a:pt x="398" y="0"/>
                    <a:pt x="0" y="0"/>
                  </a:cubicBezTo>
                  <a:close/>
                </a:path>
              </a:pathLst>
            </a:custGeom>
            <a:solidFill>
              <a:srgbClr val="1531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id="{71C4340D-F8B4-43D7-9A16-503383DC08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8" y="0"/>
              <a:ext cx="360" cy="1080"/>
            </a:xfrm>
            <a:custGeom>
              <a:avLst/>
              <a:gdLst>
                <a:gd name="T0" fmla="*/ 0 w 360"/>
                <a:gd name="T1" fmla="*/ 0 h 1080"/>
                <a:gd name="T2" fmla="*/ 0 w 360"/>
                <a:gd name="T3" fmla="*/ 1080 h 1080"/>
                <a:gd name="T4" fmla="*/ 360 w 360"/>
                <a:gd name="T5" fmla="*/ 1080 h 1080"/>
                <a:gd name="T6" fmla="*/ 360 w 360"/>
                <a:gd name="T7" fmla="*/ 96 h 1080"/>
                <a:gd name="T8" fmla="*/ 0 w 36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254" y="35"/>
                    <a:pt x="131" y="0"/>
                    <a:pt x="0" y="0"/>
                  </a:cubicBez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3">
              <a:extLst>
                <a:ext uri="{FF2B5EF4-FFF2-40B4-BE49-F238E27FC236}">
                  <a16:creationId xmlns:a16="http://schemas.microsoft.com/office/drawing/2014/main" id="{9531C253-A35A-4BC5-8BFD-D16CF75E55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8" y="96"/>
              <a:ext cx="360" cy="984"/>
            </a:xfrm>
            <a:custGeom>
              <a:avLst/>
              <a:gdLst>
                <a:gd name="T0" fmla="*/ 0 w 360"/>
                <a:gd name="T1" fmla="*/ 0 h 984"/>
                <a:gd name="T2" fmla="*/ 0 w 360"/>
                <a:gd name="T3" fmla="*/ 984 h 984"/>
                <a:gd name="T4" fmla="*/ 360 w 360"/>
                <a:gd name="T5" fmla="*/ 984 h 984"/>
                <a:gd name="T6" fmla="*/ 360 w 360"/>
                <a:gd name="T7" fmla="*/ 624 h 984"/>
                <a:gd name="T8" fmla="*/ 0 w 360"/>
                <a:gd name="T9" fmla="*/ 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984">
                  <a:moveTo>
                    <a:pt x="0" y="0"/>
                  </a:moveTo>
                  <a:cubicBezTo>
                    <a:pt x="0" y="984"/>
                    <a:pt x="0" y="984"/>
                    <a:pt x="0" y="984"/>
                  </a:cubicBezTo>
                  <a:cubicBezTo>
                    <a:pt x="360" y="984"/>
                    <a:pt x="360" y="984"/>
                    <a:pt x="360" y="984"/>
                  </a:cubicBezTo>
                  <a:cubicBezTo>
                    <a:pt x="360" y="624"/>
                    <a:pt x="360" y="624"/>
                    <a:pt x="360" y="624"/>
                  </a:cubicBezTo>
                  <a:cubicBezTo>
                    <a:pt x="360" y="357"/>
                    <a:pt x="215" y="125"/>
                    <a:pt x="0" y="0"/>
                  </a:cubicBez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Oval 14">
              <a:extLst>
                <a:ext uri="{FF2B5EF4-FFF2-40B4-BE49-F238E27FC236}">
                  <a16:creationId xmlns:a16="http://schemas.microsoft.com/office/drawing/2014/main" id="{94E9A881-B3A6-4C26-9CEA-75B0764C665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7" y="1080"/>
              <a:ext cx="1080" cy="1080"/>
            </a:xfrm>
            <a:prstGeom prst="ellipse">
              <a:avLst/>
            </a:pr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Oval 15">
              <a:extLst>
                <a:ext uri="{FF2B5EF4-FFF2-40B4-BE49-F238E27FC236}">
                  <a16:creationId xmlns:a16="http://schemas.microsoft.com/office/drawing/2014/main" id="{6B594F41-2BEB-4233-9BBE-AA0CB3F4136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4" y="1386"/>
              <a:ext cx="468" cy="468"/>
            </a:xfrm>
            <a:prstGeom prst="ellipse">
              <a:avLst/>
            </a:pr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6">
              <a:extLst>
                <a:ext uri="{FF2B5EF4-FFF2-40B4-BE49-F238E27FC236}">
                  <a16:creationId xmlns:a16="http://schemas.microsoft.com/office/drawing/2014/main" id="{7790C2AD-7B39-4811-BBBC-5185892F2A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8" y="1080"/>
              <a:ext cx="540" cy="1080"/>
            </a:xfrm>
            <a:custGeom>
              <a:avLst/>
              <a:gdLst>
                <a:gd name="T0" fmla="*/ 0 w 540"/>
                <a:gd name="T1" fmla="*/ 1080 h 1080"/>
                <a:gd name="T2" fmla="*/ 540 w 540"/>
                <a:gd name="T3" fmla="*/ 1080 h 1080"/>
                <a:gd name="T4" fmla="*/ 540 w 540"/>
                <a:gd name="T5" fmla="*/ 0 h 1080"/>
                <a:gd name="T6" fmla="*/ 0 w 540"/>
                <a:gd name="T7" fmla="*/ 108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1080">
                  <a:moveTo>
                    <a:pt x="0" y="1080"/>
                  </a:moveTo>
                  <a:lnTo>
                    <a:pt x="540" y="1080"/>
                  </a:lnTo>
                  <a:lnTo>
                    <a:pt x="540" y="0"/>
                  </a:lnTo>
                  <a:lnTo>
                    <a:pt x="0" y="1080"/>
                  </a:ln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7">
              <a:extLst>
                <a:ext uri="{FF2B5EF4-FFF2-40B4-BE49-F238E27FC236}">
                  <a16:creationId xmlns:a16="http://schemas.microsoft.com/office/drawing/2014/main" id="{BB08D554-04F4-4B4B-A330-32F5244CB8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1080"/>
              <a:ext cx="541" cy="1080"/>
            </a:xfrm>
            <a:custGeom>
              <a:avLst/>
              <a:gdLst>
                <a:gd name="T0" fmla="*/ 0 w 541"/>
                <a:gd name="T1" fmla="*/ 1080 h 1080"/>
                <a:gd name="T2" fmla="*/ 541 w 541"/>
                <a:gd name="T3" fmla="*/ 1080 h 1080"/>
                <a:gd name="T4" fmla="*/ 0 w 541"/>
                <a:gd name="T5" fmla="*/ 0 h 1080"/>
                <a:gd name="T6" fmla="*/ 0 w 541"/>
                <a:gd name="T7" fmla="*/ 108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1080">
                  <a:moveTo>
                    <a:pt x="0" y="1080"/>
                  </a:moveTo>
                  <a:lnTo>
                    <a:pt x="541" y="1080"/>
                  </a:lnTo>
                  <a:lnTo>
                    <a:pt x="0" y="0"/>
                  </a:lnTo>
                  <a:lnTo>
                    <a:pt x="0" y="1080"/>
                  </a:ln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id="{E418CB7D-4BD3-4B93-AA98-4645F39501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1080"/>
              <a:ext cx="1081" cy="1080"/>
            </a:xfrm>
            <a:custGeom>
              <a:avLst/>
              <a:gdLst>
                <a:gd name="T0" fmla="*/ 0 w 1081"/>
                <a:gd name="T1" fmla="*/ 0 h 1080"/>
                <a:gd name="T2" fmla="*/ 541 w 1081"/>
                <a:gd name="T3" fmla="*/ 1080 h 1080"/>
                <a:gd name="T4" fmla="*/ 1081 w 1081"/>
                <a:gd name="T5" fmla="*/ 0 h 1080"/>
                <a:gd name="T6" fmla="*/ 0 w 1081"/>
                <a:gd name="T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080">
                  <a:moveTo>
                    <a:pt x="0" y="0"/>
                  </a:moveTo>
                  <a:lnTo>
                    <a:pt x="541" y="1080"/>
                  </a:lnTo>
                  <a:lnTo>
                    <a:pt x="108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9">
              <a:extLst>
                <a:ext uri="{FF2B5EF4-FFF2-40B4-BE49-F238E27FC236}">
                  <a16:creationId xmlns:a16="http://schemas.microsoft.com/office/drawing/2014/main" id="{D91752FF-F120-4516-992D-1CBD9E8960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8" y="1080"/>
              <a:ext cx="540" cy="1080"/>
            </a:xfrm>
            <a:custGeom>
              <a:avLst/>
              <a:gdLst>
                <a:gd name="T0" fmla="*/ 0 w 540"/>
                <a:gd name="T1" fmla="*/ 540 h 1080"/>
                <a:gd name="T2" fmla="*/ 540 w 540"/>
                <a:gd name="T3" fmla="*/ 1080 h 1080"/>
                <a:gd name="T4" fmla="*/ 540 w 540"/>
                <a:gd name="T5" fmla="*/ 0 h 1080"/>
                <a:gd name="T6" fmla="*/ 0 w 540"/>
                <a:gd name="T7" fmla="*/ 54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1080">
                  <a:moveTo>
                    <a:pt x="0" y="540"/>
                  </a:moveTo>
                  <a:cubicBezTo>
                    <a:pt x="0" y="838"/>
                    <a:pt x="242" y="1080"/>
                    <a:pt x="540" y="1080"/>
                  </a:cubicBez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20">
              <a:extLst>
                <a:ext uri="{FF2B5EF4-FFF2-40B4-BE49-F238E27FC236}">
                  <a16:creationId xmlns:a16="http://schemas.microsoft.com/office/drawing/2014/main" id="{BF9A3D2A-9067-4443-B564-5373F282A6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08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21">
              <a:extLst>
                <a:ext uri="{FF2B5EF4-FFF2-40B4-BE49-F238E27FC236}">
                  <a16:creationId xmlns:a16="http://schemas.microsoft.com/office/drawing/2014/main" id="{6EA1A756-F815-4D21-90F9-2F4EFB45A7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08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22">
              <a:extLst>
                <a:ext uri="{FF2B5EF4-FFF2-40B4-BE49-F238E27FC236}">
                  <a16:creationId xmlns:a16="http://schemas.microsoft.com/office/drawing/2014/main" id="{D9E33D7B-3668-4E78-8174-FD67328AFE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080"/>
              <a:ext cx="540" cy="534"/>
            </a:xfrm>
            <a:custGeom>
              <a:avLst/>
              <a:gdLst>
                <a:gd name="T0" fmla="*/ 540 w 540"/>
                <a:gd name="T1" fmla="*/ 534 h 534"/>
                <a:gd name="T2" fmla="*/ 540 w 540"/>
                <a:gd name="T3" fmla="*/ 0 h 534"/>
                <a:gd name="T4" fmla="*/ 0 w 540"/>
                <a:gd name="T5" fmla="*/ 0 h 534"/>
                <a:gd name="T6" fmla="*/ 540 w 540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540" y="534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6" y="0"/>
                    <a:pt x="537" y="238"/>
                    <a:pt x="540" y="534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3">
              <a:extLst>
                <a:ext uri="{FF2B5EF4-FFF2-40B4-BE49-F238E27FC236}">
                  <a16:creationId xmlns:a16="http://schemas.microsoft.com/office/drawing/2014/main" id="{CA08C292-9A06-4998-B82C-76EB9073D4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626"/>
              <a:ext cx="540" cy="534"/>
            </a:xfrm>
            <a:custGeom>
              <a:avLst/>
              <a:gdLst>
                <a:gd name="T0" fmla="*/ 0 w 540"/>
                <a:gd name="T1" fmla="*/ 534 h 534"/>
                <a:gd name="T2" fmla="*/ 540 w 540"/>
                <a:gd name="T3" fmla="*/ 534 h 534"/>
                <a:gd name="T4" fmla="*/ 540 w 540"/>
                <a:gd name="T5" fmla="*/ 0 h 534"/>
                <a:gd name="T6" fmla="*/ 0 w 540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0" y="534"/>
                  </a:moveTo>
                  <a:cubicBezTo>
                    <a:pt x="540" y="534"/>
                    <a:pt x="540" y="534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  <a:cubicBezTo>
                    <a:pt x="537" y="296"/>
                    <a:pt x="296" y="534"/>
                    <a:pt x="0" y="534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4">
              <a:extLst>
                <a:ext uri="{FF2B5EF4-FFF2-40B4-BE49-F238E27FC236}">
                  <a16:creationId xmlns:a16="http://schemas.microsoft.com/office/drawing/2014/main" id="{B3BC5E9E-90E7-444B-8237-8FF980E950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080"/>
              <a:ext cx="540" cy="1080"/>
            </a:xfrm>
            <a:custGeom>
              <a:avLst/>
              <a:gdLst>
                <a:gd name="T0" fmla="*/ 540 w 540"/>
                <a:gd name="T1" fmla="*/ 546 h 1080"/>
                <a:gd name="T2" fmla="*/ 540 w 540"/>
                <a:gd name="T3" fmla="*/ 534 h 1080"/>
                <a:gd name="T4" fmla="*/ 0 w 540"/>
                <a:gd name="T5" fmla="*/ 0 h 1080"/>
                <a:gd name="T6" fmla="*/ 0 w 540"/>
                <a:gd name="T7" fmla="*/ 0 h 1080"/>
                <a:gd name="T8" fmla="*/ 0 w 540"/>
                <a:gd name="T9" fmla="*/ 1080 h 1080"/>
                <a:gd name="T10" fmla="*/ 0 w 540"/>
                <a:gd name="T11" fmla="*/ 1080 h 1080"/>
                <a:gd name="T12" fmla="*/ 540 w 540"/>
                <a:gd name="T13" fmla="*/ 546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0" h="1080">
                  <a:moveTo>
                    <a:pt x="540" y="546"/>
                  </a:moveTo>
                  <a:cubicBezTo>
                    <a:pt x="540" y="534"/>
                    <a:pt x="540" y="534"/>
                    <a:pt x="540" y="534"/>
                  </a:cubicBezTo>
                  <a:cubicBezTo>
                    <a:pt x="537" y="238"/>
                    <a:pt x="29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296" y="1080"/>
                    <a:pt x="537" y="842"/>
                    <a:pt x="540" y="546"/>
                  </a:cubicBez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Rectangle 25">
              <a:extLst>
                <a:ext uri="{FF2B5EF4-FFF2-40B4-BE49-F238E27FC236}">
                  <a16:creationId xmlns:a16="http://schemas.microsoft.com/office/drawing/2014/main" id="{7E7E0EC0-C275-411E-BEA1-E6510C1FED6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97" y="2880"/>
              <a:ext cx="720" cy="360"/>
            </a:xfrm>
            <a:prstGeom prst="rect">
              <a:avLst/>
            </a:pr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Rectangle 26">
              <a:extLst>
                <a:ext uri="{FF2B5EF4-FFF2-40B4-BE49-F238E27FC236}">
                  <a16:creationId xmlns:a16="http://schemas.microsoft.com/office/drawing/2014/main" id="{DB7AC008-FABA-4156-A2FF-70AD8CEF177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97" y="2160"/>
              <a:ext cx="720" cy="720"/>
            </a:xfrm>
            <a:prstGeom prst="rect">
              <a:avLst/>
            </a:pr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Rectangle 27">
              <a:extLst>
                <a:ext uri="{FF2B5EF4-FFF2-40B4-BE49-F238E27FC236}">
                  <a16:creationId xmlns:a16="http://schemas.microsoft.com/office/drawing/2014/main" id="{68A212EC-DDDE-4DA3-BA76-3B18C203ECE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7" y="2160"/>
              <a:ext cx="360" cy="720"/>
            </a:xfrm>
            <a:prstGeom prst="rect">
              <a:avLst/>
            </a:pr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8">
              <a:extLst>
                <a:ext uri="{FF2B5EF4-FFF2-40B4-BE49-F238E27FC236}">
                  <a16:creationId xmlns:a16="http://schemas.microsoft.com/office/drawing/2014/main" id="{F9A3F80C-5EA4-4EA8-84EF-74C663C004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2160"/>
              <a:ext cx="998" cy="1080"/>
            </a:xfrm>
            <a:custGeom>
              <a:avLst/>
              <a:gdLst>
                <a:gd name="T0" fmla="*/ 997 w 997"/>
                <a:gd name="T1" fmla="*/ 665 h 1080"/>
                <a:gd name="T2" fmla="*/ 0 w 997"/>
                <a:gd name="T3" fmla="*/ 0 h 1080"/>
                <a:gd name="T4" fmla="*/ 0 w 997"/>
                <a:gd name="T5" fmla="*/ 1080 h 1080"/>
                <a:gd name="T6" fmla="*/ 547 w 997"/>
                <a:gd name="T7" fmla="*/ 852 h 1080"/>
                <a:gd name="T8" fmla="*/ 997 w 997"/>
                <a:gd name="T9" fmla="*/ 665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7" h="1080">
                  <a:moveTo>
                    <a:pt x="997" y="665"/>
                  </a:moveTo>
                  <a:cubicBezTo>
                    <a:pt x="834" y="274"/>
                    <a:pt x="449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547" y="852"/>
                    <a:pt x="547" y="852"/>
                    <a:pt x="547" y="852"/>
                  </a:cubicBezTo>
                  <a:lnTo>
                    <a:pt x="997" y="665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9">
              <a:extLst>
                <a:ext uri="{FF2B5EF4-FFF2-40B4-BE49-F238E27FC236}">
                  <a16:creationId xmlns:a16="http://schemas.microsoft.com/office/drawing/2014/main" id="{C1F645EF-A4BE-4D45-97CD-08FAE055D6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5" y="2790"/>
              <a:ext cx="83" cy="450"/>
            </a:xfrm>
            <a:custGeom>
              <a:avLst/>
              <a:gdLst>
                <a:gd name="T0" fmla="*/ 0 w 83"/>
                <a:gd name="T1" fmla="*/ 35 h 450"/>
                <a:gd name="T2" fmla="*/ 83 w 83"/>
                <a:gd name="T3" fmla="*/ 450 h 450"/>
                <a:gd name="T4" fmla="*/ 83 w 83"/>
                <a:gd name="T5" fmla="*/ 0 h 450"/>
                <a:gd name="T6" fmla="*/ 0 w 83"/>
                <a:gd name="T7" fmla="*/ 35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450">
                  <a:moveTo>
                    <a:pt x="0" y="35"/>
                  </a:moveTo>
                  <a:cubicBezTo>
                    <a:pt x="53" y="162"/>
                    <a:pt x="83" y="303"/>
                    <a:pt x="83" y="450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0" y="35"/>
                  </a:ln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30">
              <a:extLst>
                <a:ext uri="{FF2B5EF4-FFF2-40B4-BE49-F238E27FC236}">
                  <a16:creationId xmlns:a16="http://schemas.microsoft.com/office/drawing/2014/main" id="{4B1BBF2D-A08E-4E8F-BC16-0B1B48530F0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2825"/>
              <a:ext cx="1081" cy="415"/>
            </a:xfrm>
            <a:custGeom>
              <a:avLst/>
              <a:gdLst>
                <a:gd name="T0" fmla="*/ 547 w 1080"/>
                <a:gd name="T1" fmla="*/ 187 h 415"/>
                <a:gd name="T2" fmla="*/ 0 w 1080"/>
                <a:gd name="T3" fmla="*/ 415 h 415"/>
                <a:gd name="T4" fmla="*/ 601 w 1080"/>
                <a:gd name="T5" fmla="*/ 415 h 415"/>
                <a:gd name="T6" fmla="*/ 1080 w 1080"/>
                <a:gd name="T7" fmla="*/ 415 h 415"/>
                <a:gd name="T8" fmla="*/ 997 w 1080"/>
                <a:gd name="T9" fmla="*/ 0 h 415"/>
                <a:gd name="T10" fmla="*/ 547 w 1080"/>
                <a:gd name="T11" fmla="*/ 187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415">
                  <a:moveTo>
                    <a:pt x="547" y="187"/>
                  </a:moveTo>
                  <a:cubicBezTo>
                    <a:pt x="0" y="415"/>
                    <a:pt x="0" y="415"/>
                    <a:pt x="0" y="415"/>
                  </a:cubicBezTo>
                  <a:cubicBezTo>
                    <a:pt x="601" y="415"/>
                    <a:pt x="601" y="415"/>
                    <a:pt x="601" y="415"/>
                  </a:cubicBezTo>
                  <a:cubicBezTo>
                    <a:pt x="1080" y="415"/>
                    <a:pt x="1080" y="415"/>
                    <a:pt x="1080" y="415"/>
                  </a:cubicBezTo>
                  <a:cubicBezTo>
                    <a:pt x="1080" y="268"/>
                    <a:pt x="1050" y="127"/>
                    <a:pt x="997" y="0"/>
                  </a:cubicBezTo>
                  <a:lnTo>
                    <a:pt x="547" y="187"/>
                  </a:ln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31">
              <a:extLst>
                <a:ext uri="{FF2B5EF4-FFF2-40B4-BE49-F238E27FC236}">
                  <a16:creationId xmlns:a16="http://schemas.microsoft.com/office/drawing/2014/main" id="{99E3C977-179B-4098-BC28-41C17E3505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8" y="2160"/>
              <a:ext cx="720" cy="1080"/>
            </a:xfrm>
            <a:custGeom>
              <a:avLst/>
              <a:gdLst>
                <a:gd name="T0" fmla="*/ 0 w 720"/>
                <a:gd name="T1" fmla="*/ 0 h 1080"/>
                <a:gd name="T2" fmla="*/ 0 w 720"/>
                <a:gd name="T3" fmla="*/ 96 h 1080"/>
                <a:gd name="T4" fmla="*/ 360 w 720"/>
                <a:gd name="T5" fmla="*/ 720 h 1080"/>
                <a:gd name="T6" fmla="*/ 360 w 720"/>
                <a:gd name="T7" fmla="*/ 1080 h 1080"/>
                <a:gd name="T8" fmla="*/ 720 w 720"/>
                <a:gd name="T9" fmla="*/ 1080 h 1080"/>
                <a:gd name="T10" fmla="*/ 720 w 720"/>
                <a:gd name="T11" fmla="*/ 720 h 1080"/>
                <a:gd name="T12" fmla="*/ 0 w 720"/>
                <a:gd name="T1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1080">
                  <a:moveTo>
                    <a:pt x="0" y="0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215" y="221"/>
                    <a:pt x="360" y="453"/>
                    <a:pt x="360" y="72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720" y="1080"/>
                    <a:pt x="720" y="1080"/>
                    <a:pt x="720" y="1080"/>
                  </a:cubicBezTo>
                  <a:cubicBezTo>
                    <a:pt x="720" y="720"/>
                    <a:pt x="720" y="720"/>
                    <a:pt x="720" y="720"/>
                  </a:cubicBezTo>
                  <a:cubicBezTo>
                    <a:pt x="720" y="322"/>
                    <a:pt x="398" y="0"/>
                    <a:pt x="0" y="0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2">
              <a:extLst>
                <a:ext uri="{FF2B5EF4-FFF2-40B4-BE49-F238E27FC236}">
                  <a16:creationId xmlns:a16="http://schemas.microsoft.com/office/drawing/2014/main" id="{0B0B71F5-EED1-4317-8432-E661711D27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8" y="2160"/>
              <a:ext cx="360" cy="1080"/>
            </a:xfrm>
            <a:custGeom>
              <a:avLst/>
              <a:gdLst>
                <a:gd name="T0" fmla="*/ 0 w 360"/>
                <a:gd name="T1" fmla="*/ 0 h 1080"/>
                <a:gd name="T2" fmla="*/ 0 w 360"/>
                <a:gd name="T3" fmla="*/ 1080 h 1080"/>
                <a:gd name="T4" fmla="*/ 360 w 360"/>
                <a:gd name="T5" fmla="*/ 1080 h 1080"/>
                <a:gd name="T6" fmla="*/ 360 w 360"/>
                <a:gd name="T7" fmla="*/ 96 h 1080"/>
                <a:gd name="T8" fmla="*/ 0 w 36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254" y="35"/>
                    <a:pt x="131" y="0"/>
                    <a:pt x="0" y="0"/>
                  </a:cubicBez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3">
              <a:extLst>
                <a:ext uri="{FF2B5EF4-FFF2-40B4-BE49-F238E27FC236}">
                  <a16:creationId xmlns:a16="http://schemas.microsoft.com/office/drawing/2014/main" id="{D6A39ECB-7B3D-44A1-8F51-94B15B431C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8" y="2256"/>
              <a:ext cx="360" cy="984"/>
            </a:xfrm>
            <a:custGeom>
              <a:avLst/>
              <a:gdLst>
                <a:gd name="T0" fmla="*/ 0 w 360"/>
                <a:gd name="T1" fmla="*/ 0 h 984"/>
                <a:gd name="T2" fmla="*/ 0 w 360"/>
                <a:gd name="T3" fmla="*/ 984 h 984"/>
                <a:gd name="T4" fmla="*/ 360 w 360"/>
                <a:gd name="T5" fmla="*/ 984 h 984"/>
                <a:gd name="T6" fmla="*/ 360 w 360"/>
                <a:gd name="T7" fmla="*/ 624 h 984"/>
                <a:gd name="T8" fmla="*/ 0 w 360"/>
                <a:gd name="T9" fmla="*/ 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984">
                  <a:moveTo>
                    <a:pt x="0" y="0"/>
                  </a:moveTo>
                  <a:cubicBezTo>
                    <a:pt x="0" y="984"/>
                    <a:pt x="0" y="984"/>
                    <a:pt x="0" y="984"/>
                  </a:cubicBezTo>
                  <a:cubicBezTo>
                    <a:pt x="360" y="984"/>
                    <a:pt x="360" y="984"/>
                    <a:pt x="360" y="984"/>
                  </a:cubicBezTo>
                  <a:cubicBezTo>
                    <a:pt x="360" y="624"/>
                    <a:pt x="360" y="624"/>
                    <a:pt x="360" y="624"/>
                  </a:cubicBezTo>
                  <a:cubicBezTo>
                    <a:pt x="360" y="357"/>
                    <a:pt x="215" y="125"/>
                    <a:pt x="0" y="0"/>
                  </a:cubicBez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Oval 34">
              <a:extLst>
                <a:ext uri="{FF2B5EF4-FFF2-40B4-BE49-F238E27FC236}">
                  <a16:creationId xmlns:a16="http://schemas.microsoft.com/office/drawing/2014/main" id="{8CD73FF5-229C-4D9E-974C-632593C7551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7" y="3240"/>
              <a:ext cx="1080" cy="1080"/>
            </a:xfrm>
            <a:prstGeom prst="ellipse">
              <a:avLst/>
            </a:pr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Oval 35">
              <a:extLst>
                <a:ext uri="{FF2B5EF4-FFF2-40B4-BE49-F238E27FC236}">
                  <a16:creationId xmlns:a16="http://schemas.microsoft.com/office/drawing/2014/main" id="{D87EADA6-0851-4FBA-B2BD-5619A4A738E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4" y="3546"/>
              <a:ext cx="468" cy="468"/>
            </a:xfrm>
            <a:prstGeom prst="ellipse">
              <a:avLst/>
            </a:pr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6">
              <a:extLst>
                <a:ext uri="{FF2B5EF4-FFF2-40B4-BE49-F238E27FC236}">
                  <a16:creationId xmlns:a16="http://schemas.microsoft.com/office/drawing/2014/main" id="{1015E92D-B2A6-4156-A64C-4FB7551030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8" y="3240"/>
              <a:ext cx="540" cy="1080"/>
            </a:xfrm>
            <a:custGeom>
              <a:avLst/>
              <a:gdLst>
                <a:gd name="T0" fmla="*/ 0 w 540"/>
                <a:gd name="T1" fmla="*/ 1080 h 1080"/>
                <a:gd name="T2" fmla="*/ 540 w 540"/>
                <a:gd name="T3" fmla="*/ 1080 h 1080"/>
                <a:gd name="T4" fmla="*/ 540 w 540"/>
                <a:gd name="T5" fmla="*/ 0 h 1080"/>
                <a:gd name="T6" fmla="*/ 0 w 540"/>
                <a:gd name="T7" fmla="*/ 108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1080">
                  <a:moveTo>
                    <a:pt x="0" y="1080"/>
                  </a:moveTo>
                  <a:lnTo>
                    <a:pt x="540" y="1080"/>
                  </a:lnTo>
                  <a:lnTo>
                    <a:pt x="540" y="0"/>
                  </a:lnTo>
                  <a:lnTo>
                    <a:pt x="0" y="1080"/>
                  </a:ln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7">
              <a:extLst>
                <a:ext uri="{FF2B5EF4-FFF2-40B4-BE49-F238E27FC236}">
                  <a16:creationId xmlns:a16="http://schemas.microsoft.com/office/drawing/2014/main" id="{1504C322-DFA5-4EA6-B595-A128B32373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3240"/>
              <a:ext cx="541" cy="1080"/>
            </a:xfrm>
            <a:custGeom>
              <a:avLst/>
              <a:gdLst>
                <a:gd name="T0" fmla="*/ 0 w 541"/>
                <a:gd name="T1" fmla="*/ 1080 h 1080"/>
                <a:gd name="T2" fmla="*/ 541 w 541"/>
                <a:gd name="T3" fmla="*/ 1080 h 1080"/>
                <a:gd name="T4" fmla="*/ 0 w 541"/>
                <a:gd name="T5" fmla="*/ 0 h 1080"/>
                <a:gd name="T6" fmla="*/ 0 w 541"/>
                <a:gd name="T7" fmla="*/ 108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1080">
                  <a:moveTo>
                    <a:pt x="0" y="1080"/>
                  </a:moveTo>
                  <a:lnTo>
                    <a:pt x="541" y="1080"/>
                  </a:lnTo>
                  <a:lnTo>
                    <a:pt x="0" y="0"/>
                  </a:lnTo>
                  <a:lnTo>
                    <a:pt x="0" y="1080"/>
                  </a:ln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8">
              <a:extLst>
                <a:ext uri="{FF2B5EF4-FFF2-40B4-BE49-F238E27FC236}">
                  <a16:creationId xmlns:a16="http://schemas.microsoft.com/office/drawing/2014/main" id="{E7FC1D8B-F992-4B01-91D7-5760CE8B42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3240"/>
              <a:ext cx="1081" cy="1080"/>
            </a:xfrm>
            <a:custGeom>
              <a:avLst/>
              <a:gdLst>
                <a:gd name="T0" fmla="*/ 0 w 1081"/>
                <a:gd name="T1" fmla="*/ 0 h 1080"/>
                <a:gd name="T2" fmla="*/ 541 w 1081"/>
                <a:gd name="T3" fmla="*/ 1080 h 1080"/>
                <a:gd name="T4" fmla="*/ 1081 w 1081"/>
                <a:gd name="T5" fmla="*/ 0 h 1080"/>
                <a:gd name="T6" fmla="*/ 0 w 1081"/>
                <a:gd name="T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080">
                  <a:moveTo>
                    <a:pt x="0" y="0"/>
                  </a:moveTo>
                  <a:lnTo>
                    <a:pt x="541" y="1080"/>
                  </a:lnTo>
                  <a:lnTo>
                    <a:pt x="108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9">
              <a:extLst>
                <a:ext uri="{FF2B5EF4-FFF2-40B4-BE49-F238E27FC236}">
                  <a16:creationId xmlns:a16="http://schemas.microsoft.com/office/drawing/2014/main" id="{D6743AB1-5743-44D6-8323-93F6E829917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8" y="3240"/>
              <a:ext cx="540" cy="1080"/>
            </a:xfrm>
            <a:custGeom>
              <a:avLst/>
              <a:gdLst>
                <a:gd name="T0" fmla="*/ 0 w 540"/>
                <a:gd name="T1" fmla="*/ 540 h 1080"/>
                <a:gd name="T2" fmla="*/ 540 w 540"/>
                <a:gd name="T3" fmla="*/ 1080 h 1080"/>
                <a:gd name="T4" fmla="*/ 540 w 540"/>
                <a:gd name="T5" fmla="*/ 0 h 1080"/>
                <a:gd name="T6" fmla="*/ 0 w 540"/>
                <a:gd name="T7" fmla="*/ 54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1080">
                  <a:moveTo>
                    <a:pt x="0" y="540"/>
                  </a:moveTo>
                  <a:cubicBezTo>
                    <a:pt x="0" y="838"/>
                    <a:pt x="242" y="1080"/>
                    <a:pt x="540" y="1080"/>
                  </a:cubicBez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40">
              <a:extLst>
                <a:ext uri="{FF2B5EF4-FFF2-40B4-BE49-F238E27FC236}">
                  <a16:creationId xmlns:a16="http://schemas.microsoft.com/office/drawing/2014/main" id="{DC6AC69B-AC60-4EB2-B46E-CB29C5DE5D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2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1">
              <a:extLst>
                <a:ext uri="{FF2B5EF4-FFF2-40B4-BE49-F238E27FC236}">
                  <a16:creationId xmlns:a16="http://schemas.microsoft.com/office/drawing/2014/main" id="{917C0D38-5CE9-49C8-8482-BDFCD4398E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2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2">
              <a:extLst>
                <a:ext uri="{FF2B5EF4-FFF2-40B4-BE49-F238E27FC236}">
                  <a16:creationId xmlns:a16="http://schemas.microsoft.com/office/drawing/2014/main" id="{7FBEA5D6-1AE9-4738-BE4C-CF1FB9DFF4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240"/>
              <a:ext cx="540" cy="534"/>
            </a:xfrm>
            <a:custGeom>
              <a:avLst/>
              <a:gdLst>
                <a:gd name="T0" fmla="*/ 540 w 540"/>
                <a:gd name="T1" fmla="*/ 534 h 534"/>
                <a:gd name="T2" fmla="*/ 540 w 540"/>
                <a:gd name="T3" fmla="*/ 0 h 534"/>
                <a:gd name="T4" fmla="*/ 0 w 540"/>
                <a:gd name="T5" fmla="*/ 0 h 534"/>
                <a:gd name="T6" fmla="*/ 540 w 540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540" y="534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6" y="0"/>
                    <a:pt x="537" y="238"/>
                    <a:pt x="540" y="534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3">
              <a:extLst>
                <a:ext uri="{FF2B5EF4-FFF2-40B4-BE49-F238E27FC236}">
                  <a16:creationId xmlns:a16="http://schemas.microsoft.com/office/drawing/2014/main" id="{5EF0256F-B121-4D1C-B3C6-0024E354C9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786"/>
              <a:ext cx="540" cy="534"/>
            </a:xfrm>
            <a:custGeom>
              <a:avLst/>
              <a:gdLst>
                <a:gd name="T0" fmla="*/ 0 w 540"/>
                <a:gd name="T1" fmla="*/ 534 h 534"/>
                <a:gd name="T2" fmla="*/ 540 w 540"/>
                <a:gd name="T3" fmla="*/ 534 h 534"/>
                <a:gd name="T4" fmla="*/ 540 w 540"/>
                <a:gd name="T5" fmla="*/ 0 h 534"/>
                <a:gd name="T6" fmla="*/ 0 w 540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0" y="534"/>
                  </a:moveTo>
                  <a:cubicBezTo>
                    <a:pt x="540" y="534"/>
                    <a:pt x="540" y="534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  <a:cubicBezTo>
                    <a:pt x="537" y="296"/>
                    <a:pt x="296" y="534"/>
                    <a:pt x="0" y="534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4">
              <a:extLst>
                <a:ext uri="{FF2B5EF4-FFF2-40B4-BE49-F238E27FC236}">
                  <a16:creationId xmlns:a16="http://schemas.microsoft.com/office/drawing/2014/main" id="{490CF93A-3641-4BD6-B414-9D8FF72D46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240"/>
              <a:ext cx="540" cy="1080"/>
            </a:xfrm>
            <a:custGeom>
              <a:avLst/>
              <a:gdLst>
                <a:gd name="T0" fmla="*/ 540 w 540"/>
                <a:gd name="T1" fmla="*/ 546 h 1080"/>
                <a:gd name="T2" fmla="*/ 540 w 540"/>
                <a:gd name="T3" fmla="*/ 534 h 1080"/>
                <a:gd name="T4" fmla="*/ 0 w 540"/>
                <a:gd name="T5" fmla="*/ 0 h 1080"/>
                <a:gd name="T6" fmla="*/ 0 w 540"/>
                <a:gd name="T7" fmla="*/ 0 h 1080"/>
                <a:gd name="T8" fmla="*/ 0 w 540"/>
                <a:gd name="T9" fmla="*/ 1080 h 1080"/>
                <a:gd name="T10" fmla="*/ 0 w 540"/>
                <a:gd name="T11" fmla="*/ 1080 h 1080"/>
                <a:gd name="T12" fmla="*/ 540 w 540"/>
                <a:gd name="T13" fmla="*/ 546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0" h="1080">
                  <a:moveTo>
                    <a:pt x="540" y="546"/>
                  </a:moveTo>
                  <a:cubicBezTo>
                    <a:pt x="540" y="534"/>
                    <a:pt x="540" y="534"/>
                    <a:pt x="540" y="534"/>
                  </a:cubicBezTo>
                  <a:cubicBezTo>
                    <a:pt x="537" y="238"/>
                    <a:pt x="29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296" y="1080"/>
                    <a:pt x="537" y="842"/>
                    <a:pt x="540" y="546"/>
                  </a:cubicBez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548639" y="1508929"/>
            <a:ext cx="9957816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US" sz="6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548640" y="3956227"/>
            <a:ext cx="9957816" cy="46201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500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 here</a:t>
            </a:r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5" name="TextBox 74"/>
          <p:cNvSpPr txBox="1"/>
          <p:nvPr userDrawn="1"/>
        </p:nvSpPr>
        <p:spPr>
          <a:xfrm>
            <a:off x="548640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33283A5-2526-48B4-B760-C404E302A777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9855467" y="2024677"/>
            <a:ext cx="3499241" cy="1167475"/>
            <a:chOff x="547688" y="952500"/>
            <a:chExt cx="12190413" cy="406717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5DF7E17-36A7-4676-BC70-AC259BE69FA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gradFill flip="none" rotWithShape="1">
              <a:gsLst>
                <a:gs pos="0">
                  <a:srgbClr val="7C55A3"/>
                </a:gs>
                <a:gs pos="33000">
                  <a:srgbClr val="4C8AC8"/>
                </a:gs>
                <a:gs pos="67000">
                  <a:srgbClr val="47B98E"/>
                </a:gs>
                <a:gs pos="100000">
                  <a:srgbClr val="64B951"/>
                </a:gs>
              </a:gsLst>
              <a:lin ang="189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DA9C0F99-ABCE-472B-A95C-B2510D01F1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2D50CD3C-2520-4CDE-AB66-8D8E401E3E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73D41C42-F476-4869-B914-81B9D41C938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E17C1B7F-3BA9-476F-B8E1-C0E047CA90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1540D39F-E7E8-4E0F-97BE-B14AAE27352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7A044101-546E-45E4-B062-A39F26FF10F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71381990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Color">
    <p:bg>
      <p:bgPr>
        <a:gradFill flip="none" rotWithShape="1">
          <a:gsLst>
            <a:gs pos="0">
              <a:srgbClr val="E14B92"/>
            </a:gs>
            <a:gs pos="60000">
              <a:srgbClr val="89529C"/>
            </a:gs>
            <a:gs pos="100000">
              <a:srgbClr val="822562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D7C56BA8-590A-4028-A3BD-EBB4F41E7443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9855467" y="2024677"/>
            <a:ext cx="3499241" cy="1167475"/>
            <a:chOff x="547688" y="952500"/>
            <a:chExt cx="12190413" cy="4067175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9186E01-E5DD-4CF8-B980-31578D78DA2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7">
              <a:extLst>
                <a:ext uri="{FF2B5EF4-FFF2-40B4-BE49-F238E27FC236}">
                  <a16:creationId xmlns:a16="http://schemas.microsoft.com/office/drawing/2014/main" id="{4297898A-7690-4887-A538-06925E3249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8">
              <a:extLst>
                <a:ext uri="{FF2B5EF4-FFF2-40B4-BE49-F238E27FC236}">
                  <a16:creationId xmlns:a16="http://schemas.microsoft.com/office/drawing/2014/main" id="{EBE1A931-8ED4-4023-B1E7-E7C0FCB53C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9">
              <a:extLst>
                <a:ext uri="{FF2B5EF4-FFF2-40B4-BE49-F238E27FC236}">
                  <a16:creationId xmlns:a16="http://schemas.microsoft.com/office/drawing/2014/main" id="{3DFA30DE-FC15-4449-9A0C-173C6898FE6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0">
              <a:extLst>
                <a:ext uri="{FF2B5EF4-FFF2-40B4-BE49-F238E27FC236}">
                  <a16:creationId xmlns:a16="http://schemas.microsoft.com/office/drawing/2014/main" id="{2C43BCA4-E25C-47F7-A5A5-C71BAFE37A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0">
              <a:extLst>
                <a:ext uri="{FF2B5EF4-FFF2-40B4-BE49-F238E27FC236}">
                  <a16:creationId xmlns:a16="http://schemas.microsoft.com/office/drawing/2014/main" id="{6476CD2B-51BA-4E82-9674-026AAE497F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1">
              <a:extLst>
                <a:ext uri="{FF2B5EF4-FFF2-40B4-BE49-F238E27FC236}">
                  <a16:creationId xmlns:a16="http://schemas.microsoft.com/office/drawing/2014/main" id="{F65A61BF-2424-45EF-AEBD-67F3A1E98F2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548639" y="1508929"/>
            <a:ext cx="9957816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US" sz="6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548640" y="3956227"/>
            <a:ext cx="9957816" cy="46201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500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 here</a:t>
            </a:r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5" name="TextBox 74"/>
          <p:cNvSpPr txBox="1"/>
          <p:nvPr userDrawn="1"/>
        </p:nvSpPr>
        <p:spPr>
          <a:xfrm>
            <a:off x="548640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141825374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19E69A-3DC1-4EF4-85C5-F2DC8224AC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D473978-851F-4F65-AF68-24800E92394E}"/>
              </a:ext>
            </a:extLst>
          </p:cNvPr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7C56BA8-590A-4028-A3BD-EBB4F41E7443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9855467" y="2024677"/>
            <a:ext cx="3499241" cy="1167475"/>
            <a:chOff x="547688" y="952500"/>
            <a:chExt cx="12190413" cy="4067175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9186E01-E5DD-4CF8-B980-31578D78DA2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7">
              <a:extLst>
                <a:ext uri="{FF2B5EF4-FFF2-40B4-BE49-F238E27FC236}">
                  <a16:creationId xmlns:a16="http://schemas.microsoft.com/office/drawing/2014/main" id="{4297898A-7690-4887-A538-06925E3249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8">
              <a:extLst>
                <a:ext uri="{FF2B5EF4-FFF2-40B4-BE49-F238E27FC236}">
                  <a16:creationId xmlns:a16="http://schemas.microsoft.com/office/drawing/2014/main" id="{EBE1A931-8ED4-4023-B1E7-E7C0FCB53C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9">
              <a:extLst>
                <a:ext uri="{FF2B5EF4-FFF2-40B4-BE49-F238E27FC236}">
                  <a16:creationId xmlns:a16="http://schemas.microsoft.com/office/drawing/2014/main" id="{3DFA30DE-FC15-4449-9A0C-173C6898FE6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0">
              <a:extLst>
                <a:ext uri="{FF2B5EF4-FFF2-40B4-BE49-F238E27FC236}">
                  <a16:creationId xmlns:a16="http://schemas.microsoft.com/office/drawing/2014/main" id="{2C43BCA4-E25C-47F7-A5A5-C71BAFE37A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0">
              <a:extLst>
                <a:ext uri="{FF2B5EF4-FFF2-40B4-BE49-F238E27FC236}">
                  <a16:creationId xmlns:a16="http://schemas.microsoft.com/office/drawing/2014/main" id="{6476CD2B-51BA-4E82-9674-026AAE497F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1">
              <a:extLst>
                <a:ext uri="{FF2B5EF4-FFF2-40B4-BE49-F238E27FC236}">
                  <a16:creationId xmlns:a16="http://schemas.microsoft.com/office/drawing/2014/main" id="{F65A61BF-2424-45EF-AEBD-67F3A1E98F2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548639" y="1508929"/>
            <a:ext cx="9957816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US" sz="6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548640" y="3956227"/>
            <a:ext cx="9957816" cy="46201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500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 here</a:t>
            </a:r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5" name="TextBox 74"/>
          <p:cNvSpPr txBox="1"/>
          <p:nvPr userDrawn="1"/>
        </p:nvSpPr>
        <p:spPr>
          <a:xfrm>
            <a:off x="548640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995930545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395853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" Target="../slides/slide3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6" name="Rectangle 5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8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9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0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33027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723" r:id="rId2"/>
    <p:sldLayoutId id="2147483742" r:id="rId3"/>
    <p:sldLayoutId id="2147483741" r:id="rId4"/>
    <p:sldLayoutId id="2147483670" r:id="rId5"/>
    <p:sldLayoutId id="2147483740" r:id="rId6"/>
    <p:sldLayoutId id="2147483744" r:id="rId7"/>
    <p:sldLayoutId id="2147483743" r:id="rId8"/>
    <p:sldLayoutId id="2147483654" r:id="rId9"/>
    <p:sldLayoutId id="2147483725" r:id="rId10"/>
    <p:sldLayoutId id="2147483738" r:id="rId11"/>
    <p:sldLayoutId id="2147483739" r:id="rId12"/>
    <p:sldLayoutId id="2147483661" r:id="rId13"/>
    <p:sldLayoutId id="2147483726" r:id="rId14"/>
    <p:sldLayoutId id="2147483673" r:id="rId15"/>
    <p:sldLayoutId id="2147483727" r:id="rId16"/>
    <p:sldLayoutId id="2147483662" r:id="rId17"/>
    <p:sldLayoutId id="2147483728" r:id="rId18"/>
    <p:sldLayoutId id="2147483736" r:id="rId19"/>
    <p:sldLayoutId id="2147483737" r:id="rId20"/>
    <p:sldLayoutId id="2147483691" r:id="rId21"/>
    <p:sldLayoutId id="2147483729" r:id="rId22"/>
    <p:sldLayoutId id="2147483692" r:id="rId23"/>
    <p:sldLayoutId id="2147483730" r:id="rId24"/>
    <p:sldLayoutId id="2147483711" r:id="rId25"/>
    <p:sldLayoutId id="2147483731" r:id="rId26"/>
    <p:sldLayoutId id="2147483746" r:id="rId27"/>
    <p:sldLayoutId id="2147483722" r:id="rId28"/>
    <p:sldLayoutId id="2147483732" r:id="rId29"/>
    <p:sldLayoutId id="2147483657" r:id="rId30"/>
    <p:sldLayoutId id="2147483733" r:id="rId31"/>
    <p:sldLayoutId id="2147483659" r:id="rId32"/>
    <p:sldLayoutId id="2147483734" r:id="rId33"/>
    <p:sldLayoutId id="2147483747" r:id="rId34"/>
    <p:sldLayoutId id="2147483748" r:id="rId35"/>
    <p:sldLayoutId id="2147483752" r:id="rId36"/>
    <p:sldLayoutId id="2147483762" r:id="rId37"/>
    <p:sldLayoutId id="2147483763" r:id="rId38"/>
    <p:sldLayoutId id="2147483764" r:id="rId39"/>
    <p:sldLayoutId id="2147483769" r:id="rId40"/>
  </p:sldLayoutIdLst>
  <p:transition spd="med"/>
  <p:hf hdr="0" dt="0"/>
  <p:txStyles>
    <p:titleStyle>
      <a:lvl1pPr algn="ctr" defTabSz="1218987" rtl="0" eaLnBrk="1" latinLnBrk="0" hangingPunct="1">
        <a:spcBef>
          <a:spcPct val="0"/>
        </a:spcBef>
        <a:buNone/>
        <a:defRPr sz="4300" kern="1200" cap="all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7120" indent="-457120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4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90427" indent="-380933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523733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2133227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742720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 bwMode="black">
          <a:xfrm flipV="1">
            <a:off x="3175" y="6309200"/>
            <a:ext cx="12192000" cy="5460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sp>
        <p:nvSpPr>
          <p:cNvPr id="18" name="Rectangle 17"/>
          <p:cNvSpPr/>
          <p:nvPr userDrawn="1"/>
        </p:nvSpPr>
        <p:spPr bwMode="black">
          <a:xfrm>
            <a:off x="0" y="6384631"/>
            <a:ext cx="12192000" cy="473369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pic>
        <p:nvPicPr>
          <p:cNvPr id="21" name="Picture 20">
            <a:hlinkClick r:id="rId12" action="ppaction://hlinksldjump"/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3602" y="6484469"/>
            <a:ext cx="302326" cy="2614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2" cy="12837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34725" y="428043"/>
            <a:ext cx="1283731" cy="427642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11720994" y="6387399"/>
            <a:ext cx="467831" cy="4678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11720994" y="6475213"/>
            <a:ext cx="4741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F65C2B45-5778-4644-966B-AAA6F643DC70}" type="slidenum">
              <a:rPr lang="en-US" sz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en-US" sz="12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145139" y="6452360"/>
            <a:ext cx="35948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U.S.  |  </a:t>
            </a:r>
            <a:r>
              <a:rPr lang="en-US" sz="1400" b="0" i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TopSeller</a:t>
            </a:r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1877976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60" r:id="rId6"/>
    <p:sldLayoutId id="2147483765" r:id="rId7"/>
    <p:sldLayoutId id="2147483766" r:id="rId8"/>
    <p:sldLayoutId id="2147483767" r:id="rId9"/>
    <p:sldLayoutId id="2147483768" r:id="rId10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jpeg"/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12" Type="http://schemas.openxmlformats.org/officeDocument/2006/relationships/image" Target="../media/image69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png"/><Relationship Id="rId11" Type="http://schemas.openxmlformats.org/officeDocument/2006/relationships/image" Target="../media/image68.jpeg"/><Relationship Id="rId5" Type="http://schemas.openxmlformats.org/officeDocument/2006/relationships/image" Target="../media/image62.png"/><Relationship Id="rId15" Type="http://schemas.openxmlformats.org/officeDocument/2006/relationships/image" Target="../media/image72.jpeg"/><Relationship Id="rId10" Type="http://schemas.openxmlformats.org/officeDocument/2006/relationships/image" Target="../media/image67.jpeg"/><Relationship Id="rId4" Type="http://schemas.openxmlformats.org/officeDocument/2006/relationships/image" Target="../media/image61.png"/><Relationship Id="rId9" Type="http://schemas.openxmlformats.org/officeDocument/2006/relationships/image" Target="../media/image66.jpeg"/><Relationship Id="rId1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10" Type="http://schemas.openxmlformats.org/officeDocument/2006/relationships/image" Target="../media/image23.png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jpeg"/><Relationship Id="rId9" Type="http://schemas.openxmlformats.org/officeDocument/2006/relationships/image" Target="../media/image10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18.pn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2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31.png"/><Relationship Id="rId5" Type="http://schemas.openxmlformats.org/officeDocument/2006/relationships/image" Target="../media/image10.emf"/><Relationship Id="rId4" Type="http://schemas.openxmlformats.org/officeDocument/2006/relationships/image" Target="../media/image13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3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0.emf"/><Relationship Id="rId4" Type="http://schemas.openxmlformats.org/officeDocument/2006/relationships/image" Target="../media/image13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37.png"/><Relationship Id="rId4" Type="http://schemas.openxmlformats.org/officeDocument/2006/relationships/image" Target="../media/image10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141.png"/><Relationship Id="rId2" Type="http://schemas.openxmlformats.org/officeDocument/2006/relationships/slide" Target="slide44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40.jpeg"/><Relationship Id="rId5" Type="http://schemas.openxmlformats.org/officeDocument/2006/relationships/image" Target="../media/image139.png"/><Relationship Id="rId4" Type="http://schemas.openxmlformats.org/officeDocument/2006/relationships/image" Target="../media/image13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45.tiff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slide" Target="slide44.xml"/><Relationship Id="rId7" Type="http://schemas.openxmlformats.org/officeDocument/2006/relationships/image" Target="../media/image1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0.emf"/><Relationship Id="rId9" Type="http://schemas.microsoft.com/office/2007/relationships/hdphoto" Target="../media/hdphoto1.wd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50.png"/><Relationship Id="rId4" Type="http://schemas.openxmlformats.org/officeDocument/2006/relationships/image" Target="../media/image10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image" Target="../media/image151.jpeg"/><Relationship Id="rId7" Type="http://schemas.openxmlformats.org/officeDocument/2006/relationships/image" Target="../media/image1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54.png"/><Relationship Id="rId11" Type="http://schemas.openxmlformats.org/officeDocument/2006/relationships/image" Target="../media/image159.png"/><Relationship Id="rId5" Type="http://schemas.openxmlformats.org/officeDocument/2006/relationships/image" Target="../media/image153.png"/><Relationship Id="rId10" Type="http://schemas.openxmlformats.org/officeDocument/2006/relationships/image" Target="../media/image158.png"/><Relationship Id="rId4" Type="http://schemas.openxmlformats.org/officeDocument/2006/relationships/image" Target="../media/image152.png"/><Relationship Id="rId9" Type="http://schemas.openxmlformats.org/officeDocument/2006/relationships/image" Target="../media/image15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5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7" Type="http://schemas.openxmlformats.org/officeDocument/2006/relationships/image" Target="../media/image1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12" Type="http://schemas.openxmlformats.org/officeDocument/2006/relationships/image" Target="../media/image34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Relationship Id="rId14" Type="http://schemas.openxmlformats.org/officeDocument/2006/relationships/image" Target="../media/image3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7" Type="http://schemas.openxmlformats.org/officeDocument/2006/relationships/image" Target="../media/image171.pn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4" Type="http://schemas.openxmlformats.org/officeDocument/2006/relationships/image" Target="../media/image15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50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13" Type="http://schemas.openxmlformats.org/officeDocument/2006/relationships/image" Target="../media/image183.png"/><Relationship Id="rId3" Type="http://schemas.openxmlformats.org/officeDocument/2006/relationships/image" Target="../media/image174.jpeg"/><Relationship Id="rId7" Type="http://schemas.openxmlformats.org/officeDocument/2006/relationships/image" Target="../media/image177.png"/><Relationship Id="rId12" Type="http://schemas.openxmlformats.org/officeDocument/2006/relationships/image" Target="../media/image18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76.png"/><Relationship Id="rId11" Type="http://schemas.openxmlformats.org/officeDocument/2006/relationships/image" Target="../media/image181.jpeg"/><Relationship Id="rId5" Type="http://schemas.openxmlformats.org/officeDocument/2006/relationships/image" Target="../media/image175.jpeg"/><Relationship Id="rId10" Type="http://schemas.openxmlformats.org/officeDocument/2006/relationships/image" Target="../media/image180.png"/><Relationship Id="rId4" Type="http://schemas.openxmlformats.org/officeDocument/2006/relationships/image" Target="../media/image155.png"/><Relationship Id="rId9" Type="http://schemas.openxmlformats.org/officeDocument/2006/relationships/image" Target="../media/image179.png"/><Relationship Id="rId14" Type="http://schemas.openxmlformats.org/officeDocument/2006/relationships/image" Target="../media/image184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3" Type="http://schemas.openxmlformats.org/officeDocument/2006/relationships/image" Target="../media/image185.jpeg"/><Relationship Id="rId7" Type="http://schemas.openxmlformats.org/officeDocument/2006/relationships/image" Target="../media/image18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86.png"/><Relationship Id="rId5" Type="http://schemas.openxmlformats.org/officeDocument/2006/relationships/image" Target="../media/image175.jpeg"/><Relationship Id="rId4" Type="http://schemas.openxmlformats.org/officeDocument/2006/relationships/image" Target="../media/image155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65.xml.rels><?xml version="1.0" encoding="UTF-8" standalone="yes"?>
<Relationships xmlns="http://schemas.openxmlformats.org/package/2006/relationships"><Relationship Id="rId13" Type="http://schemas.openxmlformats.org/officeDocument/2006/relationships/hyperlink" Target="https://accessorysmartfind.lenovo.com/#/products/4X20S56697" TargetMode="External"/><Relationship Id="rId18" Type="http://schemas.openxmlformats.org/officeDocument/2006/relationships/image" Target="../media/image191.png"/><Relationship Id="rId26" Type="http://schemas.openxmlformats.org/officeDocument/2006/relationships/image" Target="../media/image199.png"/><Relationship Id="rId3" Type="http://schemas.openxmlformats.org/officeDocument/2006/relationships/hyperlink" Target="https://accessorysmartfind.lenovo.com/#/products/4X90V55523" TargetMode="External"/><Relationship Id="rId21" Type="http://schemas.openxmlformats.org/officeDocument/2006/relationships/image" Target="../media/image194.png"/><Relationship Id="rId34" Type="http://schemas.openxmlformats.org/officeDocument/2006/relationships/hyperlink" Target="https://accessorysmartfind.lenovo.com/#/products/4XC1J05150" TargetMode="External"/><Relationship Id="rId7" Type="http://schemas.openxmlformats.org/officeDocument/2006/relationships/image" Target="../media/image189.png"/><Relationship Id="rId12" Type="http://schemas.openxmlformats.org/officeDocument/2006/relationships/hyperlink" Target="https://accessorysmartfind.lenovo.com/#/products/40AW0065WW" TargetMode="External"/><Relationship Id="rId17" Type="http://schemas.openxmlformats.org/officeDocument/2006/relationships/image" Target="../media/image190.png"/><Relationship Id="rId25" Type="http://schemas.openxmlformats.org/officeDocument/2006/relationships/image" Target="../media/image198.png"/><Relationship Id="rId33" Type="http://schemas.openxmlformats.org/officeDocument/2006/relationships/hyperlink" Target="https://accessorysmartfind.lenovo.com/#/products/4XC1D66055" TargetMode="External"/><Relationship Id="rId2" Type="http://schemas.openxmlformats.org/officeDocument/2006/relationships/hyperlink" Target="https://accessorysmartfind.lenovo.com/#/products/4X90S92381" TargetMode="External"/><Relationship Id="rId16" Type="http://schemas.openxmlformats.org/officeDocument/2006/relationships/hyperlink" Target="https://accessorysmartfind.lenovo.com/#/products/40ALLG2WWW" TargetMode="External"/><Relationship Id="rId20" Type="http://schemas.openxmlformats.org/officeDocument/2006/relationships/image" Target="../media/image193.png"/><Relationship Id="rId29" Type="http://schemas.openxmlformats.org/officeDocument/2006/relationships/image" Target="../media/image202.png"/><Relationship Id="rId1" Type="http://schemas.openxmlformats.org/officeDocument/2006/relationships/slideLayout" Target="../slideLayouts/slideLayout45.xml"/><Relationship Id="rId6" Type="http://schemas.openxmlformats.org/officeDocument/2006/relationships/hyperlink" Target="https://accessorysmartfind.lenovo.com/#/products/0A61769" TargetMode="External"/><Relationship Id="rId11" Type="http://schemas.openxmlformats.org/officeDocument/2006/relationships/hyperlink" Target="https://accessorysmartfind.lenovo.com/#/products/40AWGC65WW" TargetMode="External"/><Relationship Id="rId24" Type="http://schemas.openxmlformats.org/officeDocument/2006/relationships/image" Target="../media/image197.png"/><Relationship Id="rId32" Type="http://schemas.openxmlformats.org/officeDocument/2006/relationships/hyperlink" Target="https://accessorysmartfind.lenovo.com/#/products/4XC1B34802" TargetMode="External"/><Relationship Id="rId5" Type="http://schemas.openxmlformats.org/officeDocument/2006/relationships/hyperlink" Target="https://accessorysmartfind.lenovo.com/#/products/4X91A30366" TargetMode="External"/><Relationship Id="rId15" Type="http://schemas.openxmlformats.org/officeDocument/2006/relationships/hyperlink" Target="https://accessorysmartfind.lenovo.com/#/products/4X20V24674" TargetMode="External"/><Relationship Id="rId23" Type="http://schemas.openxmlformats.org/officeDocument/2006/relationships/image" Target="../media/image196.png"/><Relationship Id="rId28" Type="http://schemas.openxmlformats.org/officeDocument/2006/relationships/image" Target="../media/image201.png"/><Relationship Id="rId10" Type="http://schemas.openxmlformats.org/officeDocument/2006/relationships/hyperlink" Target="https://accessorysmartfind.lenovo.com/#/products/4X20V07881" TargetMode="External"/><Relationship Id="rId19" Type="http://schemas.openxmlformats.org/officeDocument/2006/relationships/image" Target="../media/image192.png"/><Relationship Id="rId31" Type="http://schemas.openxmlformats.org/officeDocument/2006/relationships/image" Target="../media/image204.png"/><Relationship Id="rId4" Type="http://schemas.openxmlformats.org/officeDocument/2006/relationships/hyperlink" Target="https://accessorysmartfind.lenovo.com/#/products/4X90X21427" TargetMode="External"/><Relationship Id="rId9" Type="http://schemas.openxmlformats.org/officeDocument/2006/relationships/hyperlink" Target="https://accessorysmartfind.lenovo.com/accessories/#/products/40B30090US" TargetMode="External"/><Relationship Id="rId14" Type="http://schemas.openxmlformats.org/officeDocument/2006/relationships/hyperlink" Target="https://accessorysmartfind.lenovo.com/#/products/4X20S56713" TargetMode="External"/><Relationship Id="rId22" Type="http://schemas.openxmlformats.org/officeDocument/2006/relationships/image" Target="../media/image195.png"/><Relationship Id="rId27" Type="http://schemas.openxmlformats.org/officeDocument/2006/relationships/image" Target="../media/image200.png"/><Relationship Id="rId30" Type="http://schemas.openxmlformats.org/officeDocument/2006/relationships/image" Target="../media/image203.png"/><Relationship Id="rId35" Type="http://schemas.openxmlformats.org/officeDocument/2006/relationships/image" Target="../media/image205.png"/><Relationship Id="rId8" Type="http://schemas.openxmlformats.org/officeDocument/2006/relationships/hyperlink" Target="https://accessorysmartfind.lenovo.com/#/products/40AU0065US" TargetMode="Externa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hyperlink" Target="https://accessorysmartfind.lenovo.com/#/products/4XD1C82055" TargetMode="External"/><Relationship Id="rId13" Type="http://schemas.openxmlformats.org/officeDocument/2006/relationships/hyperlink" Target="https://accessorysmartfind.lenovo.com/#/products/4XD0K25030" TargetMode="External"/><Relationship Id="rId18" Type="http://schemas.openxmlformats.org/officeDocument/2006/relationships/hyperlink" Target="https://accessorysmartfind.lenovo.com/#/products/4XD0U47635" TargetMode="External"/><Relationship Id="rId3" Type="http://schemas.openxmlformats.org/officeDocument/2006/relationships/image" Target="../media/image207.png"/><Relationship Id="rId21" Type="http://schemas.openxmlformats.org/officeDocument/2006/relationships/image" Target="../media/image214.png"/><Relationship Id="rId7" Type="http://schemas.openxmlformats.org/officeDocument/2006/relationships/image" Target="../media/image211.png"/><Relationship Id="rId12" Type="http://schemas.openxmlformats.org/officeDocument/2006/relationships/hyperlink" Target="https://accessorysmartfind.lenovo.com/#/products/4XD1C99222" TargetMode="External"/><Relationship Id="rId17" Type="http://schemas.openxmlformats.org/officeDocument/2006/relationships/hyperlink" Target="https://accessorysmartfind.lenovo.com/#/products/4XD0T32974" TargetMode="External"/><Relationship Id="rId2" Type="http://schemas.openxmlformats.org/officeDocument/2006/relationships/image" Target="../media/image206.png"/><Relationship Id="rId16" Type="http://schemas.openxmlformats.org/officeDocument/2006/relationships/hyperlink" Target="https://accessorysmartfind.lenovo.com/#/products/4XD0S92991" TargetMode="External"/><Relationship Id="rId20" Type="http://schemas.openxmlformats.org/officeDocument/2006/relationships/image" Target="../media/image213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10.png"/><Relationship Id="rId11" Type="http://schemas.openxmlformats.org/officeDocument/2006/relationships/hyperlink" Target="https://accessorysmartfind.lenovo.com/#/products/4XD1C99220" TargetMode="External"/><Relationship Id="rId5" Type="http://schemas.openxmlformats.org/officeDocument/2006/relationships/image" Target="../media/image209.png"/><Relationship Id="rId15" Type="http://schemas.openxmlformats.org/officeDocument/2006/relationships/hyperlink" Target="https://accessorysmartfind.lenovo.com/#/products/4XD0X88524" TargetMode="External"/><Relationship Id="rId23" Type="http://schemas.openxmlformats.org/officeDocument/2006/relationships/image" Target="../media/image216.png"/><Relationship Id="rId10" Type="http://schemas.openxmlformats.org/officeDocument/2006/relationships/hyperlink" Target="https://accessorysmartfind.lenovo.com/#/products/4XD1C99223" TargetMode="External"/><Relationship Id="rId19" Type="http://schemas.openxmlformats.org/officeDocument/2006/relationships/image" Target="../media/image212.png"/><Relationship Id="rId4" Type="http://schemas.openxmlformats.org/officeDocument/2006/relationships/image" Target="../media/image208.png"/><Relationship Id="rId9" Type="http://schemas.openxmlformats.org/officeDocument/2006/relationships/hyperlink" Target="https://accessorysmartfind.lenovo.com/#/products/4XD1C99221" TargetMode="External"/><Relationship Id="rId14" Type="http://schemas.openxmlformats.org/officeDocument/2006/relationships/hyperlink" Target="https://accessorysmartfind.lenovo.com/#/products/4XD1B61617" TargetMode="External"/><Relationship Id="rId22" Type="http://schemas.openxmlformats.org/officeDocument/2006/relationships/image" Target="../media/image215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.png"/><Relationship Id="rId3" Type="http://schemas.openxmlformats.org/officeDocument/2006/relationships/hyperlink" Target="https://accessorysmartfind.lenovo.com/#/products/4X30M39458" TargetMode="External"/><Relationship Id="rId7" Type="http://schemas.openxmlformats.org/officeDocument/2006/relationships/image" Target="../media/image218.png"/><Relationship Id="rId2" Type="http://schemas.openxmlformats.org/officeDocument/2006/relationships/hyperlink" Target="https://accessorysmartfind.lenovo.com/#/products/4X30L79883" TargetMode="Externa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17.png"/><Relationship Id="rId5" Type="http://schemas.openxmlformats.org/officeDocument/2006/relationships/hyperlink" Target="https://smartfind.lenovo.com/accessories/#/products/4X31K03931" TargetMode="External"/><Relationship Id="rId10" Type="http://schemas.microsoft.com/office/2007/relationships/hdphoto" Target="../media/hdphoto2.wdp"/><Relationship Id="rId4" Type="http://schemas.openxmlformats.org/officeDocument/2006/relationships/hyperlink" Target="https://accessorysmartfind.lenovo.com/#/products/4X30H56796" TargetMode="External"/><Relationship Id="rId9" Type="http://schemas.openxmlformats.org/officeDocument/2006/relationships/image" Target="../media/image220.png"/></Relationships>
</file>

<file path=ppt/slides/_rels/slide68.xml.rels><?xml version="1.0" encoding="UTF-8" standalone="yes"?>
<Relationships xmlns="http://schemas.openxmlformats.org/package/2006/relationships"><Relationship Id="rId13" Type="http://schemas.openxmlformats.org/officeDocument/2006/relationships/hyperlink" Target="https://accessorysmartfind.lenovo.com/#/products/4Y41C68642" TargetMode="External"/><Relationship Id="rId18" Type="http://schemas.openxmlformats.org/officeDocument/2006/relationships/hyperlink" Target="https://smartfind.lenovo.com/accessories/#/products/4Y41C33748" TargetMode="External"/><Relationship Id="rId26" Type="http://schemas.openxmlformats.org/officeDocument/2006/relationships/image" Target="../media/image227.png"/><Relationship Id="rId21" Type="http://schemas.openxmlformats.org/officeDocument/2006/relationships/image" Target="../media/image223.png"/><Relationship Id="rId34" Type="http://schemas.openxmlformats.org/officeDocument/2006/relationships/image" Target="../media/image235.png"/><Relationship Id="rId7" Type="http://schemas.openxmlformats.org/officeDocument/2006/relationships/hyperlink" Target="https://accessorysmartfind.lenovo.com/#/products/4Y50X88822" TargetMode="External"/><Relationship Id="rId12" Type="http://schemas.openxmlformats.org/officeDocument/2006/relationships/hyperlink" Target="https://accessorysmartfind.lenovo.com/#/products/4Y50U45359" TargetMode="External"/><Relationship Id="rId17" Type="http://schemas.openxmlformats.org/officeDocument/2006/relationships/hyperlink" Target="https://accessorysmartfind.lenovo.com/#/products/4Y40X49493" TargetMode="External"/><Relationship Id="rId25" Type="http://schemas.openxmlformats.org/officeDocument/2006/relationships/image" Target="../media/image226.png"/><Relationship Id="rId33" Type="http://schemas.openxmlformats.org/officeDocument/2006/relationships/image" Target="../media/image234.png"/><Relationship Id="rId2" Type="http://schemas.openxmlformats.org/officeDocument/2006/relationships/hyperlink" Target="https://accessorysmartfind.lenovo.com/#/products/4Y51C68693" TargetMode="External"/><Relationship Id="rId16" Type="http://schemas.openxmlformats.org/officeDocument/2006/relationships/hyperlink" Target="https://smartfind.lenovo.com/accessories/#/products/4Y41K04031" TargetMode="External"/><Relationship Id="rId20" Type="http://schemas.openxmlformats.org/officeDocument/2006/relationships/image" Target="../media/image222.png"/><Relationship Id="rId29" Type="http://schemas.openxmlformats.org/officeDocument/2006/relationships/image" Target="../media/image230.png"/><Relationship Id="rId1" Type="http://schemas.openxmlformats.org/officeDocument/2006/relationships/slideLayout" Target="../slideLayouts/slideLayout45.xml"/><Relationship Id="rId6" Type="http://schemas.openxmlformats.org/officeDocument/2006/relationships/hyperlink" Target="https://accessorysmartfind.lenovo.com/#/products/4Y50V81591" TargetMode="External"/><Relationship Id="rId11" Type="http://schemas.openxmlformats.org/officeDocument/2006/relationships/hyperlink" Target="https://accessorysmartfind.lenovo.com/#/products/4Y51C21217" TargetMode="External"/><Relationship Id="rId24" Type="http://schemas.openxmlformats.org/officeDocument/2006/relationships/image" Target="../media/image225.png"/><Relationship Id="rId32" Type="http://schemas.openxmlformats.org/officeDocument/2006/relationships/image" Target="../media/image233.png"/><Relationship Id="rId37" Type="http://schemas.openxmlformats.org/officeDocument/2006/relationships/image" Target="../media/image238.png"/><Relationship Id="rId5" Type="http://schemas.openxmlformats.org/officeDocument/2006/relationships/hyperlink" Target="https://smartfind.lenovo.com/accessories/#/products/4Y51D20848" TargetMode="External"/><Relationship Id="rId15" Type="http://schemas.openxmlformats.org/officeDocument/2006/relationships/hyperlink" Target="https://smartfind.lenovo.com/accessories/#/products/4Y41C33791" TargetMode="External"/><Relationship Id="rId23" Type="http://schemas.microsoft.com/office/2007/relationships/hdphoto" Target="../media/hdphoto3.wdp"/><Relationship Id="rId28" Type="http://schemas.openxmlformats.org/officeDocument/2006/relationships/image" Target="../media/image229.png"/><Relationship Id="rId36" Type="http://schemas.openxmlformats.org/officeDocument/2006/relationships/image" Target="../media/image237.png"/><Relationship Id="rId10" Type="http://schemas.openxmlformats.org/officeDocument/2006/relationships/hyperlink" Target="https://smartfind.lenovo.com/accessories/#/products/4Y51C33792" TargetMode="External"/><Relationship Id="rId19" Type="http://schemas.openxmlformats.org/officeDocument/2006/relationships/image" Target="../media/image221.png"/><Relationship Id="rId31" Type="http://schemas.openxmlformats.org/officeDocument/2006/relationships/image" Target="../media/image232.png"/><Relationship Id="rId4" Type="http://schemas.openxmlformats.org/officeDocument/2006/relationships/hyperlink" Target="https://accessorysmartfind.lenovo.com/#/products/4Y50R20864" TargetMode="External"/><Relationship Id="rId9" Type="http://schemas.openxmlformats.org/officeDocument/2006/relationships/hyperlink" Target="https://accessorysmartfind.lenovo.com/#/products/4Y51C21216" TargetMode="External"/><Relationship Id="rId14" Type="http://schemas.openxmlformats.org/officeDocument/2006/relationships/hyperlink" Target="https://accessorysmartfind.lenovo.com/#/products/4Y41B69353" TargetMode="External"/><Relationship Id="rId22" Type="http://schemas.openxmlformats.org/officeDocument/2006/relationships/image" Target="../media/image224.png"/><Relationship Id="rId27" Type="http://schemas.openxmlformats.org/officeDocument/2006/relationships/image" Target="../media/image228.png"/><Relationship Id="rId30" Type="http://schemas.openxmlformats.org/officeDocument/2006/relationships/image" Target="../media/image231.png"/><Relationship Id="rId35" Type="http://schemas.openxmlformats.org/officeDocument/2006/relationships/image" Target="../media/image236.png"/><Relationship Id="rId8" Type="http://schemas.openxmlformats.org/officeDocument/2006/relationships/hyperlink" Target="https://smartfind.lenovo.com/accessories/#/products/4Y51J62544" TargetMode="External"/><Relationship Id="rId3" Type="http://schemas.openxmlformats.org/officeDocument/2006/relationships/hyperlink" Target="https://smartfind.lenovo.com/accessories/#/products/4Y51D20850" TargetMode="External"/></Relationships>
</file>

<file path=ppt/slides/_rels/slide69.xml.rels><?xml version="1.0" encoding="UTF-8" standalone="yes"?>
<Relationships xmlns="http://schemas.openxmlformats.org/package/2006/relationships"><Relationship Id="rId13" Type="http://schemas.openxmlformats.org/officeDocument/2006/relationships/hyperlink" Target="https://accessorysmartfind.lenovo.com/#/products/4X41B65330" TargetMode="External"/><Relationship Id="rId18" Type="http://schemas.openxmlformats.org/officeDocument/2006/relationships/image" Target="../media/image242.jpeg"/><Relationship Id="rId26" Type="http://schemas.openxmlformats.org/officeDocument/2006/relationships/image" Target="../media/image244.png"/><Relationship Id="rId3" Type="http://schemas.openxmlformats.org/officeDocument/2006/relationships/hyperlink" Target="https://accessorysmartfind.lenovo.com/#/products/4X41C12468" TargetMode="External"/><Relationship Id="rId21" Type="http://schemas.openxmlformats.org/officeDocument/2006/relationships/hyperlink" Target="https://accessorysmartfind.lenovo.com/#/products/4X40V09690" TargetMode="External"/><Relationship Id="rId34" Type="http://schemas.openxmlformats.org/officeDocument/2006/relationships/image" Target="../media/image252.png"/><Relationship Id="rId7" Type="http://schemas.openxmlformats.org/officeDocument/2006/relationships/hyperlink" Target="https://accessorysmartfind.lenovo.com/#/products/4X40Y95214" TargetMode="External"/><Relationship Id="rId12" Type="http://schemas.openxmlformats.org/officeDocument/2006/relationships/hyperlink" Target="https://accessorysmartfind.lenovo.com/#/products/4X40Q26384" TargetMode="External"/><Relationship Id="rId17" Type="http://schemas.openxmlformats.org/officeDocument/2006/relationships/image" Target="../media/image241.png"/><Relationship Id="rId25" Type="http://schemas.openxmlformats.org/officeDocument/2006/relationships/image" Target="../media/image243.png"/><Relationship Id="rId33" Type="http://schemas.openxmlformats.org/officeDocument/2006/relationships/image" Target="../media/image251.png"/><Relationship Id="rId2" Type="http://schemas.openxmlformats.org/officeDocument/2006/relationships/hyperlink" Target="https://accessorysmartfind.lenovo.com/#/products/4X40K09936" TargetMode="External"/><Relationship Id="rId16" Type="http://schemas.openxmlformats.org/officeDocument/2006/relationships/image" Target="../media/image240.png"/><Relationship Id="rId20" Type="http://schemas.openxmlformats.org/officeDocument/2006/relationships/hyperlink" Target="https://smartfind.lenovo.com/accessories/#/products/4X40V09689" TargetMode="External"/><Relationship Id="rId29" Type="http://schemas.openxmlformats.org/officeDocument/2006/relationships/image" Target="../media/image247.png"/><Relationship Id="rId1" Type="http://schemas.openxmlformats.org/officeDocument/2006/relationships/slideLayout" Target="../slideLayouts/slideLayout45.xml"/><Relationship Id="rId6" Type="http://schemas.openxmlformats.org/officeDocument/2006/relationships/hyperlink" Target="https://smartfind.lenovo.com/accessories/#/products/4X41J35812" TargetMode="External"/><Relationship Id="rId11" Type="http://schemas.openxmlformats.org/officeDocument/2006/relationships/hyperlink" Target="https://accessorysmartfind.lenovo.com/#/products/4X40W19826" TargetMode="External"/><Relationship Id="rId24" Type="http://schemas.openxmlformats.org/officeDocument/2006/relationships/hyperlink" Target="https://accessorysmartfind.lenovo.com/#/products/4Z11D05519" TargetMode="External"/><Relationship Id="rId32" Type="http://schemas.openxmlformats.org/officeDocument/2006/relationships/image" Target="../media/image250.png"/><Relationship Id="rId5" Type="http://schemas.openxmlformats.org/officeDocument/2006/relationships/hyperlink" Target="https://accessorysmartfind.lenovo.com/#/products/4X40Q26383" TargetMode="External"/><Relationship Id="rId15" Type="http://schemas.openxmlformats.org/officeDocument/2006/relationships/image" Target="../media/image239.png"/><Relationship Id="rId23" Type="http://schemas.openxmlformats.org/officeDocument/2006/relationships/hyperlink" Target="https://accessorysmartfind.lenovo.com/#/products/4Z11D05518" TargetMode="External"/><Relationship Id="rId28" Type="http://schemas.openxmlformats.org/officeDocument/2006/relationships/image" Target="../media/image246.png"/><Relationship Id="rId36" Type="http://schemas.openxmlformats.org/officeDocument/2006/relationships/image" Target="../media/image253.png"/><Relationship Id="rId10" Type="http://schemas.openxmlformats.org/officeDocument/2006/relationships/hyperlink" Target="https://smartfind.lenovo.com/accessories/#/products/4X41A30365" TargetMode="External"/><Relationship Id="rId19" Type="http://schemas.openxmlformats.org/officeDocument/2006/relationships/hyperlink" Target="https://accessorysmartfind.lenovo.com/#/products/4X40V09688" TargetMode="External"/><Relationship Id="rId31" Type="http://schemas.openxmlformats.org/officeDocument/2006/relationships/image" Target="../media/image249.png"/><Relationship Id="rId4" Type="http://schemas.openxmlformats.org/officeDocument/2006/relationships/hyperlink" Target="https://accessorysmartfind.lenovo.com/#/products/4X41A30364" TargetMode="External"/><Relationship Id="rId9" Type="http://schemas.openxmlformats.org/officeDocument/2006/relationships/hyperlink" Target="https://accessorysmartfind.lenovo.com/#/products/4X41C12469" TargetMode="External"/><Relationship Id="rId14" Type="http://schemas.openxmlformats.org/officeDocument/2006/relationships/hyperlink" Target="https://accessorysmartfind.lenovo.com/#/products/4X40X67058" TargetMode="External"/><Relationship Id="rId22" Type="http://schemas.openxmlformats.org/officeDocument/2006/relationships/hyperlink" Target="https://accessorysmartfind.lenovo.com/#/products/4X40V09691" TargetMode="External"/><Relationship Id="rId27" Type="http://schemas.openxmlformats.org/officeDocument/2006/relationships/image" Target="../media/image245.jpeg"/><Relationship Id="rId30" Type="http://schemas.openxmlformats.org/officeDocument/2006/relationships/image" Target="../media/image248.png"/><Relationship Id="rId35" Type="http://schemas.microsoft.com/office/2007/relationships/hdphoto" Target="../media/hdphoto4.wdp"/><Relationship Id="rId8" Type="http://schemas.openxmlformats.org/officeDocument/2006/relationships/hyperlink" Target="https://accessorysmartfind.lenovo.com/#/products/4X40Y95215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hyperlink" Target="https://smartfind.lenovo.com/#/" TargetMode="Externa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ccftech.com/amd-nasdaq-selling-20-percent-shares-private-equity-silver-lake/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www.wallpaperflare.com/technology-amd-ryzen-wallpaper-gdrkb" TargetMode="External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73E5C-131A-4F5E-B143-AAAEEED13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Topseller</a:t>
            </a:r>
            <a:r>
              <a:rPr lang="en-US" dirty="0"/>
              <a:t> Quick Reference Guide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2EBFB8-71DD-445E-B9C2-482CED3914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0" y="4869306"/>
            <a:ext cx="9949796" cy="457200"/>
          </a:xfrm>
        </p:spPr>
        <p:txBody>
          <a:bodyPr/>
          <a:lstStyle/>
          <a:p>
            <a:r>
              <a:rPr lang="en-US" dirty="0"/>
              <a:t>U.S. | March</a:t>
            </a:r>
          </a:p>
          <a:p>
            <a:r>
              <a:rPr lang="en-US" sz="1600" dirty="0"/>
              <a:t> 03-01-2023</a:t>
            </a:r>
          </a:p>
        </p:txBody>
      </p:sp>
    </p:spTree>
    <p:extLst>
      <p:ext uri="{BB962C8B-B14F-4D97-AF65-F5344CB8AC3E}">
        <p14:creationId xmlns:p14="http://schemas.microsoft.com/office/powerpoint/2010/main" val="2020050417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D34D4-84DC-4B69-8C7E-0BBB0DF49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VELOCITY THINKPAD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AEC2C-9F4B-4A4A-831B-699ACA795F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B701E3-D698-4643-9264-AD69B882BE3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954" y="1984915"/>
            <a:ext cx="541948" cy="5419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96197C-4701-4BDE-ACBE-0FA82EF75C31}"/>
              </a:ext>
            </a:extLst>
          </p:cNvPr>
          <p:cNvSpPr txBox="1"/>
          <p:nvPr/>
        </p:nvSpPr>
        <p:spPr>
          <a:xfrm>
            <a:off x="2324026" y="3054784"/>
            <a:ext cx="877650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b="1" dirty="0"/>
              <a:t>L13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96567F-D454-4EC1-BA8C-C720FDF0ABC2}"/>
              </a:ext>
            </a:extLst>
          </p:cNvPr>
          <p:cNvSpPr txBox="1"/>
          <p:nvPr/>
        </p:nvSpPr>
        <p:spPr>
          <a:xfrm>
            <a:off x="6482118" y="3057926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b="1" dirty="0"/>
              <a:t>L14 (Intel / AMD)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7AF44B-7563-48E5-B9D3-2BA78545F22A}"/>
              </a:ext>
            </a:extLst>
          </p:cNvPr>
          <p:cNvSpPr txBox="1"/>
          <p:nvPr/>
        </p:nvSpPr>
        <p:spPr>
          <a:xfrm>
            <a:off x="8641279" y="3057926"/>
            <a:ext cx="1358513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b="1" dirty="0"/>
              <a:t>L15 (Intel / AMD)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D735D8-7148-40F2-8778-2319353DA097}"/>
              </a:ext>
            </a:extLst>
          </p:cNvPr>
          <p:cNvSpPr txBox="1"/>
          <p:nvPr/>
        </p:nvSpPr>
        <p:spPr>
          <a:xfrm>
            <a:off x="4322954" y="3057926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b="1" dirty="0"/>
              <a:t>L13 Yoga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2DA6E2-498E-4750-B2EE-A9A7D6A90ADE}"/>
              </a:ext>
            </a:extLst>
          </p:cNvPr>
          <p:cNvSpPr txBox="1"/>
          <p:nvPr/>
        </p:nvSpPr>
        <p:spPr>
          <a:xfrm>
            <a:off x="3363321" y="5011864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b="1" dirty="0"/>
              <a:t>E14 (Intel / AMD)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558CBC-7FA7-4E31-AC7D-D9A0394917E7}"/>
              </a:ext>
            </a:extLst>
          </p:cNvPr>
          <p:cNvSpPr txBox="1"/>
          <p:nvPr/>
        </p:nvSpPr>
        <p:spPr>
          <a:xfrm>
            <a:off x="7117738" y="5011864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b="1" dirty="0"/>
              <a:t>E15 (Intel/AMD)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C15196F-7F0F-430A-A924-EE8F11B02E1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3483" y="2084412"/>
            <a:ext cx="1220261" cy="9287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FF2AC4-34D5-4323-B477-7AD81D7AC75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9006" y="1906989"/>
            <a:ext cx="1358513" cy="11477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BECBD23-7616-4B46-9CAF-B1CCA91BC76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3166" y="1962288"/>
            <a:ext cx="1889181" cy="11730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F6FDFC9-1FC6-4501-BC5F-68910D01275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4346" y="1946963"/>
            <a:ext cx="1443099" cy="11078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6A40B20-A9CA-4C67-BDFB-CBD2A6598B3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1362" y="3808108"/>
            <a:ext cx="1912152" cy="11962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EA5F59B-0D46-4225-A014-5139A3621E3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6588" y="3677461"/>
            <a:ext cx="1556570" cy="125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97259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34BC7-0ED2-48E1-9705-8567543B8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71" y="150808"/>
            <a:ext cx="11073384" cy="521208"/>
          </a:xfrm>
        </p:spPr>
        <p:txBody>
          <a:bodyPr/>
          <a:lstStyle/>
          <a:p>
            <a:r>
              <a:rPr lang="en-US" sz="2400" dirty="0"/>
              <a:t>VELOCITY THINKPAD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8176B2-696F-4C72-8E95-CAF9C8D04D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11</a:t>
            </a:fld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C71EF53-D7EE-49CE-B2CE-EF327A8FA7EF}"/>
              </a:ext>
            </a:extLst>
          </p:cNvPr>
          <p:cNvGraphicFramePr>
            <a:graphicFrameLocks noGrp="1"/>
          </p:cNvGraphicFramePr>
          <p:nvPr/>
        </p:nvGraphicFramePr>
        <p:xfrm>
          <a:off x="37390" y="3639073"/>
          <a:ext cx="4628958" cy="2687101"/>
        </p:xfrm>
        <a:graphic>
          <a:graphicData uri="http://schemas.openxmlformats.org/drawingml/2006/table">
            <a:tbl>
              <a:tblPr firstRow="1"/>
              <a:tblGrid>
                <a:gridCol w="3699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64752">
                  <a:extLst>
                    <a:ext uri="{9D8B030D-6E8A-4147-A177-3AD203B41FA5}">
                      <a16:colId xmlns:a16="http://schemas.microsoft.com/office/drawing/2014/main" val="3752980539"/>
                    </a:ext>
                  </a:extLst>
                </a:gridCol>
                <a:gridCol w="1064752">
                  <a:extLst>
                    <a:ext uri="{9D8B030D-6E8A-4147-A177-3AD203B41FA5}">
                      <a16:colId xmlns:a16="http://schemas.microsoft.com/office/drawing/2014/main" val="1848802128"/>
                    </a:ext>
                  </a:extLst>
                </a:gridCol>
                <a:gridCol w="1064752">
                  <a:extLst>
                    <a:ext uri="{9D8B030D-6E8A-4147-A177-3AD203B41FA5}">
                      <a16:colId xmlns:a16="http://schemas.microsoft.com/office/drawing/2014/main" val="2863916871"/>
                    </a:ext>
                  </a:extLst>
                </a:gridCol>
                <a:gridCol w="1064752">
                  <a:extLst>
                    <a:ext uri="{9D8B030D-6E8A-4147-A177-3AD203B41FA5}">
                      <a16:colId xmlns:a16="http://schemas.microsoft.com/office/drawing/2014/main" val="1416109739"/>
                    </a:ext>
                  </a:extLst>
                </a:gridCol>
              </a:tblGrid>
              <a:tr h="199450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E15 (Intel)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$939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$999</a:t>
                      </a: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$1069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$1189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6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$40 REBATE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</a:t>
                      </a: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3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21E6007FUS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21E6007DUS</a:t>
                      </a:r>
                    </a:p>
                  </a:txBody>
                  <a:tcPr marL="6934" marR="6934" marT="69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21E6007HUS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21E6007GUS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14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i5-1235U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i5-1235U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i5-1235U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i7-1255U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901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8GB DIMM + 8GB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8GB DIMM + 8GB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8GB DIMM + 8GB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14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510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702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469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5567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901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8BBE2B1-37D6-4C37-8BE2-D3BAFED552D0}"/>
              </a:ext>
            </a:extLst>
          </p:cNvPr>
          <p:cNvGraphicFramePr>
            <a:graphicFrameLocks noGrp="1"/>
          </p:cNvGraphicFramePr>
          <p:nvPr/>
        </p:nvGraphicFramePr>
        <p:xfrm>
          <a:off x="6094412" y="922078"/>
          <a:ext cx="4642769" cy="2611824"/>
        </p:xfrm>
        <a:graphic>
          <a:graphicData uri="http://schemas.openxmlformats.org/drawingml/2006/table">
            <a:tbl>
              <a:tblPr firstRow="1"/>
              <a:tblGrid>
                <a:gridCol w="4029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1776">
                  <a:extLst>
                    <a:ext uri="{9D8B030D-6E8A-4147-A177-3AD203B41FA5}">
                      <a16:colId xmlns:a16="http://schemas.microsoft.com/office/drawing/2014/main" val="1605616884"/>
                    </a:ext>
                  </a:extLst>
                </a:gridCol>
                <a:gridCol w="1082671">
                  <a:extLst>
                    <a:ext uri="{9D8B030D-6E8A-4147-A177-3AD203B41FA5}">
                      <a16:colId xmlns:a16="http://schemas.microsoft.com/office/drawing/2014/main" val="714367828"/>
                    </a:ext>
                  </a:extLst>
                </a:gridCol>
                <a:gridCol w="108267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082671">
                  <a:extLst>
                    <a:ext uri="{9D8B030D-6E8A-4147-A177-3AD203B41FA5}">
                      <a16:colId xmlns:a16="http://schemas.microsoft.com/office/drawing/2014/main" val="2816250273"/>
                    </a:ext>
                  </a:extLst>
                </a:gridCol>
              </a:tblGrid>
              <a:tr h="0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E14 (AMD)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$829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$889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$999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$1079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04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36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21EB001PUS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21EB001RUS</a:t>
                      </a:r>
                    </a:p>
                  </a:txBody>
                  <a:tcPr marL="5603" marR="5603" marT="560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21EB001UUS</a:t>
                      </a:r>
                    </a:p>
                  </a:txBody>
                  <a:tcPr marL="5603" marR="5603" marT="560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en-US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21EB001WUS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866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5625U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5625U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7 5825U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7 5825U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566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8GB DIMM + 8GB DIMM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8GB DIMM + 8GB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8GB DIMM + 8GB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866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502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FHD IPS Anti-glare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637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Camera w/Shutter, 2x2 AX WLAN, BT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505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</a:t>
                      </a:r>
                      <a:r>
                        <a:rPr lang="en-US" sz="7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45Whr Battery</a:t>
                      </a:r>
                      <a:endParaRPr lang="en-US" sz="7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</a:t>
                      </a:r>
                      <a:r>
                        <a:rPr lang="en-US" sz="7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45Whr Battery</a:t>
                      </a:r>
                      <a:endParaRPr lang="en-US" sz="7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</a:t>
                      </a:r>
                      <a:r>
                        <a:rPr lang="en-US" sz="7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45Whr Battery</a:t>
                      </a:r>
                      <a:endParaRPr lang="en-US" sz="7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4127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643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AC39637-DA25-4883-A8F0-665ECCFFCB29}"/>
              </a:ext>
            </a:extLst>
          </p:cNvPr>
          <p:cNvGraphicFramePr>
            <a:graphicFrameLocks noGrp="1"/>
          </p:cNvGraphicFramePr>
          <p:nvPr/>
        </p:nvGraphicFramePr>
        <p:xfrm>
          <a:off x="6094412" y="3576958"/>
          <a:ext cx="5664582" cy="2869630"/>
        </p:xfrm>
        <a:graphic>
          <a:graphicData uri="http://schemas.openxmlformats.org/drawingml/2006/table">
            <a:tbl>
              <a:tblPr firstRow="1"/>
              <a:tblGrid>
                <a:gridCol w="4169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4951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4951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049517">
                  <a:extLst>
                    <a:ext uri="{9D8B030D-6E8A-4147-A177-3AD203B41FA5}">
                      <a16:colId xmlns:a16="http://schemas.microsoft.com/office/drawing/2014/main" val="2522738871"/>
                    </a:ext>
                  </a:extLst>
                </a:gridCol>
                <a:gridCol w="1049517">
                  <a:extLst>
                    <a:ext uri="{9D8B030D-6E8A-4147-A177-3AD203B41FA5}">
                      <a16:colId xmlns:a16="http://schemas.microsoft.com/office/drawing/2014/main" val="2286395245"/>
                    </a:ext>
                  </a:extLst>
                </a:gridCol>
                <a:gridCol w="104951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01063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E15 (AMD)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$829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$949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$959</a:t>
                      </a:r>
                    </a:p>
                  </a:txBody>
                  <a:tcPr marL="66563" marR="924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$1019</a:t>
                      </a: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$1079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11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$35 REBATE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$35 REBATE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$35 REBATE</a:t>
                      </a:r>
                    </a:p>
                  </a:txBody>
                  <a:tcPr marL="66563" marR="924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$35 REBATE</a:t>
                      </a: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$35 REBATE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180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21ED003WUS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21ED0041US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21ED003YUS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21ED0045US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21ED0043US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457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5625U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7 5825U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5625U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7 5825U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7 5825U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179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 + 8GB DIMM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 + 8GB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 + 8GB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719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179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386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2x2 AX WLAN, BT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2x2 AX WLAN, BT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102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799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462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50FC274-8629-A226-AE9C-C6DC482B0129}"/>
              </a:ext>
            </a:extLst>
          </p:cNvPr>
          <p:cNvGraphicFramePr>
            <a:graphicFrameLocks noGrp="1"/>
          </p:cNvGraphicFramePr>
          <p:nvPr/>
        </p:nvGraphicFramePr>
        <p:xfrm>
          <a:off x="37391" y="924832"/>
          <a:ext cx="3555815" cy="2685170"/>
        </p:xfrm>
        <a:graphic>
          <a:graphicData uri="http://schemas.openxmlformats.org/drawingml/2006/table">
            <a:tbl>
              <a:tblPr firstRow="1"/>
              <a:tblGrid>
                <a:gridCol w="3117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81368">
                  <a:extLst>
                    <a:ext uri="{9D8B030D-6E8A-4147-A177-3AD203B41FA5}">
                      <a16:colId xmlns:a16="http://schemas.microsoft.com/office/drawing/2014/main" val="1605616884"/>
                    </a:ext>
                  </a:extLst>
                </a:gridCol>
                <a:gridCol w="1081368">
                  <a:extLst>
                    <a:ext uri="{9D8B030D-6E8A-4147-A177-3AD203B41FA5}">
                      <a16:colId xmlns:a16="http://schemas.microsoft.com/office/drawing/2014/main" val="714367828"/>
                    </a:ext>
                  </a:extLst>
                </a:gridCol>
                <a:gridCol w="108136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0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E14 (Intel)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$949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$999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$999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04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36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21E3008HUS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21E3008FUS</a:t>
                      </a:r>
                    </a:p>
                  </a:txBody>
                  <a:tcPr marL="5603" marR="5603" marT="560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21E3008BUS</a:t>
                      </a:r>
                    </a:p>
                  </a:txBody>
                  <a:tcPr marL="5603" marR="5603" marT="560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866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i5-1235U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i5-1235U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i7-1255U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566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8GB DIMM + 8GB DIMM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8GB DIMM + 8GB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866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</a:t>
                      </a:r>
                      <a:r>
                        <a:rPr lang="en-US" sz="7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endParaRPr lang="en-US" sz="7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</a:t>
                      </a:r>
                      <a:r>
                        <a:rPr lang="en-US" sz="7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endParaRPr lang="en-US" sz="7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502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FHD IPS Anti-glare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637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Camera w/Shutter, 2x2 AX WLAN, BT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505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57Whr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57Whr Battery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57Whr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4127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643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819158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34BC7-0ED2-48E1-9705-8567543B8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13" y="238320"/>
            <a:ext cx="11073384" cy="521208"/>
          </a:xfrm>
        </p:spPr>
        <p:txBody>
          <a:bodyPr/>
          <a:lstStyle/>
          <a:p>
            <a:r>
              <a:rPr lang="en-US" sz="2400"/>
              <a:t>VELOCITY THINKPAD</a:t>
            </a:r>
            <a:br>
              <a:rPr lang="en-US" sz="2400"/>
            </a:b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8176B2-696F-4C72-8E95-CAF9C8D04D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12</a:t>
            </a:fld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89F7BF7-2B7D-4F6B-9684-68B0CD1B8F9B}"/>
              </a:ext>
            </a:extLst>
          </p:cNvPr>
          <p:cNvGraphicFramePr>
            <a:graphicFrameLocks noGrp="1"/>
          </p:cNvGraphicFramePr>
          <p:nvPr/>
        </p:nvGraphicFramePr>
        <p:xfrm>
          <a:off x="13535" y="811463"/>
          <a:ext cx="3869444" cy="2443921"/>
        </p:xfrm>
        <a:graphic>
          <a:graphicData uri="http://schemas.openxmlformats.org/drawingml/2006/table">
            <a:tbl>
              <a:tblPr firstRow="1"/>
              <a:tblGrid>
                <a:gridCol w="2440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0567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09866">
                  <a:extLst>
                    <a:ext uri="{9D8B030D-6E8A-4147-A177-3AD203B41FA5}">
                      <a16:colId xmlns:a16="http://schemas.microsoft.com/office/drawing/2014/main" val="2378337458"/>
                    </a:ext>
                  </a:extLst>
                </a:gridCol>
                <a:gridCol w="120986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67676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L13 Clam G3 (Intel)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$1119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$1179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$1299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29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$50 REBATE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$50 REBATE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$25 REBATE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19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21B3003TUS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21B3003PUS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21B3003RUS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673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Core i5-1235U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Core i5-1245U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Core i7-1255U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289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16GB DIMM 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8GB DIMM 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16GB DIMM 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673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080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13.3” WUXGA IPS Anti-glare 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13.3” WUXGA IPS Anti-glare 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13.3” WUXGA IPS Anti-glare </a:t>
                      </a: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Touch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342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IR Camera w/Shutter, FPR, 2x2 AX WLAN, BT, Backlit Keyboard, Grey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IR Camera w/Shutter, FPR, 2x2 AX WLAN, BT, Backlit Keyboard, Grey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IR Camera w/Shutter, FPR, 2x2 AX WLAN, BT, Backlit Keyboard, Grey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080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Integrated 46Whr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Integrated 46Whr Battery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Integrated 46Whr Battery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3368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152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AC39637-DA25-4883-A8F0-665ECCFFCB29}"/>
              </a:ext>
            </a:extLst>
          </p:cNvPr>
          <p:cNvGraphicFramePr>
            <a:graphicFrameLocks noGrp="1"/>
          </p:cNvGraphicFramePr>
          <p:nvPr/>
        </p:nvGraphicFramePr>
        <p:xfrm>
          <a:off x="13535" y="3429000"/>
          <a:ext cx="5923627" cy="2834758"/>
        </p:xfrm>
        <a:graphic>
          <a:graphicData uri="http://schemas.openxmlformats.org/drawingml/2006/table">
            <a:tbl>
              <a:tblPr firstRow="1"/>
              <a:tblGrid>
                <a:gridCol w="2224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0204">
                  <a:extLst>
                    <a:ext uri="{9D8B030D-6E8A-4147-A177-3AD203B41FA5}">
                      <a16:colId xmlns:a16="http://schemas.microsoft.com/office/drawing/2014/main" val="3737687721"/>
                    </a:ext>
                  </a:extLst>
                </a:gridCol>
                <a:gridCol w="950204">
                  <a:extLst>
                    <a:ext uri="{9D8B030D-6E8A-4147-A177-3AD203B41FA5}">
                      <a16:colId xmlns:a16="http://schemas.microsoft.com/office/drawing/2014/main" val="3605148791"/>
                    </a:ext>
                  </a:extLst>
                </a:gridCol>
                <a:gridCol w="950204">
                  <a:extLst>
                    <a:ext uri="{9D8B030D-6E8A-4147-A177-3AD203B41FA5}">
                      <a16:colId xmlns:a16="http://schemas.microsoft.com/office/drawing/2014/main" val="1901947612"/>
                    </a:ext>
                  </a:extLst>
                </a:gridCol>
                <a:gridCol w="950204">
                  <a:extLst>
                    <a:ext uri="{9D8B030D-6E8A-4147-A177-3AD203B41FA5}">
                      <a16:colId xmlns:a16="http://schemas.microsoft.com/office/drawing/2014/main" val="1164256738"/>
                    </a:ext>
                  </a:extLst>
                </a:gridCol>
                <a:gridCol w="950204">
                  <a:extLst>
                    <a:ext uri="{9D8B030D-6E8A-4147-A177-3AD203B41FA5}">
                      <a16:colId xmlns:a16="http://schemas.microsoft.com/office/drawing/2014/main" val="2857750708"/>
                    </a:ext>
                  </a:extLst>
                </a:gridCol>
                <a:gridCol w="950204">
                  <a:extLst>
                    <a:ext uri="{9D8B030D-6E8A-4147-A177-3AD203B41FA5}">
                      <a16:colId xmlns:a16="http://schemas.microsoft.com/office/drawing/2014/main" val="2954829895"/>
                    </a:ext>
                  </a:extLst>
                </a:gridCol>
              </a:tblGrid>
              <a:tr h="298857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L14 G3 Intel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$1059</a:t>
                      </a: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$1099</a:t>
                      </a: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$1199</a:t>
                      </a: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$1369</a:t>
                      </a: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$1469</a:t>
                      </a: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$1639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1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$50 REBATE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+mn-lt"/>
                        <a:ea typeface="Arial" charset="0"/>
                        <a:cs typeface="Arial" charset="0"/>
                      </a:endParaRP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$50 REBATE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+mn-lt"/>
                        <a:ea typeface="Arial" charset="0"/>
                        <a:cs typeface="Arial" charset="0"/>
                      </a:endParaRP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$50 REBATE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+mn-lt"/>
                        <a:ea typeface="Arial" charset="0"/>
                        <a:cs typeface="Arial" charset="0"/>
                      </a:endParaRP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$100 REBATE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+mn-lt"/>
                        <a:ea typeface="Arial" charset="0"/>
                        <a:cs typeface="Arial" charset="0"/>
                      </a:endParaRP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$50 REBATE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+mn-lt"/>
                        <a:ea typeface="Arial" charset="0"/>
                        <a:cs typeface="Arial" charset="0"/>
                      </a:endParaRP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 charset="0"/>
                        </a:rPr>
                        <a:t>$50 REBATE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 charset="0"/>
                      </a:endParaRP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3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21C1004JUS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21C1004LUS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21C1004GUS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21C1004MUS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21C1004NUS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21C1004FUS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705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Core i5-1235U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Core i5-1235U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Core i5-1245U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Core i7-1255U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Core i7-1270P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Core i7-1265U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189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72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954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14”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14”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14”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14”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14”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14”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93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HD 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IR 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IR 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954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Integrated 42Whr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Integrated 42Whr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Integrated 42Whr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Integrated </a:t>
                      </a:r>
                      <a:r>
                        <a:rPr lang="en-US" sz="8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42Whr Battery</a:t>
                      </a:r>
                      <a:endParaRPr lang="en-US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Integrated </a:t>
                      </a:r>
                      <a:r>
                        <a:rPr lang="en-US" sz="8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42Whr Battery</a:t>
                      </a:r>
                      <a:endParaRPr lang="en-US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Integrated </a:t>
                      </a:r>
                      <a:r>
                        <a:rPr lang="en-US" sz="8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42Whr Battery</a:t>
                      </a:r>
                      <a:endParaRPr lang="en-US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3692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189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B74F20F-2900-0F64-39D0-58947A6E99C4}"/>
              </a:ext>
            </a:extLst>
          </p:cNvPr>
          <p:cNvGraphicFramePr>
            <a:graphicFrameLocks noGrp="1"/>
          </p:cNvGraphicFramePr>
          <p:nvPr/>
        </p:nvGraphicFramePr>
        <p:xfrm>
          <a:off x="5937162" y="3429000"/>
          <a:ext cx="6033751" cy="2841530"/>
        </p:xfrm>
        <a:graphic>
          <a:graphicData uri="http://schemas.openxmlformats.org/drawingml/2006/table">
            <a:tbl>
              <a:tblPr firstRow="1"/>
              <a:tblGrid>
                <a:gridCol w="2265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67869">
                  <a:extLst>
                    <a:ext uri="{9D8B030D-6E8A-4147-A177-3AD203B41FA5}">
                      <a16:colId xmlns:a16="http://schemas.microsoft.com/office/drawing/2014/main" val="3737687721"/>
                    </a:ext>
                  </a:extLst>
                </a:gridCol>
                <a:gridCol w="967869">
                  <a:extLst>
                    <a:ext uri="{9D8B030D-6E8A-4147-A177-3AD203B41FA5}">
                      <a16:colId xmlns:a16="http://schemas.microsoft.com/office/drawing/2014/main" val="3605148791"/>
                    </a:ext>
                  </a:extLst>
                </a:gridCol>
                <a:gridCol w="967869">
                  <a:extLst>
                    <a:ext uri="{9D8B030D-6E8A-4147-A177-3AD203B41FA5}">
                      <a16:colId xmlns:a16="http://schemas.microsoft.com/office/drawing/2014/main" val="1901947612"/>
                    </a:ext>
                  </a:extLst>
                </a:gridCol>
                <a:gridCol w="967869">
                  <a:extLst>
                    <a:ext uri="{9D8B030D-6E8A-4147-A177-3AD203B41FA5}">
                      <a16:colId xmlns:a16="http://schemas.microsoft.com/office/drawing/2014/main" val="1164256738"/>
                    </a:ext>
                  </a:extLst>
                </a:gridCol>
                <a:gridCol w="967869">
                  <a:extLst>
                    <a:ext uri="{9D8B030D-6E8A-4147-A177-3AD203B41FA5}">
                      <a16:colId xmlns:a16="http://schemas.microsoft.com/office/drawing/2014/main" val="2857750708"/>
                    </a:ext>
                  </a:extLst>
                </a:gridCol>
                <a:gridCol w="967869">
                  <a:extLst>
                    <a:ext uri="{9D8B030D-6E8A-4147-A177-3AD203B41FA5}">
                      <a16:colId xmlns:a16="http://schemas.microsoft.com/office/drawing/2014/main" val="2954829895"/>
                    </a:ext>
                  </a:extLst>
                </a:gridCol>
              </a:tblGrid>
              <a:tr h="177665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L15 G3 Intel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$1059</a:t>
                      </a: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$1059</a:t>
                      </a: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$1099</a:t>
                      </a: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$1199</a:t>
                      </a: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$1369</a:t>
                      </a: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$1439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0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19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21C30055US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21C30056US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21C30050US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21C3004SUS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21C30051US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21C3004VUS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883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Core i5-1235U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Core i5-1235U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Core i5-1235U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Core i5-1245U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Core i7-1255U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Core i7-1255U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17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286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387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15.6” FHD IPS Anti-glare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15.6” FHD IPS Anti-glare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15.6” FHD IPS Anti-glare, </a:t>
                      </a: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Touch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15.6” FHD IPS Anti-glare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15.6” FHD IPS Anti-glare, </a:t>
                      </a: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Touch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15.6” FHD IPS Anti-glare, 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217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HD 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 HD 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 HD 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 HD 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 IR 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 IR 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387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Integrated 42Whr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Integrated 42Whr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Integrated 42Whr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Integrated 42Whr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Integrated 42Whr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Integrated 42Whr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7068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217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676000D-2559-0FCA-84BE-DE914C53A6AF}"/>
              </a:ext>
            </a:extLst>
          </p:cNvPr>
          <p:cNvGraphicFramePr>
            <a:graphicFrameLocks noGrp="1"/>
          </p:cNvGraphicFramePr>
          <p:nvPr/>
        </p:nvGraphicFramePr>
        <p:xfrm>
          <a:off x="5937162" y="492882"/>
          <a:ext cx="5460640" cy="2841529"/>
        </p:xfrm>
        <a:graphic>
          <a:graphicData uri="http://schemas.openxmlformats.org/drawingml/2006/table">
            <a:tbl>
              <a:tblPr firstRow="1"/>
              <a:tblGrid>
                <a:gridCol w="2441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43290">
                  <a:extLst>
                    <a:ext uri="{9D8B030D-6E8A-4147-A177-3AD203B41FA5}">
                      <a16:colId xmlns:a16="http://schemas.microsoft.com/office/drawing/2014/main" val="3737687721"/>
                    </a:ext>
                  </a:extLst>
                </a:gridCol>
                <a:gridCol w="1043290">
                  <a:extLst>
                    <a:ext uri="{9D8B030D-6E8A-4147-A177-3AD203B41FA5}">
                      <a16:colId xmlns:a16="http://schemas.microsoft.com/office/drawing/2014/main" val="3605148791"/>
                    </a:ext>
                  </a:extLst>
                </a:gridCol>
                <a:gridCol w="1043290">
                  <a:extLst>
                    <a:ext uri="{9D8B030D-6E8A-4147-A177-3AD203B41FA5}">
                      <a16:colId xmlns:a16="http://schemas.microsoft.com/office/drawing/2014/main" val="1901947612"/>
                    </a:ext>
                  </a:extLst>
                </a:gridCol>
                <a:gridCol w="1043290">
                  <a:extLst>
                    <a:ext uri="{9D8B030D-6E8A-4147-A177-3AD203B41FA5}">
                      <a16:colId xmlns:a16="http://schemas.microsoft.com/office/drawing/2014/main" val="1164256738"/>
                    </a:ext>
                  </a:extLst>
                </a:gridCol>
                <a:gridCol w="1043290">
                  <a:extLst>
                    <a:ext uri="{9D8B030D-6E8A-4147-A177-3AD203B41FA5}">
                      <a16:colId xmlns:a16="http://schemas.microsoft.com/office/drawing/2014/main" val="2857750708"/>
                    </a:ext>
                  </a:extLst>
                </a:gridCol>
              </a:tblGrid>
              <a:tr h="180069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L13 G3 Yoga (Intel)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$1259</a:t>
                      </a: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$1259</a:t>
                      </a: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$1399</a:t>
                      </a: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$1589</a:t>
                      </a: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$1639</a:t>
                      </a: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2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03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21B50037US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21B50038US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21B5003TUS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21B5003XUS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21B5003RUS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44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Core i5-1235U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Core i5-1235U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Core i5-1245U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Core i7-1255U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Core i7-1265U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6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8GB DIMM 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8GB DIMM 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8GB DIMM 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095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191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13.3” WUXGA IPS Anti-glare </a:t>
                      </a: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Touch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13.3” WUXGA IPS Anti-glare </a:t>
                      </a: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Touch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13.3” WUXGA IPS Anti-glare </a:t>
                      </a: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Touch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13.3” WUXGA IPS Anti-glare </a:t>
                      </a: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Touch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13.3” WUXGA IPS Anti-glare </a:t>
                      </a: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Touch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479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HD Camera w/Shutter, FPR, 2x2 AX WLAN, BT, Backlit Keyboard, Grey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HD Camera w/Shutter, FPR, 2x2 AX WLAN, BT, Backlit Keyboard, Grey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IR Camera w/Shutter, FPR, 2x2 AX WLAN, BT, Backlit Keyboard, Grey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IR Camera w/Shutter, FPR, 2x2 AX WLAN, BT, Backlit Keyboard, Grey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IR Camera w/Shutter, FPR, 2x2 AX WLAN, BT, Backlit Keyboard, Grey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191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Integrated 46Whr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Integrated 46Whr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Integrated 46Whr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Integrated 46Whr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Integrated 46Whr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1919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096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037310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1B2F3-454C-4BC2-96A9-942CB4A16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VELOCITY THINKPAD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2E8EF-ED29-461D-8149-FD98BF885A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13</a:t>
            </a:fld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9A42DF8-E90D-439C-8B93-44B00FFA5A7B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65436" y="911735"/>
          <a:ext cx="2124980" cy="2642573"/>
        </p:xfrm>
        <a:graphic>
          <a:graphicData uri="http://schemas.openxmlformats.org/drawingml/2006/table">
            <a:tbl>
              <a:tblPr firstRow="1"/>
              <a:tblGrid>
                <a:gridCol w="2676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2864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28646">
                  <a:extLst>
                    <a:ext uri="{9D8B030D-6E8A-4147-A177-3AD203B41FA5}">
                      <a16:colId xmlns:a16="http://schemas.microsoft.com/office/drawing/2014/main" val="819312795"/>
                    </a:ext>
                  </a:extLst>
                </a:gridCol>
              </a:tblGrid>
              <a:tr h="220358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L13 Clam AMD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$949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$1189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6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</a:t>
                      </a: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</a:t>
                      </a: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9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21B9000XUS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21B90010US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802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Pro 5675U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7 Pro 5875U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503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802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442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13.3” WUXGA IPS Anti-glare </a:t>
                      </a: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13.3” WUXGA IPS Anti-glare </a:t>
                      </a:r>
                      <a:r>
                        <a:rPr kumimoji="0" 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526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HD Camera w/Shutter, Backlit Keyboard, 2x2 AX WLAN, BT, Storm Grey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HD Camera w/Shutter, Backlit Keyboard, 2x2 AX WLAN, BT, Storm Grey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442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46Whr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46Whr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3607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588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FE3AED7-C21B-449C-9A2D-53488DF97F04}"/>
              </a:ext>
            </a:extLst>
          </p:cNvPr>
          <p:cNvGraphicFramePr>
            <a:graphicFrameLocks noGrp="1"/>
          </p:cNvGraphicFramePr>
          <p:nvPr/>
        </p:nvGraphicFramePr>
        <p:xfrm>
          <a:off x="2290416" y="924832"/>
          <a:ext cx="4992244" cy="2629476"/>
        </p:xfrm>
        <a:graphic>
          <a:graphicData uri="http://schemas.openxmlformats.org/drawingml/2006/table">
            <a:tbl>
              <a:tblPr firstRow="1"/>
              <a:tblGrid>
                <a:gridCol w="2895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40536">
                  <a:extLst>
                    <a:ext uri="{9D8B030D-6E8A-4147-A177-3AD203B41FA5}">
                      <a16:colId xmlns:a16="http://schemas.microsoft.com/office/drawing/2014/main" val="2954829895"/>
                    </a:ext>
                  </a:extLst>
                </a:gridCol>
                <a:gridCol w="9405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4053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4053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94053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17762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L14 AMD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$999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$999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$1059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$1129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$1299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7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</a:t>
                      </a: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</a:t>
                      </a: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</a:t>
                      </a: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</a:t>
                      </a: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$70 REBATE</a:t>
                      </a: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7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21C50015US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21C50016US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21C50013US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21C5000YUS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21C50011US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951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Pro 5675U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Pro 5675U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Pro 5675U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Pro 7 5875U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Pro 5675U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76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951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754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FHD IPS Anti-glare </a:t>
                      </a: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FHD IPS Anti-glare 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FHD IPS Anti-glare </a:t>
                      </a: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829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HD 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HD 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HD Camera w/Shutter, 2x2 AX WLAN, BT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Backlit Keyboard,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635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42Whr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42Whr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42Whr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42Whr Battery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42Whr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0420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276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C6F08742-5300-4FDC-A7D5-B36A79DB572C}"/>
              </a:ext>
            </a:extLst>
          </p:cNvPr>
          <p:cNvGraphicFramePr>
            <a:graphicFrameLocks/>
          </p:cNvGraphicFramePr>
          <p:nvPr/>
        </p:nvGraphicFramePr>
        <p:xfrm>
          <a:off x="1107491" y="3641153"/>
          <a:ext cx="5561398" cy="2626666"/>
        </p:xfrm>
        <a:graphic>
          <a:graphicData uri="http://schemas.openxmlformats.org/drawingml/2006/table">
            <a:tbl>
              <a:tblPr firstRow="1"/>
              <a:tblGrid>
                <a:gridCol w="30314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51650">
                  <a:extLst>
                    <a:ext uri="{9D8B030D-6E8A-4147-A177-3AD203B41FA5}">
                      <a16:colId xmlns:a16="http://schemas.microsoft.com/office/drawing/2014/main" val="2923548606"/>
                    </a:ext>
                  </a:extLst>
                </a:gridCol>
                <a:gridCol w="10516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516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51650">
                  <a:extLst>
                    <a:ext uri="{9D8B030D-6E8A-4147-A177-3AD203B41FA5}">
                      <a16:colId xmlns:a16="http://schemas.microsoft.com/office/drawing/2014/main" val="3326954884"/>
                    </a:ext>
                  </a:extLst>
                </a:gridCol>
                <a:gridCol w="1051650">
                  <a:extLst>
                    <a:ext uri="{9D8B030D-6E8A-4147-A177-3AD203B41FA5}">
                      <a16:colId xmlns:a16="http://schemas.microsoft.com/office/drawing/2014/main" val="3118284736"/>
                    </a:ext>
                  </a:extLst>
                </a:gridCol>
              </a:tblGrid>
              <a:tr h="219031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L15 AMD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$999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$999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$1059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$1129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$1299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36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</a:t>
                      </a: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</a:t>
                      </a: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</a:t>
                      </a: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</a:t>
                      </a: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</a:t>
                      </a: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12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21C70016US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21C70017US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21C70010US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21C70014US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21C7000XUS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659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Ryzen 5 Pro 5675U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Ryzen 5 Pro 5675U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Ryzen 5 Pro 5675U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Pro 7 5875U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Ryzen 5 Pro 5675U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362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659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307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Anti-glare, </a:t>
                      </a:r>
                      <a:r>
                        <a:rPr kumimoji="0" 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</a:t>
                      </a: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Anti-glare, </a:t>
                      </a:r>
                      <a:r>
                        <a:rPr kumimoji="0" 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276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HD 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HD 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HD 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Backlit Keyboard,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301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42Whr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42Whr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42Whr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42Whr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42Whr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2442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464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861222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9FA33-45B8-4FF7-94CE-D10942AFC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LENOVO TOPSELLER NOTEBOOKS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E8A8EE-2129-40C4-842D-988291A9D2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B789A1-9313-4450-BCEE-0F71D133C19E}"/>
              </a:ext>
            </a:extLst>
          </p:cNvPr>
          <p:cNvSpPr txBox="1"/>
          <p:nvPr/>
        </p:nvSpPr>
        <p:spPr>
          <a:xfrm>
            <a:off x="3218908" y="3122791"/>
            <a:ext cx="1209598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b="1" dirty="0"/>
              <a:t>Lenovo V14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BCCF9D-CE6B-4695-B969-2B5C1205417F}"/>
              </a:ext>
            </a:extLst>
          </p:cNvPr>
          <p:cNvSpPr txBox="1"/>
          <p:nvPr/>
        </p:nvSpPr>
        <p:spPr>
          <a:xfrm>
            <a:off x="5675842" y="3157387"/>
            <a:ext cx="1209598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b="1" dirty="0"/>
              <a:t>Lenovo V15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8C657E-6DB2-40B2-BFC1-E2B75148353A}"/>
              </a:ext>
            </a:extLst>
          </p:cNvPr>
          <p:cNvSpPr txBox="1"/>
          <p:nvPr/>
        </p:nvSpPr>
        <p:spPr>
          <a:xfrm>
            <a:off x="2415480" y="5501615"/>
            <a:ext cx="1209598" cy="450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b="1" dirty="0"/>
              <a:t>ThinkBook Plus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E0A268-AC10-4E3E-945E-320135B5C8F7}"/>
              </a:ext>
            </a:extLst>
          </p:cNvPr>
          <p:cNvSpPr txBox="1"/>
          <p:nvPr/>
        </p:nvSpPr>
        <p:spPr>
          <a:xfrm>
            <a:off x="4374357" y="5501615"/>
            <a:ext cx="1209598" cy="450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b="1" dirty="0"/>
              <a:t>ThinkBook 13s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2D0DD8-CFCF-4CF0-A7EC-FCAA9E7F4F3B}"/>
              </a:ext>
            </a:extLst>
          </p:cNvPr>
          <p:cNvSpPr txBox="1"/>
          <p:nvPr/>
        </p:nvSpPr>
        <p:spPr>
          <a:xfrm>
            <a:off x="6412463" y="5501615"/>
            <a:ext cx="1209598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b="1" dirty="0"/>
              <a:t>ThinkBook 14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85236C-B0D1-4936-BFA3-21695AC03552}"/>
              </a:ext>
            </a:extLst>
          </p:cNvPr>
          <p:cNvSpPr txBox="1"/>
          <p:nvPr/>
        </p:nvSpPr>
        <p:spPr>
          <a:xfrm>
            <a:off x="8573182" y="5501615"/>
            <a:ext cx="1209598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b="1" dirty="0"/>
              <a:t>ThinkBook 15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7A58510-9C26-4136-8ABF-C3A5C5F4144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9889" y="4023573"/>
            <a:ext cx="2012234" cy="15131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D8548B-8385-4123-9D48-27F4A998592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3831" y="3797023"/>
            <a:ext cx="1789876" cy="17147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B9058A-CFB5-4AF9-A86F-E4DDECA4E2B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0450" y="4023572"/>
            <a:ext cx="1847496" cy="13501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A252D3B-1C83-48E2-A6B3-905CFB1D253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7934" y="3930761"/>
            <a:ext cx="2067320" cy="15357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E91088A-D1D7-407C-BA5C-9BA6B6F9CF5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23" t="6048" r="14089" b="5852"/>
          <a:stretch/>
        </p:blipFill>
        <p:spPr>
          <a:xfrm>
            <a:off x="5410224" y="1798939"/>
            <a:ext cx="1551416" cy="1396826"/>
          </a:xfrm>
          <a:prstGeom prst="rect">
            <a:avLst/>
          </a:prstGeom>
        </p:spPr>
      </p:pic>
      <p:pic>
        <p:nvPicPr>
          <p:cNvPr id="16" name="Picture 15" descr="A screen shot of an open computer sitting on top of a table&#10;&#10;Description automatically generated">
            <a:extLst>
              <a:ext uri="{FF2B5EF4-FFF2-40B4-BE49-F238E27FC236}">
                <a16:creationId xmlns:a16="http://schemas.microsoft.com/office/drawing/2014/main" id="{97B8C4EB-2418-4E87-BD0F-DC403563E19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7211" y="2053445"/>
            <a:ext cx="1355734" cy="10466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707801-C0FD-4AEB-804B-589D7FA53D5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6936" y="1798939"/>
            <a:ext cx="1948867" cy="128846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87155CB-DAC9-4F5F-B361-92833164E6A5}"/>
              </a:ext>
            </a:extLst>
          </p:cNvPr>
          <p:cNvSpPr txBox="1"/>
          <p:nvPr/>
        </p:nvSpPr>
        <p:spPr>
          <a:xfrm>
            <a:off x="8036570" y="3151962"/>
            <a:ext cx="1209598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b="1" dirty="0"/>
              <a:t>Lenovo 13W</a:t>
            </a:r>
          </a:p>
        </p:txBody>
      </p:sp>
    </p:spTree>
    <p:extLst>
      <p:ext uri="{BB962C8B-B14F-4D97-AF65-F5344CB8AC3E}">
        <p14:creationId xmlns:p14="http://schemas.microsoft.com/office/powerpoint/2010/main" val="264994333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003942-F046-4BA3-8278-284D8F04E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15</a:t>
            </a:fld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4747F44-6DBB-4E64-80EE-AB2FACF44B0C}"/>
              </a:ext>
            </a:extLst>
          </p:cNvPr>
          <p:cNvGraphicFramePr>
            <a:graphicFrameLocks noGrp="1"/>
          </p:cNvGraphicFramePr>
          <p:nvPr/>
        </p:nvGraphicFramePr>
        <p:xfrm>
          <a:off x="6464142" y="3763376"/>
          <a:ext cx="4048959" cy="2402357"/>
        </p:xfrm>
        <a:graphic>
          <a:graphicData uri="http://schemas.openxmlformats.org/drawingml/2006/table">
            <a:tbl>
              <a:tblPr firstRow="1"/>
              <a:tblGrid>
                <a:gridCol w="1779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6775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6775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67753">
                  <a:extLst>
                    <a:ext uri="{9D8B030D-6E8A-4147-A177-3AD203B41FA5}">
                      <a16:colId xmlns:a16="http://schemas.microsoft.com/office/drawing/2014/main" val="2661837697"/>
                    </a:ext>
                  </a:extLst>
                </a:gridCol>
                <a:gridCol w="967753">
                  <a:extLst>
                    <a:ext uri="{9D8B030D-6E8A-4147-A177-3AD203B41FA5}">
                      <a16:colId xmlns:a16="http://schemas.microsoft.com/office/drawing/2014/main" val="761453200"/>
                    </a:ext>
                  </a:extLst>
                </a:gridCol>
              </a:tblGrid>
              <a:tr h="190218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ThinkBook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 14s Yoga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$1019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$1069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$1089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$1209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1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AR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$50</a:t>
                      </a: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AR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$50</a:t>
                      </a: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AR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$50</a:t>
                      </a: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AR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$50</a:t>
                      </a: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37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21DM003LUS</a:t>
                      </a:r>
                    </a:p>
                  </a:txBody>
                  <a:tcPr marL="5603" marR="5603" marT="560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 charset="0"/>
                          <a:cs typeface="Calibri" panose="020F0502020204030204" pitchFamily="34" charset="0"/>
                        </a:rPr>
                        <a:t>21DM003QUS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 charset="0"/>
                          <a:cs typeface="Calibri" panose="020F0502020204030204" pitchFamily="34" charset="0"/>
                        </a:rPr>
                        <a:t>21DM0015US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 charset="0"/>
                          <a:cs typeface="Calibri" panose="020F0502020204030204" pitchFamily="34" charset="0"/>
                        </a:rPr>
                        <a:t>21DM003NUS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93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i5-1235U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i5-1235U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i5-1235U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Core i7-1255U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58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 (8GB DDR + 8GB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 (8GB DDR + 8GB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 (8GB DDR + 8GB DIMM)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192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PCIe SSD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PCIe SSD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PCIe SSD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924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IPS </a:t>
                      </a:r>
                      <a:r>
                        <a:rPr lang="en-US" sz="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 sRGB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IPS </a:t>
                      </a:r>
                      <a:r>
                        <a:rPr lang="en-US" sz="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 sRGB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IPS </a:t>
                      </a:r>
                      <a:r>
                        <a:rPr lang="en-US" sz="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 sRGB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IPS </a:t>
                      </a:r>
                      <a:r>
                        <a:rPr lang="en-US" sz="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 sRGB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717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 w/Shutter,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FPR,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2x2 AX WLAN, BT, Aluminum,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 w/Shutter,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FPR,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2x2 AX WLAN, BT, Aluminum,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 w/Shutter,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FPR,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2x2 AX WLAN, BT, Aluminum,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 w/Shutter,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FPR,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2x2 AX WLAN, BT, Aluminum,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856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 Cell 60Whr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 Cell 60Whr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 Cell 60Whr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 Cell 60Whr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0511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DG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DG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DG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2327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45256DB-3623-49B4-966B-EE7D8FB64179}"/>
              </a:ext>
            </a:extLst>
          </p:cNvPr>
          <p:cNvGraphicFramePr>
            <a:graphicFrameLocks noGrp="1"/>
          </p:cNvGraphicFramePr>
          <p:nvPr/>
        </p:nvGraphicFramePr>
        <p:xfrm>
          <a:off x="826825" y="1107320"/>
          <a:ext cx="4803151" cy="2456127"/>
        </p:xfrm>
        <a:graphic>
          <a:graphicData uri="http://schemas.openxmlformats.org/drawingml/2006/table">
            <a:tbl>
              <a:tblPr firstRow="1"/>
              <a:tblGrid>
                <a:gridCol w="16938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8179">
                  <a:extLst>
                    <a:ext uri="{9D8B030D-6E8A-4147-A177-3AD203B41FA5}">
                      <a16:colId xmlns:a16="http://schemas.microsoft.com/office/drawing/2014/main" val="133933169"/>
                    </a:ext>
                  </a:extLst>
                </a:gridCol>
                <a:gridCol w="768179">
                  <a:extLst>
                    <a:ext uri="{9D8B030D-6E8A-4147-A177-3AD203B41FA5}">
                      <a16:colId xmlns:a16="http://schemas.microsoft.com/office/drawing/2014/main" val="1341269176"/>
                    </a:ext>
                  </a:extLst>
                </a:gridCol>
                <a:gridCol w="7681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76409">
                  <a:extLst>
                    <a:ext uri="{9D8B030D-6E8A-4147-A177-3AD203B41FA5}">
                      <a16:colId xmlns:a16="http://schemas.microsoft.com/office/drawing/2014/main" val="840207298"/>
                    </a:ext>
                  </a:extLst>
                </a:gridCol>
                <a:gridCol w="776409">
                  <a:extLst>
                    <a:ext uri="{9D8B030D-6E8A-4147-A177-3AD203B41FA5}">
                      <a16:colId xmlns:a16="http://schemas.microsoft.com/office/drawing/2014/main" val="3713722200"/>
                    </a:ext>
                  </a:extLst>
                </a:gridCol>
                <a:gridCol w="77640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58004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ThinkBook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 13s Intel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$959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$969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$979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$1059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$1179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$1259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5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AR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$25</a:t>
                      </a: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AR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$50</a:t>
                      </a: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AR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$25</a:t>
                      </a: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AR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$50</a:t>
                      </a: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AR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$50</a:t>
                      </a: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AR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$25</a:t>
                      </a: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43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21AR006NUS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21AR001JUS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21AR006EUS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21AR006LUS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21AR006GUS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21AR006JUS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716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i5-1240P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i5-1240P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i5-1135G7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i5-1240P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Core i7-1260P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i7-1165G7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236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716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855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13.3” WUXGA AG sRGB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13.3” WQXGA AG </a:t>
                      </a:r>
                      <a:endParaRPr lang="en-US" sz="600" b="1" i="0" u="none" strike="noStrike" kern="1200" dirty="0">
                        <a:solidFill>
                          <a:srgbClr val="FF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13.3” WQXGA AG sRGB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13.3” WQXGA AG </a:t>
                      </a:r>
                      <a:r>
                        <a:rPr lang="en-US" sz="6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 sRGB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13.3” WQXGA AG sRGB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13.3” WQXGA AG sRGB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328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 w/Shutter,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FPR,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2x2 AC WLAN, BT, Aluminum,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 w/Shutter,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FPR,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2x2 AC WLAN, BT, Aluminum,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 w/Shutter,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FPR,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2x2 AC WLAN, BT, Aluminum,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 w/Shutter,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FPR,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2x2 AC WLAN, BT, Aluminum,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 w/Shutter,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FPR,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2x2 AX WLAN, BT, Aluminum,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 w/Shutter,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FPR,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2x2 AC WLAN, BT, Aluminum,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433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 Cell 56Whr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 Cell 56Whr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 Cell 56Whr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 Cell 56Whr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 Cell 56Whr Battery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 Cell 56Whr Battery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7822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DG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DG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DG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DG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DG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189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25B887C-7B96-466F-8884-E4B81DDFB803}"/>
              </a:ext>
            </a:extLst>
          </p:cNvPr>
          <p:cNvGraphicFramePr>
            <a:graphicFrameLocks noGrp="1"/>
          </p:cNvGraphicFramePr>
          <p:nvPr/>
        </p:nvGraphicFramePr>
        <p:xfrm>
          <a:off x="1461373" y="3668859"/>
          <a:ext cx="3536757" cy="2496875"/>
        </p:xfrm>
        <a:graphic>
          <a:graphicData uri="http://schemas.openxmlformats.org/drawingml/2006/table">
            <a:tbl>
              <a:tblPr firstRow="1"/>
              <a:tblGrid>
                <a:gridCol w="183385">
                  <a:extLst>
                    <a:ext uri="{9D8B030D-6E8A-4147-A177-3AD203B41FA5}">
                      <a16:colId xmlns:a16="http://schemas.microsoft.com/office/drawing/2014/main" val="1503151335"/>
                    </a:ext>
                  </a:extLst>
                </a:gridCol>
                <a:gridCol w="831662">
                  <a:extLst>
                    <a:ext uri="{9D8B030D-6E8A-4147-A177-3AD203B41FA5}">
                      <a16:colId xmlns:a16="http://schemas.microsoft.com/office/drawing/2014/main" val="1683415320"/>
                    </a:ext>
                  </a:extLst>
                </a:gridCol>
                <a:gridCol w="840570">
                  <a:extLst>
                    <a:ext uri="{9D8B030D-6E8A-4147-A177-3AD203B41FA5}">
                      <a16:colId xmlns:a16="http://schemas.microsoft.com/office/drawing/2014/main" val="898593079"/>
                    </a:ext>
                  </a:extLst>
                </a:gridCol>
                <a:gridCol w="840570">
                  <a:extLst>
                    <a:ext uri="{9D8B030D-6E8A-4147-A177-3AD203B41FA5}">
                      <a16:colId xmlns:a16="http://schemas.microsoft.com/office/drawing/2014/main" val="627180212"/>
                    </a:ext>
                  </a:extLst>
                </a:gridCol>
                <a:gridCol w="840570">
                  <a:extLst>
                    <a:ext uri="{9D8B030D-6E8A-4147-A177-3AD203B41FA5}">
                      <a16:colId xmlns:a16="http://schemas.microsoft.com/office/drawing/2014/main" val="2150742473"/>
                    </a:ext>
                  </a:extLst>
                </a:gridCol>
              </a:tblGrid>
              <a:tr h="193225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ThinkBook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 13x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$1199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$1329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$1389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$1419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0717231"/>
                  </a:ext>
                </a:extLst>
              </a:tr>
              <a:tr h="1279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AR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$50</a:t>
                      </a: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AR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$50</a:t>
                      </a: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AR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$50</a:t>
                      </a: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AR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$50</a:t>
                      </a: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692820"/>
                  </a:ext>
                </a:extLst>
              </a:tr>
              <a:tr h="2679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21AT000VUS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21AT000XUS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21AT0010US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21AT0012US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89685"/>
                  </a:ext>
                </a:extLst>
              </a:tr>
              <a:tr h="22543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i5-1235U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i5-1235U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i7-1255U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i7-1255U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8206170"/>
                  </a:ext>
                </a:extLst>
              </a:tr>
              <a:tr h="19664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0861349"/>
                  </a:ext>
                </a:extLst>
              </a:tr>
              <a:tr h="22543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PCIe SSD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PCIe SSD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735171"/>
                  </a:ext>
                </a:extLst>
              </a:tr>
              <a:tr h="21254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13.3” WQXGA AG sRGB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13.3” WQXGA AG </a:t>
                      </a:r>
                      <a:r>
                        <a:rPr lang="en-US" sz="6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 sRGB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13.3” WQXGA AG sRGB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13.3” WQXGA AG </a:t>
                      </a:r>
                      <a:r>
                        <a:rPr lang="en-US" sz="6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 sRGB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423615"/>
                  </a:ext>
                </a:extLst>
              </a:tr>
              <a:tr h="44730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 w/Shutter,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FPR,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2x2 AX WLAN, BT, Aluminum,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 w/Shutter,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FPR,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2x2 AX WLAN, BT, Aluminum,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 w/Shutter,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FPR,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2x2 AC WLAN, BT, Aluminum,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 w/Shutter,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FPR,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2x2 AC WLAN, BT, Aluminum,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0148218"/>
                  </a:ext>
                </a:extLst>
              </a:tr>
              <a:tr h="22202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 Cell 56Whr Battery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 Cell 56Whr Battery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 Cell 56Whr Battery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 Cell 56Whr Battery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1188202"/>
                  </a:ext>
                </a:extLst>
              </a:tr>
              <a:tr h="183364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9225030"/>
                  </a:ext>
                </a:extLst>
              </a:tr>
              <a:tr h="19499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5826238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56F96256-F23C-42F0-B126-6B31C5CE3D0F}"/>
              </a:ext>
            </a:extLst>
          </p:cNvPr>
          <p:cNvSpPr txBox="1"/>
          <p:nvPr/>
        </p:nvSpPr>
        <p:spPr>
          <a:xfrm>
            <a:off x="513805" y="439727"/>
            <a:ext cx="108334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VELOCITY NOTEBOOKS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C42C170-521A-BAF0-8CDC-F8F81A007A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5369781"/>
              </p:ext>
            </p:extLst>
          </p:nvPr>
        </p:nvGraphicFramePr>
        <p:xfrm>
          <a:off x="6464142" y="1012054"/>
          <a:ext cx="4048959" cy="2551394"/>
        </p:xfrm>
        <a:graphic>
          <a:graphicData uri="http://schemas.openxmlformats.org/drawingml/2006/table">
            <a:tbl>
              <a:tblPr firstRow="1"/>
              <a:tblGrid>
                <a:gridCol w="2094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9886">
                  <a:extLst>
                    <a:ext uri="{9D8B030D-6E8A-4147-A177-3AD203B41FA5}">
                      <a16:colId xmlns:a16="http://schemas.microsoft.com/office/drawing/2014/main" val="4080887771"/>
                    </a:ext>
                  </a:extLst>
                </a:gridCol>
                <a:gridCol w="959886">
                  <a:extLst>
                    <a:ext uri="{9D8B030D-6E8A-4147-A177-3AD203B41FA5}">
                      <a16:colId xmlns:a16="http://schemas.microsoft.com/office/drawing/2014/main" val="3072245978"/>
                    </a:ext>
                  </a:extLst>
                </a:gridCol>
                <a:gridCol w="959886">
                  <a:extLst>
                    <a:ext uri="{9D8B030D-6E8A-4147-A177-3AD203B41FA5}">
                      <a16:colId xmlns:a16="http://schemas.microsoft.com/office/drawing/2014/main" val="3494439439"/>
                    </a:ext>
                  </a:extLst>
                </a:gridCol>
                <a:gridCol w="959886">
                  <a:extLst>
                    <a:ext uri="{9D8B030D-6E8A-4147-A177-3AD203B41FA5}">
                      <a16:colId xmlns:a16="http://schemas.microsoft.com/office/drawing/2014/main" val="4060124979"/>
                    </a:ext>
                  </a:extLst>
                </a:gridCol>
              </a:tblGrid>
              <a:tr h="188628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ThinkBook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 13s AMD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$919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$919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$939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$1129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70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AR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$50</a:t>
                      </a: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AR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$25</a:t>
                      </a: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AR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$25</a:t>
                      </a: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AR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 $40</a:t>
                      </a: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0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21AS003FUS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21AS0014US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21AS003BUS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21AS003DUS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637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AMD Rembrandt R5-6600U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AMD Ryzen R5-6600U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AMD Rembrandt R5-6600U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AMD Rembrandt R7-6800U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746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637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PCIe SSD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PCIe SSD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PCIe SSD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343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13.3” WUXGA AG sRGB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13.3” WQXGA AG sRGB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13.3” WQXGA AG sRGB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13.3” WQXGA AG sRGB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917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 w/Shutter,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FPR,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2x2 AX WLAN, BT, Aluminum,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FHD Camera w/Shutter,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FPR,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2x2 AX WLAN, BT, Aluminum,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 w/Shutter,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FPR,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2x2 AX WLAN, BT, Aluminum,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 w/Shutter,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FPR,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2x2 AX WLAN, BT, Aluminum,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295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 Cell 56Whr Battery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 Cell 56Whr Battery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 Cell 56Whr Battery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 Cell 56Whr Battery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5068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DG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DG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DG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580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6944309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9FA33-45B8-4FF7-94CE-D10942AFC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VELOCITY NOTEBOOKS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E8A8EE-2129-40C4-842D-988291A9D2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16</a:t>
            </a:fld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45187C8-3DCA-41ED-A938-FE8BC8A6E73E}"/>
              </a:ext>
            </a:extLst>
          </p:cNvPr>
          <p:cNvGraphicFramePr>
            <a:graphicFrameLocks noGrp="1"/>
          </p:cNvGraphicFramePr>
          <p:nvPr/>
        </p:nvGraphicFramePr>
        <p:xfrm>
          <a:off x="485031" y="1099416"/>
          <a:ext cx="5722886" cy="3245592"/>
        </p:xfrm>
        <a:graphic>
          <a:graphicData uri="http://schemas.openxmlformats.org/drawingml/2006/table">
            <a:tbl>
              <a:tblPr firstRow="1"/>
              <a:tblGrid>
                <a:gridCol w="2141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6671">
                  <a:extLst>
                    <a:ext uri="{9D8B030D-6E8A-4147-A177-3AD203B41FA5}">
                      <a16:colId xmlns:a16="http://schemas.microsoft.com/office/drawing/2014/main" val="3711697802"/>
                    </a:ext>
                  </a:extLst>
                </a:gridCol>
                <a:gridCol w="920414">
                  <a:extLst>
                    <a:ext uri="{9D8B030D-6E8A-4147-A177-3AD203B41FA5}">
                      <a16:colId xmlns:a16="http://schemas.microsoft.com/office/drawing/2014/main" val="3498261679"/>
                    </a:ext>
                  </a:extLst>
                </a:gridCol>
                <a:gridCol w="920414">
                  <a:extLst>
                    <a:ext uri="{9D8B030D-6E8A-4147-A177-3AD203B41FA5}">
                      <a16:colId xmlns:a16="http://schemas.microsoft.com/office/drawing/2014/main" val="3114058539"/>
                    </a:ext>
                  </a:extLst>
                </a:gridCol>
                <a:gridCol w="920414">
                  <a:extLst>
                    <a:ext uri="{9D8B030D-6E8A-4147-A177-3AD203B41FA5}">
                      <a16:colId xmlns:a16="http://schemas.microsoft.com/office/drawing/2014/main" val="2691443892"/>
                    </a:ext>
                  </a:extLst>
                </a:gridCol>
                <a:gridCol w="920414">
                  <a:extLst>
                    <a:ext uri="{9D8B030D-6E8A-4147-A177-3AD203B41FA5}">
                      <a16:colId xmlns:a16="http://schemas.microsoft.com/office/drawing/2014/main" val="1234116891"/>
                    </a:ext>
                  </a:extLst>
                </a:gridCol>
                <a:gridCol w="920414">
                  <a:extLst>
                    <a:ext uri="{9D8B030D-6E8A-4147-A177-3AD203B41FA5}">
                      <a16:colId xmlns:a16="http://schemas.microsoft.com/office/drawing/2014/main" val="2333881344"/>
                    </a:ext>
                  </a:extLst>
                </a:gridCol>
              </a:tblGrid>
              <a:tr h="259167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ThinkBook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 14 Intel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$879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$879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$959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$969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$1019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$1099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519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</a:t>
                      </a: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</a:t>
                      </a: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</a:t>
                      </a: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</a:t>
                      </a: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</a:t>
                      </a: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</a:t>
                      </a: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88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21DH000RUS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21DH00DAUS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21DH00DEUS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21DH0075US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21DH00D8US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21DH00DCUS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11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i5-1235U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i5-1235U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i5-1235U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i5-1240P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i7-1255U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i7-1255U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871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 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 + 8GB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 + 8GB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11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</a:t>
                      </a:r>
                      <a:r>
                        <a:rPr lang="en-US" sz="6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</a:t>
                      </a:r>
                      <a:r>
                        <a:rPr lang="en-US" sz="6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882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IPS Anti-glare 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IPS Anti-glare </a:t>
                      </a:r>
                      <a:r>
                        <a:rPr lang="en-US" sz="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IPS Anti-glare </a:t>
                      </a: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IPS Anti-glare 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IPS Anti-glare </a:t>
                      </a:r>
                      <a:r>
                        <a:rPr lang="en-US" sz="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059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080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1913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125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E910621-311C-7F1E-47AF-993B1CB91949}"/>
              </a:ext>
            </a:extLst>
          </p:cNvPr>
          <p:cNvGraphicFramePr>
            <a:graphicFrameLocks noGrp="1"/>
          </p:cNvGraphicFramePr>
          <p:nvPr/>
        </p:nvGraphicFramePr>
        <p:xfrm>
          <a:off x="6505492" y="1104262"/>
          <a:ext cx="5426095" cy="3240744"/>
        </p:xfrm>
        <a:graphic>
          <a:graphicData uri="http://schemas.openxmlformats.org/drawingml/2006/table">
            <a:tbl>
              <a:tblPr firstRow="1"/>
              <a:tblGrid>
                <a:gridCol w="2568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3456">
                  <a:extLst>
                    <a:ext uri="{9D8B030D-6E8A-4147-A177-3AD203B41FA5}">
                      <a16:colId xmlns:a16="http://schemas.microsoft.com/office/drawing/2014/main" val="195127648"/>
                    </a:ext>
                  </a:extLst>
                </a:gridCol>
                <a:gridCol w="843456">
                  <a:extLst>
                    <a:ext uri="{9D8B030D-6E8A-4147-A177-3AD203B41FA5}">
                      <a16:colId xmlns:a16="http://schemas.microsoft.com/office/drawing/2014/main" val="2071686976"/>
                    </a:ext>
                  </a:extLst>
                </a:gridCol>
                <a:gridCol w="843456">
                  <a:extLst>
                    <a:ext uri="{9D8B030D-6E8A-4147-A177-3AD203B41FA5}">
                      <a16:colId xmlns:a16="http://schemas.microsoft.com/office/drawing/2014/main" val="2086174804"/>
                    </a:ext>
                  </a:extLst>
                </a:gridCol>
                <a:gridCol w="8434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97725">
                  <a:extLst>
                    <a:ext uri="{9D8B030D-6E8A-4147-A177-3AD203B41FA5}">
                      <a16:colId xmlns:a16="http://schemas.microsoft.com/office/drawing/2014/main" val="1412113072"/>
                    </a:ext>
                  </a:extLst>
                </a:gridCol>
                <a:gridCol w="897725">
                  <a:extLst>
                    <a:ext uri="{9D8B030D-6E8A-4147-A177-3AD203B41FA5}">
                      <a16:colId xmlns:a16="http://schemas.microsoft.com/office/drawing/2014/main" val="830830910"/>
                    </a:ext>
                  </a:extLst>
                </a:gridCol>
              </a:tblGrid>
              <a:tr h="249685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ThinkBook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 14 AMD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$799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$849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$879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$959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$959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$989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4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</a:t>
                      </a: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</a:t>
                      </a: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</a:t>
                      </a: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</a:t>
                      </a: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</a:t>
                      </a: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</a:t>
                      </a: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64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21DK0057US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 charset="0"/>
                          <a:cs typeface="Calibri" panose="020F0502020204030204" pitchFamily="34" charset="0"/>
                        </a:rPr>
                        <a:t>21DK004YUS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21DK0053US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 charset="0"/>
                          <a:cs typeface="Calibri" panose="020F0502020204030204" pitchFamily="34" charset="0"/>
                        </a:rPr>
                        <a:t>21DK000LUS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 charset="0"/>
                          <a:cs typeface="Calibri" panose="020F0502020204030204" pitchFamily="34" charset="0"/>
                        </a:rPr>
                        <a:t>21DK0051US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21DK0055US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68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5625U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5625U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5625U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7 5825U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7 5825U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7 5825U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549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 + 8GB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 + 8GB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 + 8GB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68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</a:t>
                      </a:r>
                      <a:r>
                        <a:rPr lang="en-US" sz="6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</a:t>
                      </a:r>
                      <a:r>
                        <a:rPr lang="en-US" sz="6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</a:t>
                      </a:r>
                      <a:r>
                        <a:rPr lang="en-US" sz="6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</a:t>
                      </a:r>
                      <a:r>
                        <a:rPr lang="en-US" sz="6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069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IPS Anti-glare </a:t>
                      </a: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IPS Anti-glare </a:t>
                      </a: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162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069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3427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279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078148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BCE5B4-B2DF-4BDB-852F-2610B3F4572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50675" y="6473825"/>
            <a:ext cx="438150" cy="15557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150267-34B5-40C4-A407-CE9EB2077CAF}"/>
              </a:ext>
            </a:extLst>
          </p:cNvPr>
          <p:cNvSpPr/>
          <p:nvPr/>
        </p:nvSpPr>
        <p:spPr>
          <a:xfrm>
            <a:off x="4569133" y="4247654"/>
            <a:ext cx="353943" cy="243482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vert="vert270" wrap="square">
            <a:spAutoFit/>
          </a:bodyPr>
          <a:lstStyle/>
          <a:p>
            <a:pPr lvl="0" algn="r" fontAlgn="b">
              <a:defRPr/>
            </a:pPr>
            <a:r>
              <a:rPr lang="en-US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ThinkBook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15p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891E23B-96C8-4CC4-87C6-C9DDEA449BE7}"/>
              </a:ext>
            </a:extLst>
          </p:cNvPr>
          <p:cNvGraphicFramePr>
            <a:graphicFrameLocks noGrp="1"/>
          </p:cNvGraphicFramePr>
          <p:nvPr/>
        </p:nvGraphicFramePr>
        <p:xfrm>
          <a:off x="4923076" y="4247655"/>
          <a:ext cx="2540840" cy="2434827"/>
        </p:xfrm>
        <a:graphic>
          <a:graphicData uri="http://schemas.openxmlformats.org/drawingml/2006/table">
            <a:tbl>
              <a:tblPr firstRow="1"/>
              <a:tblGrid>
                <a:gridCol w="1270420">
                  <a:extLst>
                    <a:ext uri="{9D8B030D-6E8A-4147-A177-3AD203B41FA5}">
                      <a16:colId xmlns:a16="http://schemas.microsoft.com/office/drawing/2014/main" val="493108794"/>
                    </a:ext>
                  </a:extLst>
                </a:gridCol>
                <a:gridCol w="1270420">
                  <a:extLst>
                    <a:ext uri="{9D8B030D-6E8A-4147-A177-3AD203B41FA5}">
                      <a16:colId xmlns:a16="http://schemas.microsoft.com/office/drawing/2014/main" val="725225391"/>
                    </a:ext>
                  </a:extLst>
                </a:gridCol>
              </a:tblGrid>
              <a:tr h="185870"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$1139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$1489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134575"/>
                  </a:ext>
                </a:extLst>
              </a:tr>
              <a:tr h="138655"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</a:t>
                      </a: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$75 REBATE</a:t>
                      </a: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23170"/>
                  </a:ext>
                </a:extLst>
              </a:tr>
              <a:tr h="2537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21B1001JUS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21B1001LUS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7077948"/>
                  </a:ext>
                </a:extLst>
              </a:tr>
              <a:tr h="213467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I5-10300H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I7-10750H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8117461"/>
                  </a:ext>
                </a:extLst>
              </a:tr>
              <a:tr h="18621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2391771"/>
                  </a:ext>
                </a:extLst>
              </a:tr>
              <a:tr h="213467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</a:t>
                      </a:r>
                      <a:r>
                        <a:rPr lang="en-US" sz="6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</a:t>
                      </a:r>
                      <a:r>
                        <a:rPr lang="en-US" sz="6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0373887"/>
                  </a:ext>
                </a:extLst>
              </a:tr>
              <a:tr h="202767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IPS 300n Anti-glare, GTX 1650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UHD IPS 600n Anti-glare, GTX 1650Ti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0837778"/>
                  </a:ext>
                </a:extLst>
              </a:tr>
              <a:tr h="472129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ABS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ABS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3217377"/>
                  </a:ext>
                </a:extLst>
              </a:tr>
              <a:tr h="21024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Cell 57Whr Battery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Cell 57Whr Battery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6986979"/>
                  </a:ext>
                </a:extLst>
              </a:tr>
              <a:tr h="173634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11P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11P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0499611"/>
                  </a:ext>
                </a:extLst>
              </a:tr>
              <a:tr h="184647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3055811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36099B0C-FC06-48D0-8B05-58240FB11CFE}"/>
              </a:ext>
            </a:extLst>
          </p:cNvPr>
          <p:cNvSpPr txBox="1"/>
          <p:nvPr/>
        </p:nvSpPr>
        <p:spPr>
          <a:xfrm>
            <a:off x="513805" y="500092"/>
            <a:ext cx="114866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VELOCITY NOTEBOOKS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3A2DF55-1E4D-9586-EF78-C8853E5ECBF2}"/>
              </a:ext>
            </a:extLst>
          </p:cNvPr>
          <p:cNvGraphicFramePr>
            <a:graphicFrameLocks noGrp="1"/>
          </p:cNvGraphicFramePr>
          <p:nvPr/>
        </p:nvGraphicFramePr>
        <p:xfrm>
          <a:off x="47855" y="1109630"/>
          <a:ext cx="5748010" cy="2969851"/>
        </p:xfrm>
        <a:graphic>
          <a:graphicData uri="http://schemas.openxmlformats.org/drawingml/2006/table">
            <a:tbl>
              <a:tblPr firstRow="1"/>
              <a:tblGrid>
                <a:gridCol w="2607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4730">
                  <a:extLst>
                    <a:ext uri="{9D8B030D-6E8A-4147-A177-3AD203B41FA5}">
                      <a16:colId xmlns:a16="http://schemas.microsoft.com/office/drawing/2014/main" val="1412113072"/>
                    </a:ext>
                  </a:extLst>
                </a:gridCol>
                <a:gridCol w="914730">
                  <a:extLst>
                    <a:ext uri="{9D8B030D-6E8A-4147-A177-3AD203B41FA5}">
                      <a16:colId xmlns:a16="http://schemas.microsoft.com/office/drawing/2014/main" val="1006559200"/>
                    </a:ext>
                  </a:extLst>
                </a:gridCol>
                <a:gridCol w="914730">
                  <a:extLst>
                    <a:ext uri="{9D8B030D-6E8A-4147-A177-3AD203B41FA5}">
                      <a16:colId xmlns:a16="http://schemas.microsoft.com/office/drawing/2014/main" val="3157697495"/>
                    </a:ext>
                  </a:extLst>
                </a:gridCol>
                <a:gridCol w="914359">
                  <a:extLst>
                    <a:ext uri="{9D8B030D-6E8A-4147-A177-3AD203B41FA5}">
                      <a16:colId xmlns:a16="http://schemas.microsoft.com/office/drawing/2014/main" val="627527800"/>
                    </a:ext>
                  </a:extLst>
                </a:gridCol>
                <a:gridCol w="914359">
                  <a:extLst>
                    <a:ext uri="{9D8B030D-6E8A-4147-A177-3AD203B41FA5}">
                      <a16:colId xmlns:a16="http://schemas.microsoft.com/office/drawing/2014/main" val="750823037"/>
                    </a:ext>
                  </a:extLst>
                </a:gridCol>
                <a:gridCol w="914359">
                  <a:extLst>
                    <a:ext uri="{9D8B030D-6E8A-4147-A177-3AD203B41FA5}">
                      <a16:colId xmlns:a16="http://schemas.microsoft.com/office/drawing/2014/main" val="830830910"/>
                    </a:ext>
                  </a:extLst>
                </a:gridCol>
              </a:tblGrid>
              <a:tr h="223582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ThinkBook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 15 Intel 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$879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$959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$999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$1019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$1099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$1099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94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</a:t>
                      </a: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</a:t>
                      </a: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</a:t>
                      </a: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</a:t>
                      </a: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</a:t>
                      </a: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</a:t>
                      </a: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00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21DJ00G1US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21DJ00G7US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21DJ0061US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21DJ00G3US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21DJ00G5US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21DJ000VUS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084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i5-1235U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i5-1235U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i5-1235U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i7-1255U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i7-1255U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i7-1255U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754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 + 8GB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 + 8GB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084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</a:t>
                      </a:r>
                      <a:r>
                        <a:rPr lang="en-US" sz="6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</a:t>
                      </a:r>
                      <a:r>
                        <a:rPr lang="en-US" sz="6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</a:t>
                      </a:r>
                      <a:r>
                        <a:rPr lang="en-US" sz="6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</a:t>
                      </a:r>
                      <a:r>
                        <a:rPr lang="en-US" sz="6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</a:t>
                      </a:r>
                      <a:r>
                        <a:rPr lang="en-US" sz="6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594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 </a:t>
                      </a:r>
                      <a:r>
                        <a:rPr lang="en-US" sz="6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 </a:t>
                      </a:r>
                      <a:r>
                        <a:rPr lang="en-US" sz="6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 </a:t>
                      </a:r>
                      <a:r>
                        <a:rPr lang="en-US" sz="6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691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ABS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Aluminum/ABS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Aluminum/ABS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ABS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ABS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ABS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690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Cell 45Whr Battery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</a:t>
                      </a:r>
                      <a:r>
                        <a:rPr lang="en-US" sz="6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45Whr Battery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Cell 45Whr Battery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Cell 45Whr Battery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Cell 45Whr Battery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2171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DG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DG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11P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DG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DG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11P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562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17A6FC8-8AF6-D415-517E-D4FC808F35F1}"/>
              </a:ext>
            </a:extLst>
          </p:cNvPr>
          <p:cNvGraphicFramePr>
            <a:graphicFrameLocks noGrp="1"/>
          </p:cNvGraphicFramePr>
          <p:nvPr/>
        </p:nvGraphicFramePr>
        <p:xfrm>
          <a:off x="5860247" y="1109629"/>
          <a:ext cx="5748012" cy="2969851"/>
        </p:xfrm>
        <a:graphic>
          <a:graphicData uri="http://schemas.openxmlformats.org/drawingml/2006/table">
            <a:tbl>
              <a:tblPr firstRow="1"/>
              <a:tblGrid>
                <a:gridCol w="26588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76868">
                  <a:extLst>
                    <a:ext uri="{9D8B030D-6E8A-4147-A177-3AD203B41FA5}">
                      <a16:colId xmlns:a16="http://schemas.microsoft.com/office/drawing/2014/main" val="2569226557"/>
                    </a:ext>
                  </a:extLst>
                </a:gridCol>
                <a:gridCol w="87686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32004">
                  <a:extLst>
                    <a:ext uri="{9D8B030D-6E8A-4147-A177-3AD203B41FA5}">
                      <a16:colId xmlns:a16="http://schemas.microsoft.com/office/drawing/2014/main" val="3110915181"/>
                    </a:ext>
                  </a:extLst>
                </a:gridCol>
                <a:gridCol w="932004">
                  <a:extLst>
                    <a:ext uri="{9D8B030D-6E8A-4147-A177-3AD203B41FA5}">
                      <a16:colId xmlns:a16="http://schemas.microsoft.com/office/drawing/2014/main" val="2622087552"/>
                    </a:ext>
                  </a:extLst>
                </a:gridCol>
                <a:gridCol w="93200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32382">
                  <a:extLst>
                    <a:ext uri="{9D8B030D-6E8A-4147-A177-3AD203B41FA5}">
                      <a16:colId xmlns:a16="http://schemas.microsoft.com/office/drawing/2014/main" val="1801190361"/>
                    </a:ext>
                  </a:extLst>
                </a:gridCol>
              </a:tblGrid>
              <a:tr h="216895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ThinkBook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 15 AMD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$719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$799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$799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$879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$959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$910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3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</a:t>
                      </a: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</a:t>
                      </a: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</a:t>
                      </a: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</a:t>
                      </a: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</a:t>
                      </a: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</a:t>
                      </a: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7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21DL004WUS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21DL000EUS</a:t>
                      </a:r>
                    </a:p>
                  </a:txBody>
                  <a:tcPr marL="5603" marR="5603" marT="560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21DL004YUS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21DL0053US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21DL0051US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21DL0056US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304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AMD Barcelo R3-5425U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AMD Ryzen R5-5625U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AMD Barcelo R5-5625U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AMD Ryzen R5-5625U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AMD Ryzen R7-5825U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AMD Barcelo R7-5825U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073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 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 + 8GB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 + 8GB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 + 8GB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304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</a:t>
                      </a:r>
                      <a:r>
                        <a:rPr lang="en-US" sz="6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</a:t>
                      </a:r>
                      <a:r>
                        <a:rPr lang="en-US" sz="6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</a:t>
                      </a:r>
                      <a:r>
                        <a:rPr lang="en-US" sz="6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</a:t>
                      </a:r>
                      <a:r>
                        <a:rPr lang="en-US" sz="6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</a:t>
                      </a:r>
                      <a:r>
                        <a:rPr lang="en-US" sz="6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</a:t>
                      </a:r>
                      <a:r>
                        <a:rPr lang="en-US" sz="6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611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 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 </a:t>
                      </a:r>
                      <a:r>
                        <a:rPr lang="en-US" sz="6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 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 </a:t>
                      </a:r>
                      <a:r>
                        <a:rPr lang="en-US" sz="6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2094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ABS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ABS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ABS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ABS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ABS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ABS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922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Cell 45Whr Battery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Cell 45Whr Battery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Cell 45Whr Battery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Cell 45Whr Battery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Cell 45Whr Battery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Cell 45Whr Battery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5826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DG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11P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DG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DG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DG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DG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887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6632259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D34D4-84DC-4B69-8C7E-0BBB0DF49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VELOCITY NOTEBOOKS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AEC2C-9F4B-4A4A-831B-699ACA795F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18</a:t>
            </a:fld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0EC6407-2BB9-4000-8219-16973AE5FA35}"/>
              </a:ext>
            </a:extLst>
          </p:cNvPr>
          <p:cNvGraphicFramePr>
            <a:graphicFrameLocks noGrp="1"/>
          </p:cNvGraphicFramePr>
          <p:nvPr/>
        </p:nvGraphicFramePr>
        <p:xfrm>
          <a:off x="784452" y="1153226"/>
          <a:ext cx="1454489" cy="2519211"/>
        </p:xfrm>
        <a:graphic>
          <a:graphicData uri="http://schemas.openxmlformats.org/drawingml/2006/table">
            <a:tbl>
              <a:tblPr firstRow="1"/>
              <a:tblGrid>
                <a:gridCol w="3088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5599">
                  <a:extLst>
                    <a:ext uri="{9D8B030D-6E8A-4147-A177-3AD203B41FA5}">
                      <a16:colId xmlns:a16="http://schemas.microsoft.com/office/drawing/2014/main" val="3232791569"/>
                    </a:ext>
                  </a:extLst>
                </a:gridCol>
              </a:tblGrid>
              <a:tr h="197545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Lenovo V14 G3 - AMD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$689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7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9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82TU0004US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047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AMD R5 5625U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89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 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047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 SSD M.2 </a:t>
                      </a:r>
                      <a:r>
                        <a:rPr lang="en-US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30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TN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08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HD 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698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38Whr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7463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935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BECF25F-6B9F-9057-C6C0-AA053B0085CA}"/>
              </a:ext>
            </a:extLst>
          </p:cNvPr>
          <p:cNvGraphicFramePr>
            <a:graphicFrameLocks noGrp="1"/>
          </p:cNvGraphicFramePr>
          <p:nvPr/>
        </p:nvGraphicFramePr>
        <p:xfrm>
          <a:off x="3130987" y="1153226"/>
          <a:ext cx="2601213" cy="2519210"/>
        </p:xfrm>
        <a:graphic>
          <a:graphicData uri="http://schemas.openxmlformats.org/drawingml/2006/table">
            <a:tbl>
              <a:tblPr firstRow="1"/>
              <a:tblGrid>
                <a:gridCol w="3021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27138">
                  <a:extLst>
                    <a:ext uri="{9D8B030D-6E8A-4147-A177-3AD203B41FA5}">
                      <a16:colId xmlns:a16="http://schemas.microsoft.com/office/drawing/2014/main" val="1049170354"/>
                    </a:ext>
                  </a:extLst>
                </a:gridCol>
                <a:gridCol w="1171925">
                  <a:extLst>
                    <a:ext uri="{9D8B030D-6E8A-4147-A177-3AD203B41FA5}">
                      <a16:colId xmlns:a16="http://schemas.microsoft.com/office/drawing/2014/main" val="316615156"/>
                    </a:ext>
                  </a:extLst>
                </a:gridCol>
              </a:tblGrid>
              <a:tr h="197545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Lenovo V14 G3 - Intel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$599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$699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7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9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82TS005NUS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82TS005QUS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047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Intel Core i3-1215U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Intel Core i5-1235U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89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 GB (4GB DDR + 4GB DIMM)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047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 SSD M.2 </a:t>
                      </a:r>
                      <a:r>
                        <a:rPr lang="en-US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 SSD M.2 </a:t>
                      </a:r>
                      <a:r>
                        <a:rPr lang="en-US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30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FHD TN Anti-glare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FHD TN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08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HD Camera w/Shutter, 2x2 AX WLAN, BT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HD 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698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38Whr Battery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38Whr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7463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935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E9A9D89-37B4-87D2-A56F-2AD7E9478D67}"/>
              </a:ext>
            </a:extLst>
          </p:cNvPr>
          <p:cNvGraphicFramePr>
            <a:graphicFrameLocks noGrp="1"/>
          </p:cNvGraphicFramePr>
          <p:nvPr/>
        </p:nvGraphicFramePr>
        <p:xfrm>
          <a:off x="784452" y="3804384"/>
          <a:ext cx="1454489" cy="2519211"/>
        </p:xfrm>
        <a:graphic>
          <a:graphicData uri="http://schemas.openxmlformats.org/drawingml/2006/table">
            <a:tbl>
              <a:tblPr firstRow="1"/>
              <a:tblGrid>
                <a:gridCol w="3088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5599">
                  <a:extLst>
                    <a:ext uri="{9D8B030D-6E8A-4147-A177-3AD203B41FA5}">
                      <a16:colId xmlns:a16="http://schemas.microsoft.com/office/drawing/2014/main" val="3232791569"/>
                    </a:ext>
                  </a:extLst>
                </a:gridCol>
              </a:tblGrid>
              <a:tr h="197545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Lenovo V15 G3 - AMD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$689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7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9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82TV001QUS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047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AMD R5 5625U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89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 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047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 SSD M.2 </a:t>
                      </a:r>
                      <a:r>
                        <a:rPr lang="en-US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30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TN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08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HD 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698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38Whr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7463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935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D214DB5-1C09-5DA8-4E83-DEA3C7885414}"/>
              </a:ext>
            </a:extLst>
          </p:cNvPr>
          <p:cNvGraphicFramePr>
            <a:graphicFrameLocks noGrp="1"/>
          </p:cNvGraphicFramePr>
          <p:nvPr/>
        </p:nvGraphicFramePr>
        <p:xfrm>
          <a:off x="3130987" y="3804384"/>
          <a:ext cx="2601213" cy="2519210"/>
        </p:xfrm>
        <a:graphic>
          <a:graphicData uri="http://schemas.openxmlformats.org/drawingml/2006/table">
            <a:tbl>
              <a:tblPr firstRow="1"/>
              <a:tblGrid>
                <a:gridCol w="3021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27138">
                  <a:extLst>
                    <a:ext uri="{9D8B030D-6E8A-4147-A177-3AD203B41FA5}">
                      <a16:colId xmlns:a16="http://schemas.microsoft.com/office/drawing/2014/main" val="1049170354"/>
                    </a:ext>
                  </a:extLst>
                </a:gridCol>
                <a:gridCol w="1171925">
                  <a:extLst>
                    <a:ext uri="{9D8B030D-6E8A-4147-A177-3AD203B41FA5}">
                      <a16:colId xmlns:a16="http://schemas.microsoft.com/office/drawing/2014/main" val="316615156"/>
                    </a:ext>
                  </a:extLst>
                </a:gridCol>
              </a:tblGrid>
              <a:tr h="197545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Lenovo V15 G3 - Intel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$599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$709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7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9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82TT005EUS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82TT005GUS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047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Intel Core i3-1215U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Intel Core i5-1235U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89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 GB (4GB DDR + 4GB DIMM)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047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 SSD M.2 </a:t>
                      </a:r>
                      <a:r>
                        <a:rPr lang="en-US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 SSD M.2 </a:t>
                      </a:r>
                      <a:r>
                        <a:rPr lang="en-US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30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TN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TN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08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HD 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HD 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698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38Whr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38Whr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7463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935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2027793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40AB5BF-F458-4529-9B54-B317E8DBF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DA086-9385-420F-AEF5-B58431E125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76959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Lenovo </a:t>
            </a:r>
            <a:r>
              <a:rPr lang="en-US" dirty="0" err="1"/>
              <a:t>Topseller</a:t>
            </a:r>
            <a:r>
              <a:rPr lang="en-US" dirty="0"/>
              <a:t> - Notebooks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8280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81752-6973-4D58-B9A3-11C7EC081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12426D-669C-458F-8AEA-B4A3F9443B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20</a:t>
            </a:fld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2320DC2-7CFA-4885-BAD8-FF13E0173E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4755368"/>
              </p:ext>
            </p:extLst>
          </p:nvPr>
        </p:nvGraphicFramePr>
        <p:xfrm>
          <a:off x="2294964" y="1287628"/>
          <a:ext cx="2302832" cy="2480332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2467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77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83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6620">
                <a:tc rowSpan="11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500" b="0" kern="1200">
                          <a:solidFill>
                            <a:schemeClr val="bg1"/>
                          </a:solidFill>
                          <a:latin typeface="+mn-lt"/>
                          <a:ea typeface="Helvetica Neue"/>
                          <a:cs typeface="Arial"/>
                        </a:rPr>
                        <a:t>X1 Tablet</a:t>
                      </a:r>
                    </a:p>
                  </a:txBody>
                  <a:tcPr marL="0" marR="0" marT="91440" marB="0" vert="vert27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$1,699</a:t>
                      </a:r>
                    </a:p>
                  </a:txBody>
                  <a:tcPr marR="12699" marT="0" marB="0" anchor="b"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$1,849</a:t>
                      </a:r>
                    </a:p>
                  </a:txBody>
                  <a:tcPr marR="12699" marT="0" marB="0" anchor="b"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6420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R="12699" marT="0" marB="0" anchor="ctr"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R="12699" marT="0" marB="0" anchor="ctr"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3893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20KJ0019US</a:t>
                      </a:r>
                    </a:p>
                  </a:txBody>
                  <a:tcPr marR="12699" marT="0" marB="0" anchor="ctr"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20KJ0017US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699" marT="0" marB="0" anchor="ctr"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012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Core i5-8350u</a:t>
                      </a:r>
                    </a:p>
                  </a:txBody>
                  <a:tcPr marR="12699" marT="0" marB="0" anchor="ctr"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Core i7-8650u</a:t>
                      </a:r>
                    </a:p>
                  </a:txBody>
                  <a:tcPr marR="12699" marT="0" marB="0" anchor="ctr"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01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8GB</a:t>
                      </a:r>
                    </a:p>
                  </a:txBody>
                  <a:tcPr marR="12699" marT="0" marB="0" anchor="ctr"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8GB</a:t>
                      </a:r>
                    </a:p>
                  </a:txBody>
                  <a:tcPr marR="12699" marT="0" marB="0" anchor="ctr"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6346597"/>
                  </a:ext>
                </a:extLst>
              </a:tr>
              <a:tr h="24529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256GB </a:t>
                      </a:r>
                      <a:r>
                        <a:rPr lang="en-US" sz="800" b="0" i="0" u="none" strike="noStrike" err="1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PCIe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699" marT="0" marB="0" anchor="ctr"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256GB </a:t>
                      </a:r>
                      <a:r>
                        <a:rPr lang="en-US" sz="800" b="0" i="0" u="none" strike="noStrike" err="1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PCIe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 SSD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699" marT="0" marB="0" anchor="ctr"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814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13” QHD+ Touch</a:t>
                      </a:r>
                    </a:p>
                  </a:txBody>
                  <a:tcPr marR="12699" marT="0" marB="0" anchor="ctr"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13” QHD+ Touch</a:t>
                      </a:r>
                    </a:p>
                  </a:txBody>
                  <a:tcPr marR="12699" marT="0" marB="0" anchor="ctr"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814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Camera, BT,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FPR, Backlit.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 pen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R="12699" marT="0" marB="0" anchor="ctr"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Camera, BT,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FPR, Backlit.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 pen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R="12699" marT="0" marB="0" anchor="ctr"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953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Cell Battery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699" marT="0" marB="0" anchor="ctr"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Cell Battery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699" marT="0" marB="0" anchor="ctr"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8521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Win 10 Pro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699" marT="0" marB="0" anchor="ctr"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Win 10 Pro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699" marT="0" marB="0" anchor="ctr"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676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 Year Depot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699" marT="0" marB="0" anchor="ctr">
                    <a:lnB>
                      <a:noFill/>
                    </a:lnB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 Year Depot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699" marT="0" marB="0" anchor="ctr"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1A2A09F-1578-46C2-9A78-A8595A5A6E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0742542"/>
              </p:ext>
            </p:extLst>
          </p:nvPr>
        </p:nvGraphicFramePr>
        <p:xfrm>
          <a:off x="6153091" y="1287628"/>
          <a:ext cx="1416066" cy="2455841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2671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8913">
                  <a:extLst>
                    <a:ext uri="{9D8B030D-6E8A-4147-A177-3AD203B41FA5}">
                      <a16:colId xmlns:a16="http://schemas.microsoft.com/office/drawing/2014/main" val="876212271"/>
                    </a:ext>
                  </a:extLst>
                </a:gridCol>
              </a:tblGrid>
              <a:tr h="277583">
                <a:tc rowSpan="11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500" b="0" kern="1200">
                          <a:solidFill>
                            <a:schemeClr val="bg1"/>
                          </a:solidFill>
                          <a:latin typeface="+mn-lt"/>
                          <a:ea typeface="Helvetica Neue"/>
                          <a:cs typeface="Arial"/>
                        </a:rPr>
                        <a:t>Tablet 10</a:t>
                      </a:r>
                    </a:p>
                  </a:txBody>
                  <a:tcPr marL="0" marR="0" marT="91440" marB="0" vert="vert27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$529</a:t>
                      </a:r>
                    </a:p>
                  </a:txBody>
                  <a:tcPr marR="12699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493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R="12699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3751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20L3000HUS</a:t>
                      </a:r>
                    </a:p>
                  </a:txBody>
                  <a:tcPr marR="12699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983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Celeron</a:t>
                      </a:r>
                      <a:r>
                        <a:rPr lang="en-US" sz="800" b="0" i="0" u="none" strike="noStrike" baseline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 N4100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699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48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4GB</a:t>
                      </a:r>
                    </a:p>
                  </a:txBody>
                  <a:tcPr marR="12699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622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128GB </a:t>
                      </a:r>
                      <a:r>
                        <a:rPr lang="en-US" sz="800" b="0" i="0" u="none" strike="noStrike" err="1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eMMC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R="12699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384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10.1” WUXGA Touch</a:t>
                      </a:r>
                    </a:p>
                    <a:p>
                      <a:pPr algn="l" fontAlgn="b"/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R="12699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Camera, BT, FPR, Garaged Pen</a:t>
                      </a:r>
                    </a:p>
                  </a:txBody>
                  <a:tcPr marR="12699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528811"/>
                  </a:ext>
                </a:extLst>
              </a:tr>
              <a:tr h="21767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10.6mm / 1.46lbs</a:t>
                      </a:r>
                    </a:p>
                  </a:txBody>
                  <a:tcPr marR="12699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9121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Win 10 Pro</a:t>
                      </a:r>
                    </a:p>
                  </a:txBody>
                  <a:tcPr marR="12699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2665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1 Year Depot</a:t>
                      </a:r>
                    </a:p>
                  </a:txBody>
                  <a:tcPr marR="12699" marT="0" marB="0">
                    <a:lnB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B9230F4E-19B6-4DAB-B048-773C61BF72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4209" y="3937558"/>
            <a:ext cx="3955535" cy="222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18080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C1049E7-6A9B-4C8E-8E56-FEF7E95E988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5882" y="1301813"/>
            <a:ext cx="1288530" cy="1474222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5A2C66A-E340-41F5-9F42-18FBC5FE2A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7640756"/>
              </p:ext>
            </p:extLst>
          </p:nvPr>
        </p:nvGraphicFramePr>
        <p:xfrm>
          <a:off x="2660905" y="2956195"/>
          <a:ext cx="7324344" cy="3265145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18310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10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3108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831086">
                  <a:extLst>
                    <a:ext uri="{9D8B030D-6E8A-4147-A177-3AD203B41FA5}">
                      <a16:colId xmlns:a16="http://schemas.microsoft.com/office/drawing/2014/main" val="175683627"/>
                    </a:ext>
                  </a:extLst>
                </a:gridCol>
              </a:tblGrid>
              <a:tr h="475655">
                <a:tc>
                  <a:txBody>
                    <a:bodyPr/>
                    <a:lstStyle/>
                    <a:p>
                      <a:pPr marL="4572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Tab M8 HD</a:t>
                      </a: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Tab M8 HD LTE</a:t>
                      </a:r>
                    </a:p>
                    <a:p>
                      <a:pPr marL="4572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(For Business)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Helvetica Neue"/>
                          <a:cs typeface="Helvetica Neue"/>
                        </a:rPr>
                        <a:t>Tab M10 FHD Plus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Helvetica Neue"/>
                          <a:cs typeface="Helvetica Neue"/>
                        </a:rPr>
                        <a:t>K10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5768241"/>
                  </a:ext>
                </a:extLst>
              </a:tr>
              <a:tr h="263665"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1600" b="0" i="0" u="none" strike="noStrike">
                          <a:solidFill>
                            <a:srgbClr val="E2231A"/>
                          </a:solidFill>
                          <a:effectLst/>
                          <a:latin typeface="+mn-lt"/>
                          <a:cs typeface="Arial"/>
                        </a:rPr>
                        <a:t>$129.99</a:t>
                      </a: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1600" b="0" i="0" u="none" strike="noStrike">
                          <a:solidFill>
                            <a:srgbClr val="E2231A"/>
                          </a:solidFill>
                          <a:effectLst/>
                          <a:latin typeface="+mn-lt"/>
                          <a:cs typeface="Arial"/>
                        </a:rPr>
                        <a:t>$209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1600" b="0" i="0" u="none" strike="noStrike">
                          <a:solidFill>
                            <a:srgbClr val="E2231A"/>
                          </a:solidFill>
                          <a:effectLst/>
                          <a:latin typeface="+mn-lt"/>
                          <a:cs typeface="Arial"/>
                        </a:rPr>
                        <a:t>$179.99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>
                          <a:solidFill>
                            <a:srgbClr val="E2231A"/>
                          </a:solidFill>
                          <a:effectLst/>
                          <a:latin typeface="+mn-lt"/>
                          <a:cs typeface="Arial"/>
                        </a:rPr>
                        <a:t>$229.99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600"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ZA5G0132US</a:t>
                      </a: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ZA790003US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45720" marR="0" indent="0" algn="ctr" defTabSz="914325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ZA5T0423US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lvl="0" indent="0" algn="ctr" defTabSz="914325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ZA8N0064US​</a:t>
                      </a:r>
                      <a:endParaRPr lang="en-US" sz="2400" b="0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45720" marR="0" indent="0" algn="ctr" defTabSz="914325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376"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8”HD Display</a:t>
                      </a: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8”HD Display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10.3” FHD Display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10.3” FHD Display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376">
                <a:tc>
                  <a:txBody>
                    <a:bodyPr/>
                    <a:lstStyle/>
                    <a:p>
                      <a:pPr marL="45720"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Android 10</a:t>
                      </a: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Android 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Android 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Android 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376"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Quad Core Processor</a:t>
                      </a: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Quad Core Processor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Octa Core Processor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Octa Core Processor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376"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2/5 MP Camera</a:t>
                      </a: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2/5 MP Camera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2/5 MP Camera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5/8 MP Camera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9376"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2/16 GB RAM and Storage</a:t>
                      </a: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2/32 GB RAM and Storage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4572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2/32 GB RAM and Storage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3/32 GB RAM and Storage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9376"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2*Dolby Audio Speakers</a:t>
                      </a: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2*Dolby Audio Speakers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2*Dolby Audio Speakers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2*Dolby Audio Speakers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9376"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2.4/5G. BT 5.0</a:t>
                      </a: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2.4/5G. BT 5.0 Plus LTE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2.4/5G. BT 5.0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2.4/5G. BT 5.0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9376"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5,000MAh Battery</a:t>
                      </a: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5,000MAh Battery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5,000MAh Battery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7,700MAh Battery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9376"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Micro USB Port</a:t>
                      </a: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USB-C 2.0 Port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USB-C 2.0 Port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USB-C 2.0 Port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9909409"/>
                  </a:ext>
                </a:extLst>
              </a:tr>
              <a:tr h="219376"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Year Depot Warranty</a:t>
                      </a: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Year Depot Warranty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Year Depot Warranty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Year Depot Warranty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9746400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F10C5C05-E5B7-417E-89AA-C1836DF5CB7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7917" y="1305698"/>
            <a:ext cx="1659689" cy="14712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26AD45-1E9F-4E0A-A500-18F43E48113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4664" y="1320722"/>
            <a:ext cx="1647118" cy="147422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F7F5CCC-A8EB-478A-9E89-7B2AA65F5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bg1"/>
                </a:solidFill>
              </a:rPr>
              <a:t>LENO</a:t>
            </a:r>
            <a:r>
              <a:rPr lang="en-US" sz="2400" dirty="0"/>
              <a:t>LENOVO TOPSELLER - Android Focus Models </a:t>
            </a:r>
            <a:r>
              <a:rPr lang="en-US" sz="2400" dirty="0">
                <a:solidFill>
                  <a:schemeClr val="bg1"/>
                </a:solidFill>
              </a:rPr>
              <a:t>R 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Android Focus Models </a:t>
            </a:r>
          </a:p>
        </p:txBody>
      </p:sp>
      <p:pic>
        <p:nvPicPr>
          <p:cNvPr id="6" name="Graphic 5" descr="Tablet with solid fill">
            <a:extLst>
              <a:ext uri="{FF2B5EF4-FFF2-40B4-BE49-F238E27FC236}">
                <a16:creationId xmlns:a16="http://schemas.microsoft.com/office/drawing/2014/main" id="{6DB56F35-AFBC-4AE5-B98E-609D406138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0362" y="307975"/>
            <a:ext cx="914400" cy="914400"/>
          </a:xfrm>
          <a:prstGeom prst="rect">
            <a:avLst/>
          </a:prstGeom>
        </p:spPr>
      </p:pic>
      <p:pic>
        <p:nvPicPr>
          <p:cNvPr id="8" name="Picture 7" descr="A picture containing text, monitor, indoor, screen&#10;&#10;Description automatically generated">
            <a:extLst>
              <a:ext uri="{FF2B5EF4-FFF2-40B4-BE49-F238E27FC236}">
                <a16:creationId xmlns:a16="http://schemas.microsoft.com/office/drawing/2014/main" id="{FE2A100C-86CF-44E6-ADDF-4CDCEDD9748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6864" y="1320722"/>
            <a:ext cx="1531948" cy="153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85926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816063D4-23D1-4CA3-AF67-9BF9F1B0CD05}"/>
              </a:ext>
            </a:extLst>
          </p:cNvPr>
          <p:cNvSpPr txBox="1">
            <a:spLocks/>
          </p:cNvSpPr>
          <p:nvPr/>
        </p:nvSpPr>
        <p:spPr>
          <a:xfrm>
            <a:off x="1524000" y="404813"/>
            <a:ext cx="9998075" cy="720725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LENOVO TOPSELLER </a:t>
            </a:r>
          </a:p>
          <a:p>
            <a:r>
              <a:rPr lang="en-US" sz="2400" dirty="0"/>
              <a:t>Android Top seller Models </a:t>
            </a:r>
          </a:p>
        </p:txBody>
      </p:sp>
      <p:pic>
        <p:nvPicPr>
          <p:cNvPr id="8" name="Graphic 7" descr="Tablet with solid fill">
            <a:extLst>
              <a:ext uri="{FF2B5EF4-FFF2-40B4-BE49-F238E27FC236}">
                <a16:creationId xmlns:a16="http://schemas.microsoft.com/office/drawing/2014/main" id="{14D7350E-2B3E-462A-AE52-8E802BF45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362" y="307975"/>
            <a:ext cx="914400" cy="914400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4ED0AB6-F0D4-4654-AC79-EBFE56B3F846}"/>
              </a:ext>
            </a:extLst>
          </p:cNvPr>
          <p:cNvGraphicFramePr>
            <a:graphicFrameLocks noGrp="1"/>
          </p:cNvGraphicFramePr>
          <p:nvPr/>
        </p:nvGraphicFramePr>
        <p:xfrm>
          <a:off x="435583" y="1340028"/>
          <a:ext cx="11086495" cy="4876133"/>
        </p:xfrm>
        <a:graphic>
          <a:graphicData uri="http://schemas.openxmlformats.org/drawingml/2006/table">
            <a:tbl>
              <a:tblPr/>
              <a:tblGrid>
                <a:gridCol w="771155">
                  <a:extLst>
                    <a:ext uri="{9D8B030D-6E8A-4147-A177-3AD203B41FA5}">
                      <a16:colId xmlns:a16="http://schemas.microsoft.com/office/drawing/2014/main" val="1866136625"/>
                    </a:ext>
                  </a:extLst>
                </a:gridCol>
                <a:gridCol w="798373">
                  <a:extLst>
                    <a:ext uri="{9D8B030D-6E8A-4147-A177-3AD203B41FA5}">
                      <a16:colId xmlns:a16="http://schemas.microsoft.com/office/drawing/2014/main" val="3577369125"/>
                    </a:ext>
                  </a:extLst>
                </a:gridCol>
                <a:gridCol w="798373">
                  <a:extLst>
                    <a:ext uri="{9D8B030D-6E8A-4147-A177-3AD203B41FA5}">
                      <a16:colId xmlns:a16="http://schemas.microsoft.com/office/drawing/2014/main" val="3551845273"/>
                    </a:ext>
                  </a:extLst>
                </a:gridCol>
                <a:gridCol w="798373">
                  <a:extLst>
                    <a:ext uri="{9D8B030D-6E8A-4147-A177-3AD203B41FA5}">
                      <a16:colId xmlns:a16="http://schemas.microsoft.com/office/drawing/2014/main" val="772875163"/>
                    </a:ext>
                  </a:extLst>
                </a:gridCol>
                <a:gridCol w="798373">
                  <a:extLst>
                    <a:ext uri="{9D8B030D-6E8A-4147-A177-3AD203B41FA5}">
                      <a16:colId xmlns:a16="http://schemas.microsoft.com/office/drawing/2014/main" val="2667088126"/>
                    </a:ext>
                  </a:extLst>
                </a:gridCol>
                <a:gridCol w="798373">
                  <a:extLst>
                    <a:ext uri="{9D8B030D-6E8A-4147-A177-3AD203B41FA5}">
                      <a16:colId xmlns:a16="http://schemas.microsoft.com/office/drawing/2014/main" val="4025285143"/>
                    </a:ext>
                  </a:extLst>
                </a:gridCol>
                <a:gridCol w="798373">
                  <a:extLst>
                    <a:ext uri="{9D8B030D-6E8A-4147-A177-3AD203B41FA5}">
                      <a16:colId xmlns:a16="http://schemas.microsoft.com/office/drawing/2014/main" val="2891387198"/>
                    </a:ext>
                  </a:extLst>
                </a:gridCol>
                <a:gridCol w="834662">
                  <a:extLst>
                    <a:ext uri="{9D8B030D-6E8A-4147-A177-3AD203B41FA5}">
                      <a16:colId xmlns:a16="http://schemas.microsoft.com/office/drawing/2014/main" val="1805518050"/>
                    </a:ext>
                  </a:extLst>
                </a:gridCol>
                <a:gridCol w="816518">
                  <a:extLst>
                    <a:ext uri="{9D8B030D-6E8A-4147-A177-3AD203B41FA5}">
                      <a16:colId xmlns:a16="http://schemas.microsoft.com/office/drawing/2014/main" val="1272024198"/>
                    </a:ext>
                  </a:extLst>
                </a:gridCol>
                <a:gridCol w="743938">
                  <a:extLst>
                    <a:ext uri="{9D8B030D-6E8A-4147-A177-3AD203B41FA5}">
                      <a16:colId xmlns:a16="http://schemas.microsoft.com/office/drawing/2014/main" val="821950708"/>
                    </a:ext>
                  </a:extLst>
                </a:gridCol>
                <a:gridCol w="798373">
                  <a:extLst>
                    <a:ext uri="{9D8B030D-6E8A-4147-A177-3AD203B41FA5}">
                      <a16:colId xmlns:a16="http://schemas.microsoft.com/office/drawing/2014/main" val="3834454138"/>
                    </a:ext>
                  </a:extLst>
                </a:gridCol>
                <a:gridCol w="753011">
                  <a:extLst>
                    <a:ext uri="{9D8B030D-6E8A-4147-A177-3AD203B41FA5}">
                      <a16:colId xmlns:a16="http://schemas.microsoft.com/office/drawing/2014/main" val="1393469919"/>
                    </a:ext>
                  </a:extLst>
                </a:gridCol>
                <a:gridCol w="789300">
                  <a:extLst>
                    <a:ext uri="{9D8B030D-6E8A-4147-A177-3AD203B41FA5}">
                      <a16:colId xmlns:a16="http://schemas.microsoft.com/office/drawing/2014/main" val="2819997928"/>
                    </a:ext>
                  </a:extLst>
                </a:gridCol>
                <a:gridCol w="789300">
                  <a:extLst>
                    <a:ext uri="{9D8B030D-6E8A-4147-A177-3AD203B41FA5}">
                      <a16:colId xmlns:a16="http://schemas.microsoft.com/office/drawing/2014/main" val="973024195"/>
                    </a:ext>
                  </a:extLst>
                </a:gridCol>
              </a:tblGrid>
              <a:tr h="471792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Model ​</a:t>
                      </a:r>
                      <a:endParaRPr lang="en-US" sz="1800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M8 HD​</a:t>
                      </a:r>
                      <a:endParaRPr lang="en-US" sz="1800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ST M8 HD​</a:t>
                      </a:r>
                      <a:endParaRPr lang="en-US" sz="1800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M8 HD​</a:t>
                      </a:r>
                      <a:endParaRPr lang="en-US" sz="1800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ST M8 HD​</a:t>
                      </a:r>
                      <a:endParaRPr lang="en-US" sz="1800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M10 FHD Plus​</a:t>
                      </a:r>
                      <a:endParaRPr lang="en-US" sz="1800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M10 FHD Plus​</a:t>
                      </a:r>
                      <a:endParaRPr lang="en-US" sz="1800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ST M10 FHD Plus w/ Alexa​</a:t>
                      </a:r>
                      <a:endParaRPr lang="en-US" sz="1800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P12 Pro Bundle ​</a:t>
                      </a:r>
                      <a:endParaRPr lang="en-US" sz="1800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K10 ​</a:t>
                      </a:r>
                      <a:endParaRPr lang="en-US" sz="1800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K10​</a:t>
                      </a:r>
                      <a:endParaRPr lang="en-US" sz="1800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K10​</a:t>
                      </a:r>
                      <a:endParaRPr lang="en-US" sz="1800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K10​</a:t>
                      </a:r>
                      <a:br>
                        <a:rPr lang="en-US" sz="9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900" b="1" i="0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Batteryless</a:t>
                      </a:r>
                      <a:endParaRPr lang="en-US" sz="1800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K10</a:t>
                      </a:r>
                      <a:br>
                        <a:rPr lang="en-US" sz="9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9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LTE </a:t>
                      </a:r>
                      <a:r>
                        <a:rPr lang="en-US" sz="900" b="1" i="0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Batteryless</a:t>
                      </a:r>
                      <a:r>
                        <a:rPr lang="en-US" sz="9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7647198"/>
                  </a:ext>
                </a:extLst>
              </a:tr>
              <a:tr h="26959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MTM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ZA5G0132US​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ZA5C0050US​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ZA790003US​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ZA790002US​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ZA5T0423US​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ZA5T0382US​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ZA6M0055US​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ZAAX0000US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ZA8N0064US​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ZA8N0044US​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ZA8S0000US​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ZA8T0001US​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ZA9K0000US​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1965293"/>
                  </a:ext>
                </a:extLst>
              </a:tr>
              <a:tr h="168497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MSRP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$129​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$139​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$209​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$219​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$199​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$189​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$729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$229​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$249​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$269​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$219​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$269​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4616770"/>
                  </a:ext>
                </a:extLst>
              </a:tr>
              <a:tr h="26959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Focus Model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9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900" b="1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0807609"/>
                  </a:ext>
                </a:extLst>
              </a:tr>
              <a:tr h="168497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LTE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9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2662660"/>
                  </a:ext>
                </a:extLst>
              </a:tr>
              <a:tr h="26959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Display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8” HD​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8” HD​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8” HD​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8” HD​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10.3” FHD​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10.3” FHD​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10.3” FHD​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12.6” AMOLED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10.3” FHD​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10.3” FHD​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10.3” FHD​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10.3” FHD​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10.3” FHD​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8672679"/>
                  </a:ext>
                </a:extLst>
              </a:tr>
              <a:tr h="168497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OS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2889448"/>
                  </a:ext>
                </a:extLst>
              </a:tr>
              <a:tr h="26959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Processor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Quad Core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Quad Core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Quad Core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Quad Core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Octa Core​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Octa Core​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Octa Core​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Octa Core​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Octa Core​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Octa Core​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Octa Core​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Octa Core​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Octa Core​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1282874"/>
                  </a:ext>
                </a:extLst>
              </a:tr>
              <a:tr h="370693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Camera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2/5MP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2/5MP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2/5MP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2/5MP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5/8MP​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5/8MP​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5/8MP​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8/13MP​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5/8MP w/ Flash​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5/8MP w/ Flash​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5/8MP w/ Flash​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5/8MP w/ Flash​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5/8MP w/ Flash​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3332897"/>
                  </a:ext>
                </a:extLst>
              </a:tr>
              <a:tr h="26959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Ram/Storage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2/16GB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2/16GB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2/32GB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2/32GB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2/32GB​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4/64GB​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2/32GB​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8/256GB​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3/32GB​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4/64GB​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3/32GB​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3/32GB​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4/64GB​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6820043"/>
                  </a:ext>
                </a:extLst>
              </a:tr>
              <a:tr h="26959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Audio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x Dolby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x Dolby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x Dolby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x Dolby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x Dolby​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x Dolby​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x Dolby​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x JBL​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x Dolby​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x Dolby​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x Dolby​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x Dolby​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x Dolby​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276185"/>
                  </a:ext>
                </a:extLst>
              </a:tr>
              <a:tr h="370693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Wireless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2.4/5G, BT 5.0​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2.4/5G, BT 5.0​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2.4/5G, BT 5.0​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2.4/5G, BT 5.0​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2.4/5G, BT 5.0​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2.4/5G, BT 5.0​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2.4/5G, BT 5.0​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2.4/5G, WIFI6, BT 5.2​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2.4/5G, BT 5.0​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2.4/5G, BT 5.0​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2.4/5G, BT 5.0​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2.4/5G, BT 5.0​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2.4/5G, BT 5.0​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3404333"/>
                  </a:ext>
                </a:extLst>
              </a:tr>
              <a:tr h="26959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Battery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5,000mAh​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5,000mAh​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5,000mAh​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5,000mAh​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5,000mAh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5,000mAh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5,000mAh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10,200 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mAh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7,700 mAh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7,700 mAh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7,700 mAh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Battery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Battery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8756194"/>
                  </a:ext>
                </a:extLst>
              </a:tr>
              <a:tr h="26959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Ports 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Micro USB​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Micro USB​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USB-C 2.0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USB-C 2.0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USB-C 2.0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USB-C 2.0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USB-C 2.0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USB-C 3.1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USB-C 2.0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USB-C 2.0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USB-C 2.0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USB-C 2.0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USB-C 2.0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0506431"/>
                  </a:ext>
                </a:extLst>
              </a:tr>
              <a:tr h="370693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Features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Cradle​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Cradle​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Dock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Keyboard + Pen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3Yr Life Cycle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3Yr Life Cycle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3Yr Life Cycle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3Yr Life Cycle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3Yr Life Cycle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9553590"/>
                  </a:ext>
                </a:extLst>
              </a:tr>
              <a:tr h="26959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Mil Spec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1299714"/>
                  </a:ext>
                </a:extLst>
              </a:tr>
              <a:tr h="26959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Warranty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Year Depot​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Year Depot​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Year Depot​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Year Depot​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Year Depot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Year Depot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Year Depot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Year Depot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Year Depot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Year Depot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Year Depot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Year Depot</a:t>
                      </a:r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Year Depot</a:t>
                      </a:r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286" marR="61286" marT="30643" marB="30643" anchor="ctr">
                    <a:lnL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4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1979330"/>
                  </a:ext>
                </a:extLst>
              </a:tr>
            </a:tbl>
          </a:graphicData>
        </a:graphic>
      </p:graphicFrame>
      <p:sp>
        <p:nvSpPr>
          <p:cNvPr id="5" name="Star: 16 Points 4">
            <a:extLst>
              <a:ext uri="{FF2B5EF4-FFF2-40B4-BE49-F238E27FC236}">
                <a16:creationId xmlns:a16="http://schemas.microsoft.com/office/drawing/2014/main" id="{CE96C693-D3FB-4686-BD45-6D633A8E86A3}"/>
              </a:ext>
            </a:extLst>
          </p:cNvPr>
          <p:cNvSpPr/>
          <p:nvPr/>
        </p:nvSpPr>
        <p:spPr>
          <a:xfrm>
            <a:off x="7308761" y="1243191"/>
            <a:ext cx="463640" cy="277521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dirty="0"/>
              <a:t>New!</a:t>
            </a:r>
          </a:p>
        </p:txBody>
      </p:sp>
      <p:sp>
        <p:nvSpPr>
          <p:cNvPr id="9" name="Star: 16 Points 8">
            <a:extLst>
              <a:ext uri="{FF2B5EF4-FFF2-40B4-BE49-F238E27FC236}">
                <a16:creationId xmlns:a16="http://schemas.microsoft.com/office/drawing/2014/main" id="{C5A1D7FE-9481-4F85-8822-87DCD3D27D48}"/>
              </a:ext>
            </a:extLst>
          </p:cNvPr>
          <p:cNvSpPr/>
          <p:nvPr/>
        </p:nvSpPr>
        <p:spPr>
          <a:xfrm>
            <a:off x="10461939" y="1295577"/>
            <a:ext cx="463640" cy="277521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dirty="0"/>
              <a:t>New!</a:t>
            </a:r>
          </a:p>
        </p:txBody>
      </p:sp>
      <p:sp>
        <p:nvSpPr>
          <p:cNvPr id="10" name="Star: 16 Points 9">
            <a:extLst>
              <a:ext uri="{FF2B5EF4-FFF2-40B4-BE49-F238E27FC236}">
                <a16:creationId xmlns:a16="http://schemas.microsoft.com/office/drawing/2014/main" id="{A9D0F9CC-E4B2-4358-BDA5-87D81C154D5B}"/>
              </a:ext>
            </a:extLst>
          </p:cNvPr>
          <p:cNvSpPr/>
          <p:nvPr/>
        </p:nvSpPr>
        <p:spPr>
          <a:xfrm>
            <a:off x="11356687" y="1295576"/>
            <a:ext cx="463640" cy="277521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dirty="0"/>
              <a:t>New!</a:t>
            </a:r>
          </a:p>
        </p:txBody>
      </p:sp>
    </p:spTree>
    <p:extLst>
      <p:ext uri="{BB962C8B-B14F-4D97-AF65-F5344CB8AC3E}">
        <p14:creationId xmlns:p14="http://schemas.microsoft.com/office/powerpoint/2010/main" val="596495787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0E93D414-E0DA-44DB-B330-4BFBC951A0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1784" y="3936066"/>
            <a:ext cx="1478141" cy="15406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6CAA8C-4BA1-4618-89B8-03E9FF9841D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04" y="1715552"/>
            <a:ext cx="1156320" cy="9570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B70DF0-6CDC-4EBA-8210-70D4F28025E7}"/>
              </a:ext>
            </a:extLst>
          </p:cNvPr>
          <p:cNvSpPr txBox="1"/>
          <p:nvPr/>
        </p:nvSpPr>
        <p:spPr>
          <a:xfrm>
            <a:off x="6096" y="2814835"/>
            <a:ext cx="20711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Tab M8 HD Folio Case</a:t>
            </a:r>
          </a:p>
          <a:p>
            <a:pPr marL="0" marR="0" lvl="0" indent="0" algn="ctr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ZG38C02862</a:t>
            </a:r>
          </a:p>
          <a:p>
            <a:pPr marL="0" marR="0" lvl="0" indent="0" algn="ctr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$14.99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23EE6A-9006-4CAF-B413-7870B3BC050D}"/>
              </a:ext>
            </a:extLst>
          </p:cNvPr>
          <p:cNvSpPr txBox="1"/>
          <p:nvPr/>
        </p:nvSpPr>
        <p:spPr>
          <a:xfrm>
            <a:off x="5023300" y="2769918"/>
            <a:ext cx="20650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Tab M10 FHD Plus Keyboard Case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ZG38C03371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$49.99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3C97DE-F332-4087-BA4C-698021F9F52D}"/>
              </a:ext>
            </a:extLst>
          </p:cNvPr>
          <p:cNvSpPr txBox="1"/>
          <p:nvPr/>
        </p:nvSpPr>
        <p:spPr>
          <a:xfrm>
            <a:off x="3703183" y="2766234"/>
            <a:ext cx="15636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Tab M10 FHD Plus Folio Case/Film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ZG38C02958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$19.99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4BFC9A-A93E-46F2-BFC1-23C69104EC13}"/>
              </a:ext>
            </a:extLst>
          </p:cNvPr>
          <p:cNvSpPr txBox="1"/>
          <p:nvPr/>
        </p:nvSpPr>
        <p:spPr>
          <a:xfrm>
            <a:off x="1833296" y="2822702"/>
            <a:ext cx="1834476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Armor-X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M8 HD/FHD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78016354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$39.99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C7EF533-8155-4DBF-92BF-CFB38F10F992}"/>
              </a:ext>
            </a:extLst>
          </p:cNvPr>
          <p:cNvSpPr txBox="1"/>
          <p:nvPr/>
        </p:nvSpPr>
        <p:spPr>
          <a:xfrm>
            <a:off x="10637188" y="2722501"/>
            <a:ext cx="1458468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Armor X M10 HD 2</a:t>
            </a:r>
            <a:r>
              <a:rPr kumimoji="0" lang="en-US" sz="12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nd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Gen | 306F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78016353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$39.99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1E254E4-3396-4B15-937E-9084E633A8A7}"/>
              </a:ext>
            </a:extLst>
          </p:cNvPr>
          <p:cNvSpPr txBox="1"/>
          <p:nvPr/>
        </p:nvSpPr>
        <p:spPr>
          <a:xfrm>
            <a:off x="126196" y="5396175"/>
            <a:ext cx="16110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Tab K10 Bluetooth Keyboard Case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ZG38C03597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$99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69CDAB9-FBDC-4A69-A5DC-2DCCF132F282}"/>
              </a:ext>
            </a:extLst>
          </p:cNvPr>
          <p:cNvSpPr txBox="1"/>
          <p:nvPr/>
        </p:nvSpPr>
        <p:spPr>
          <a:xfrm>
            <a:off x="8764861" y="2766234"/>
            <a:ext cx="1621536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Armor X M10 FHD 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MTM:78016083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RIN-LN-M10REL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$39.99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06017AC-FBBD-4C31-ABCB-45286F87F760}"/>
              </a:ext>
            </a:extLst>
          </p:cNvPr>
          <p:cNvSpPr txBox="1"/>
          <p:nvPr/>
        </p:nvSpPr>
        <p:spPr>
          <a:xfrm>
            <a:off x="6777531" y="2741242"/>
            <a:ext cx="20650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Armor X 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M10 FHD Plus  X606F 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MTM: 78016082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RIN-LN-M10PL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$39.99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A7E74F-ADDC-4AA3-A459-B5A0123CA9F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743" y="4087545"/>
            <a:ext cx="972504" cy="131362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0715F14-072C-4C30-8898-01B740D2E665}"/>
              </a:ext>
            </a:extLst>
          </p:cNvPr>
          <p:cNvSpPr txBox="1"/>
          <p:nvPr/>
        </p:nvSpPr>
        <p:spPr>
          <a:xfrm>
            <a:off x="3182727" y="5223163"/>
            <a:ext cx="1895509" cy="136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Armor-X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|K10 </a:t>
            </a:r>
            <a:r>
              <a:rPr lang="en-US" sz="1200" b="1" dirty="0">
                <a:effectLst/>
                <a:latin typeface="+mj-lt"/>
                <a:ea typeface="Calibri" panose="020F0502020204030204" pitchFamily="34" charset="0"/>
              </a:rPr>
              <a:t>Shockproof case </a:t>
            </a:r>
            <a:r>
              <a:rPr lang="en-US" sz="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w/ kickstand, hand-strap, &amp; </a:t>
            </a:r>
            <a:r>
              <a:rPr lang="en-US" sz="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X-MOUNT adapter 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lang="en-US" sz="1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78019394</a:t>
            </a:r>
            <a:br>
              <a:rPr lang="en-US" sz="1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9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ZXS-LN-K10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$34.99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BCA307-0CA1-4667-A5B3-3AB699C30DA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0966" y="3857875"/>
            <a:ext cx="1453316" cy="143468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7049AEF-4FB8-4E46-B4FC-79BD5D12CE2E}"/>
              </a:ext>
            </a:extLst>
          </p:cNvPr>
          <p:cNvSpPr txBox="1"/>
          <p:nvPr/>
        </p:nvSpPr>
        <p:spPr>
          <a:xfrm>
            <a:off x="7038534" y="5318090"/>
            <a:ext cx="17033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Armor-X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lang="en-US" sz="1200" b="1" dirty="0">
                <a:effectLst/>
                <a:ea typeface="Calibri" panose="020F0502020204030204" pitchFamily="34" charset="0"/>
              </a:rPr>
              <a:t>|K10 Shockproof Case </a:t>
            </a:r>
            <a:r>
              <a:rPr lang="en-US" sz="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w/ kickstand, </a:t>
            </a:r>
            <a:r>
              <a:rPr lang="en-US" sz="800" b="1" i="1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revolving</a:t>
            </a:r>
            <a:r>
              <a:rPr lang="en-US" sz="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hand-strap</a:t>
            </a:r>
            <a:br>
              <a:rPr lang="en-US" sz="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1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78019393</a:t>
            </a:r>
            <a:br>
              <a:rPr lang="en-US" sz="1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1000" b="1" dirty="0">
                <a:latin typeface="Calibri" panose="020F0502020204030204" pitchFamily="34" charset="0"/>
                <a:ea typeface="Calibri" panose="020F0502020204030204" pitchFamily="34" charset="0"/>
              </a:rPr>
              <a:t>ZUN-LN-K10</a:t>
            </a:r>
            <a:br>
              <a:rPr lang="en-US" sz="1000" b="1" dirty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$34.99</a:t>
            </a:r>
          </a:p>
          <a:p>
            <a:pPr algn="ctr"/>
            <a:r>
              <a:rPr lang="en-US" sz="1000" b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95AA13D-2305-47F8-9431-CC41015EC08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0623" y="3942009"/>
            <a:ext cx="1139140" cy="13760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488FB40-F657-44D8-AD06-B5498CC8A33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9525" y="4087544"/>
            <a:ext cx="1318141" cy="137608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F6D4AD9-53D0-497F-AF84-0C3E6CF6FEB8}"/>
              </a:ext>
            </a:extLst>
          </p:cNvPr>
          <p:cNvSpPr txBox="1"/>
          <p:nvPr/>
        </p:nvSpPr>
        <p:spPr>
          <a:xfrm>
            <a:off x="1361272" y="5526729"/>
            <a:ext cx="20650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Armor-X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| K10 Folio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lang="en-US" sz="1000" b="0" i="0" u="none" strike="noStrike" baseline="0" dirty="0">
                <a:solidFill>
                  <a:srgbClr val="000000"/>
                </a:solidFill>
              </a:rPr>
              <a:t>78019392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B60619F-CE30-4AD1-8ACE-77AD62DD467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828" y="1499613"/>
            <a:ext cx="1524703" cy="131522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9B53680-25F2-4B3B-9083-188486C1D02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2744" y="1601455"/>
            <a:ext cx="1364501" cy="1020990"/>
          </a:xfrm>
          <a:prstGeom prst="rect">
            <a:avLst/>
          </a:prstGeom>
        </p:spPr>
      </p:pic>
      <p:sp>
        <p:nvSpPr>
          <p:cNvPr id="36" name="Title 2">
            <a:extLst>
              <a:ext uri="{FF2B5EF4-FFF2-40B4-BE49-F238E27FC236}">
                <a16:creationId xmlns:a16="http://schemas.microsoft.com/office/drawing/2014/main" id="{FAB127ED-F09B-4FE5-AACB-223414D8DD21}"/>
              </a:ext>
            </a:extLst>
          </p:cNvPr>
          <p:cNvSpPr txBox="1">
            <a:spLocks/>
          </p:cNvSpPr>
          <p:nvPr/>
        </p:nvSpPr>
        <p:spPr>
          <a:xfrm>
            <a:off x="436117" y="325005"/>
            <a:ext cx="9998075" cy="720725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LENOVO Android Tablets  Accessories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82D024-6C45-4E87-9100-2D75125483E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4231" y="1512541"/>
            <a:ext cx="1156320" cy="12359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A82E0E-FD19-433E-9768-CB6684474F2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1692" y="1512541"/>
            <a:ext cx="1149971" cy="11776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8BF324-707B-4AAE-B829-B2AAC44B683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4737" y="1508508"/>
            <a:ext cx="1201784" cy="118145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B3192F9-B0A3-48D7-B582-20B158A03B58}"/>
              </a:ext>
            </a:extLst>
          </p:cNvPr>
          <p:cNvSpPr/>
          <p:nvPr/>
        </p:nvSpPr>
        <p:spPr>
          <a:xfrm>
            <a:off x="115072" y="1492594"/>
            <a:ext cx="3476266" cy="2057604"/>
          </a:xfrm>
          <a:prstGeom prst="round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095722-BF4F-4E30-BDF0-FB15D96563E9}"/>
              </a:ext>
            </a:extLst>
          </p:cNvPr>
          <p:cNvSpPr txBox="1"/>
          <p:nvPr/>
        </p:nvSpPr>
        <p:spPr>
          <a:xfrm>
            <a:off x="1605145" y="1291553"/>
            <a:ext cx="61266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M8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68E7574F-ABF3-41B0-9C7A-6D7C897C0ABB}"/>
              </a:ext>
            </a:extLst>
          </p:cNvPr>
          <p:cNvSpPr/>
          <p:nvPr/>
        </p:nvSpPr>
        <p:spPr>
          <a:xfrm>
            <a:off x="3771907" y="1495894"/>
            <a:ext cx="8292191" cy="2057604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EB3D8C4-FDDC-44A2-BD17-F70E8ED98F66}"/>
              </a:ext>
            </a:extLst>
          </p:cNvPr>
          <p:cNvSpPr txBox="1"/>
          <p:nvPr/>
        </p:nvSpPr>
        <p:spPr>
          <a:xfrm>
            <a:off x="6658190" y="1303527"/>
            <a:ext cx="93863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M10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7A8E8C8-D861-49DC-80DB-E9AC0CE91CAF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6397" y="1604189"/>
            <a:ext cx="1107593" cy="1186706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68C00A1F-138B-4D4F-8662-12ADB5D80251}"/>
              </a:ext>
            </a:extLst>
          </p:cNvPr>
          <p:cNvSpPr/>
          <p:nvPr/>
        </p:nvSpPr>
        <p:spPr>
          <a:xfrm>
            <a:off x="177209" y="3911865"/>
            <a:ext cx="11918447" cy="2361445"/>
          </a:xfrm>
          <a:prstGeom prst="round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9297FEA-AC82-4D25-82F1-4886BD0D67FE}"/>
              </a:ext>
            </a:extLst>
          </p:cNvPr>
          <p:cNvSpPr txBox="1"/>
          <p:nvPr/>
        </p:nvSpPr>
        <p:spPr>
          <a:xfrm>
            <a:off x="5087582" y="3684332"/>
            <a:ext cx="81191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K10</a:t>
            </a:r>
          </a:p>
        </p:txBody>
      </p:sp>
      <p:pic>
        <p:nvPicPr>
          <p:cNvPr id="40" name="Picture 2">
            <a:extLst>
              <a:ext uri="{FF2B5EF4-FFF2-40B4-BE49-F238E27FC236}">
                <a16:creationId xmlns:a16="http://schemas.microsoft.com/office/drawing/2014/main" id="{8714041E-9C47-4954-8D79-EE2AFB101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95361" y="3997964"/>
            <a:ext cx="1662386" cy="1335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2CFC0315-6FD7-4C6C-BE29-869C72CE6DF1}"/>
              </a:ext>
            </a:extLst>
          </p:cNvPr>
          <p:cNvSpPr txBox="1"/>
          <p:nvPr/>
        </p:nvSpPr>
        <p:spPr>
          <a:xfrm>
            <a:off x="8647091" y="5375792"/>
            <a:ext cx="18096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+mn-lt"/>
              </a:rPr>
              <a:t>K10 Battery Less Power Adapter </a:t>
            </a:r>
          </a:p>
          <a:p>
            <a:pPr algn="ctr"/>
            <a:r>
              <a:rPr lang="en-US" sz="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br>
              <a:rPr lang="en-US" sz="1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800" dirty="0"/>
              <a:t>4X20V24674</a:t>
            </a:r>
            <a:br>
              <a:rPr lang="en-US" sz="1000" b="1" dirty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$69.99</a:t>
            </a:r>
          </a:p>
          <a:p>
            <a:pPr algn="ctr"/>
            <a:r>
              <a:rPr lang="en-US" sz="1000" b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1DDD748-B207-4EDB-8E86-DD23800CC7FE}"/>
              </a:ext>
            </a:extLst>
          </p:cNvPr>
          <p:cNvSpPr txBox="1"/>
          <p:nvPr/>
        </p:nvSpPr>
        <p:spPr>
          <a:xfrm>
            <a:off x="10357747" y="5169421"/>
            <a:ext cx="1809648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 </a:t>
            </a:r>
            <a:r>
              <a:rPr lang="en-US" sz="1200" b="1" i="0" u="none" strike="noStrike" baseline="0" dirty="0" err="1">
                <a:solidFill>
                  <a:srgbClr val="000000"/>
                </a:solidFill>
              </a:rPr>
              <a:t>Kastus</a:t>
            </a:r>
            <a:r>
              <a:rPr lang="en-US" sz="1200" b="1" i="0" u="none" strike="noStrike" baseline="0" dirty="0">
                <a:solidFill>
                  <a:srgbClr val="000000"/>
                </a:solidFill>
              </a:rPr>
              <a:t> Ant-</a:t>
            </a:r>
            <a:r>
              <a:rPr lang="en-US" sz="1200" b="1" dirty="0" err="1">
                <a:solidFill>
                  <a:srgbClr val="000000"/>
                </a:solidFill>
              </a:rPr>
              <a:t>M</a:t>
            </a:r>
            <a:r>
              <a:rPr lang="en-US" sz="1200" b="1" i="0" u="none" strike="noStrike" baseline="0" dirty="0" err="1">
                <a:solidFill>
                  <a:srgbClr val="000000"/>
                </a:solidFill>
              </a:rPr>
              <a:t>icrobrial</a:t>
            </a:r>
            <a:r>
              <a:rPr lang="en-US" sz="1200" b="1" i="0" u="none" strike="noStrike" baseline="0" dirty="0">
                <a:solidFill>
                  <a:srgbClr val="000000"/>
                </a:solidFill>
              </a:rPr>
              <a:t> Screen Protector </a:t>
            </a:r>
            <a:br>
              <a:rPr lang="en-US" sz="1200" b="0" i="0" u="none" strike="noStrike" baseline="0" dirty="0">
                <a:solidFill>
                  <a:srgbClr val="000000"/>
                </a:solidFill>
              </a:rPr>
            </a:br>
            <a:r>
              <a:rPr lang="en-US" sz="800" b="0" i="0" u="none" strike="noStrike" baseline="0" dirty="0">
                <a:solidFill>
                  <a:srgbClr val="000000"/>
                </a:solidFill>
              </a:rPr>
              <a:t>40F0KS2001</a:t>
            </a:r>
          </a:p>
          <a:p>
            <a:pPr algn="ctr"/>
            <a:r>
              <a:rPr lang="en-US" sz="800" b="0" i="0" u="none" strike="noStrike" baseline="0" dirty="0">
                <a:solidFill>
                  <a:srgbClr val="000000"/>
                </a:solidFill>
              </a:rPr>
              <a:t>$29.99</a:t>
            </a:r>
            <a:endParaRPr lang="en-US" sz="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D7F997-759A-4DC5-90BA-F7B4A02776D9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7747" y="4017670"/>
            <a:ext cx="849649" cy="122476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DBA3F3C5-1896-4DF9-8490-997AE05DF715}"/>
              </a:ext>
            </a:extLst>
          </p:cNvPr>
          <p:cNvSpPr txBox="1"/>
          <p:nvPr/>
        </p:nvSpPr>
        <p:spPr>
          <a:xfrm>
            <a:off x="5104100" y="5398091"/>
            <a:ext cx="1895509" cy="1123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Rugged case for Lenovo Tablet K10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lang="en-US" sz="1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78019381</a:t>
            </a:r>
            <a:br>
              <a:rPr lang="en-US" sz="1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HK" altLang="zh-CN" sz="9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RIN-LN-K10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$34.99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080B18B-D66F-47E7-8A6D-4D8DF78A08F1}"/>
              </a:ext>
            </a:extLst>
          </p:cNvPr>
          <p:cNvSpPr txBox="1"/>
          <p:nvPr/>
        </p:nvSpPr>
        <p:spPr>
          <a:xfrm>
            <a:off x="281904" y="6469154"/>
            <a:ext cx="609698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</a:t>
            </a: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Contact Synnex for a quote with </a:t>
            </a:r>
            <a:r>
              <a:rPr lang="en-US" sz="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Armor-X</a:t>
            </a: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part number.  NSPs that purchase direct can use Lenovo MTM to order Lenovo Direct.    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721941616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583D49E-0195-4B3D-81B5-1FF8D8EFB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ThinkCentre &amp; Lenovo Desktops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E8A8EE-2129-40C4-842D-988291A9D2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37106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51482" y="228601"/>
            <a:ext cx="6035118" cy="861766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LENOVO TOPSELLER </a:t>
            </a:r>
          </a:p>
          <a:p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ThinkCentre &amp; Lenovo Desktops</a:t>
            </a:r>
          </a:p>
        </p:txBody>
      </p:sp>
      <p:pic>
        <p:nvPicPr>
          <p:cNvPr id="37" name="Picture 36">
            <a:hlinkClick r:id="" action="ppaction://noaction"/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28263" y="253102"/>
            <a:ext cx="771096" cy="77109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E1A633A-BB6A-4384-9254-BD283E03A9E3}"/>
              </a:ext>
            </a:extLst>
          </p:cNvPr>
          <p:cNvSpPr/>
          <p:nvPr/>
        </p:nvSpPr>
        <p:spPr>
          <a:xfrm>
            <a:off x="1051482" y="1032591"/>
            <a:ext cx="801806" cy="24621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en-US" sz="10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[  1 OF 5  ]</a:t>
            </a:r>
            <a:endParaRPr lang="en-US" sz="1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24AFA8C8-F5AE-4D63-96CF-4CB0847882B7}"/>
              </a:ext>
            </a:extLst>
          </p:cNvPr>
          <p:cNvSpPr txBox="1">
            <a:spLocks/>
          </p:cNvSpPr>
          <p:nvPr/>
        </p:nvSpPr>
        <p:spPr bwMode="white">
          <a:xfrm>
            <a:off x="7315588" y="4823810"/>
            <a:ext cx="3097729" cy="469557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i="1" dirty="0">
                <a:solidFill>
                  <a:schemeClr val="tx1"/>
                </a:solidFill>
              </a:rPr>
              <a:t>ThinkCentre</a:t>
            </a:r>
          </a:p>
          <a:p>
            <a:pPr algn="ctr"/>
            <a:r>
              <a:rPr lang="en-US" sz="1400" i="1" dirty="0">
                <a:solidFill>
                  <a:schemeClr val="tx1"/>
                </a:solidFill>
              </a:rPr>
              <a:t>Small Form Factor </a:t>
            </a:r>
          </a:p>
          <a:p>
            <a:pPr algn="ctr"/>
            <a:r>
              <a:rPr lang="en-US" sz="1400" i="1" dirty="0">
                <a:solidFill>
                  <a:schemeClr val="tx1"/>
                </a:solidFill>
              </a:rPr>
              <a:t>(M70s/M75s/M80s/M90s)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C0B3FE2C-37B2-4A33-8900-ABBB4240380D}"/>
              </a:ext>
            </a:extLst>
          </p:cNvPr>
          <p:cNvSpPr txBox="1">
            <a:spLocks/>
          </p:cNvSpPr>
          <p:nvPr/>
        </p:nvSpPr>
        <p:spPr bwMode="white">
          <a:xfrm>
            <a:off x="9878519" y="4537862"/>
            <a:ext cx="2226650" cy="313724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i="1" dirty="0">
                <a:solidFill>
                  <a:schemeClr val="tx1"/>
                </a:solidFill>
              </a:rPr>
              <a:t>ThinkCentre Tower</a:t>
            </a:r>
          </a:p>
          <a:p>
            <a:pPr algn="ctr"/>
            <a:r>
              <a:rPr lang="en-US" sz="1400" i="1" dirty="0">
                <a:solidFill>
                  <a:schemeClr val="tx1"/>
                </a:solidFill>
              </a:rPr>
              <a:t>(M70t/M80t/M90t)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2A150E1D-3593-4798-AD23-90FEEF61702A}"/>
              </a:ext>
            </a:extLst>
          </p:cNvPr>
          <p:cNvSpPr txBox="1">
            <a:spLocks/>
          </p:cNvSpPr>
          <p:nvPr/>
        </p:nvSpPr>
        <p:spPr bwMode="white">
          <a:xfrm>
            <a:off x="3552372" y="5534789"/>
            <a:ext cx="2799940" cy="469557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i="1" dirty="0">
                <a:solidFill>
                  <a:schemeClr val="tx1"/>
                </a:solidFill>
              </a:rPr>
              <a:t>ThinkCentre Tiny</a:t>
            </a:r>
          </a:p>
          <a:p>
            <a:pPr algn="ctr"/>
            <a:r>
              <a:rPr lang="en-US" sz="1400" i="1" dirty="0">
                <a:solidFill>
                  <a:schemeClr val="tx1"/>
                </a:solidFill>
              </a:rPr>
              <a:t>(M60eM70q/M75q/M80q/M90q)</a:t>
            </a:r>
          </a:p>
        </p:txBody>
      </p:sp>
      <p:pic>
        <p:nvPicPr>
          <p:cNvPr id="26" name="Picture 2" descr="images">
            <a:extLst>
              <a:ext uri="{FF2B5EF4-FFF2-40B4-BE49-F238E27FC236}">
                <a16:creationId xmlns:a16="http://schemas.microsoft.com/office/drawing/2014/main" id="{204DEB7B-B074-4895-985B-8F94F32608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87164" y="976428"/>
            <a:ext cx="4532070" cy="384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images">
            <a:extLst>
              <a:ext uri="{FF2B5EF4-FFF2-40B4-BE49-F238E27FC236}">
                <a16:creationId xmlns:a16="http://schemas.microsoft.com/office/drawing/2014/main" id="{D14B6C67-8311-4400-A746-07D19DEB3C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18810" y="1566009"/>
            <a:ext cx="4091287" cy="348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images">
            <a:extLst>
              <a:ext uri="{FF2B5EF4-FFF2-40B4-BE49-F238E27FC236}">
                <a16:creationId xmlns:a16="http://schemas.microsoft.com/office/drawing/2014/main" id="{1F25C759-7C95-4108-B587-33A88D4363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07543" y="3217980"/>
            <a:ext cx="2799941" cy="232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hinkCentre Neo 50s (Intel) SFF | Energy-efficient business desktop | Lenovo  US">
            <a:extLst>
              <a:ext uri="{FF2B5EF4-FFF2-40B4-BE49-F238E27FC236}">
                <a16:creationId xmlns:a16="http://schemas.microsoft.com/office/drawing/2014/main" id="{4ABEE340-53F1-E443-F757-9C6FA4BE4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545" y="2492786"/>
            <a:ext cx="3216619" cy="258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307B78D2-500A-C572-5146-140AC06757B7}"/>
              </a:ext>
            </a:extLst>
          </p:cNvPr>
          <p:cNvSpPr txBox="1">
            <a:spLocks/>
          </p:cNvSpPr>
          <p:nvPr/>
        </p:nvSpPr>
        <p:spPr bwMode="white">
          <a:xfrm>
            <a:off x="5630209" y="5169897"/>
            <a:ext cx="2395142" cy="469557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i="1" dirty="0">
                <a:solidFill>
                  <a:schemeClr val="tx1"/>
                </a:solidFill>
              </a:rPr>
              <a:t>ThinkCentre Neo Small Form Factor</a:t>
            </a:r>
          </a:p>
          <a:p>
            <a:pPr algn="ctr"/>
            <a:r>
              <a:rPr lang="en-US" sz="1400" i="1" dirty="0">
                <a:solidFill>
                  <a:schemeClr val="tx1"/>
                </a:solidFill>
              </a:rPr>
              <a:t>(Neo50s)</a:t>
            </a:r>
          </a:p>
        </p:txBody>
      </p:sp>
      <p:pic>
        <p:nvPicPr>
          <p:cNvPr id="3" name="Picture 6" descr="images">
            <a:extLst>
              <a:ext uri="{FF2B5EF4-FFF2-40B4-BE49-F238E27FC236}">
                <a16:creationId xmlns:a16="http://schemas.microsoft.com/office/drawing/2014/main" id="{102AC4DC-3AD5-228A-BF5C-663231E642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651" y="2082794"/>
            <a:ext cx="4226529" cy="356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83128F2-9002-342D-A1CE-AA311052CBA8}"/>
              </a:ext>
            </a:extLst>
          </p:cNvPr>
          <p:cNvSpPr txBox="1">
            <a:spLocks/>
          </p:cNvSpPr>
          <p:nvPr/>
        </p:nvSpPr>
        <p:spPr bwMode="white">
          <a:xfrm>
            <a:off x="-3651" y="1556337"/>
            <a:ext cx="2149044" cy="672405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i="1" dirty="0">
                <a:solidFill>
                  <a:schemeClr val="tx1"/>
                </a:solidFill>
              </a:rPr>
              <a:t>ThinkCentre M75q Gen 2 Tiny  (Pictured with optional Tiny-in-One)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F35C8A-3DB9-CF59-F58E-A2E68334F45B}"/>
              </a:ext>
            </a:extLst>
          </p:cNvPr>
          <p:cNvSpPr txBox="1"/>
          <p:nvPr/>
        </p:nvSpPr>
        <p:spPr>
          <a:xfrm>
            <a:off x="417070" y="291728"/>
            <a:ext cx="65617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spc="-150" dirty="0">
                <a:latin typeface="Arial" pitchFamily="34" charset="0"/>
                <a:cs typeface="Arial" pitchFamily="34" charset="0"/>
              </a:rPr>
              <a:t>LENOVO TOPSELLER </a:t>
            </a:r>
          </a:p>
          <a:p>
            <a:r>
              <a:rPr lang="en-US" b="1" spc="-150" dirty="0">
                <a:latin typeface="Arial" pitchFamily="34" charset="0"/>
                <a:cs typeface="Arial" pitchFamily="34" charset="0"/>
              </a:rPr>
              <a:t>ThinkCentre &amp; Lenovo Desktops</a:t>
            </a:r>
          </a:p>
        </p:txBody>
      </p:sp>
    </p:spTree>
    <p:extLst>
      <p:ext uri="{BB962C8B-B14F-4D97-AF65-F5344CB8AC3E}">
        <p14:creationId xmlns:p14="http://schemas.microsoft.com/office/powerpoint/2010/main" val="31789453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9FA33-45B8-4FF7-94CE-D10942AFC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20" y="403624"/>
            <a:ext cx="11073384" cy="521208"/>
          </a:xfrm>
        </p:spPr>
        <p:txBody>
          <a:bodyPr/>
          <a:lstStyle/>
          <a:p>
            <a:r>
              <a:rPr lang="en-US" dirty="0"/>
              <a:t>ThinkCentre Tiny Desktops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E8A8EE-2129-40C4-842D-988291A9D2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5" name="Picture 6" descr="images">
            <a:extLst>
              <a:ext uri="{FF2B5EF4-FFF2-40B4-BE49-F238E27FC236}">
                <a16:creationId xmlns:a16="http://schemas.microsoft.com/office/drawing/2014/main" id="{0A571A5E-15F0-4870-83AC-94990846F4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42840" y="585383"/>
            <a:ext cx="4226529" cy="356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images">
            <a:extLst>
              <a:ext uri="{FF2B5EF4-FFF2-40B4-BE49-F238E27FC236}">
                <a16:creationId xmlns:a16="http://schemas.microsoft.com/office/drawing/2014/main" id="{C85943E5-4A89-4121-91A8-E9AD522FA3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85332" y="1282261"/>
            <a:ext cx="2322312" cy="207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0B521C9-7F21-4067-81EA-C8B4DE505D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8786629"/>
              </p:ext>
            </p:extLst>
          </p:nvPr>
        </p:nvGraphicFramePr>
        <p:xfrm>
          <a:off x="0" y="3778560"/>
          <a:ext cx="3021338" cy="2505777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534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36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3206">
                  <a:extLst>
                    <a:ext uri="{9D8B030D-6E8A-4147-A177-3AD203B41FA5}">
                      <a16:colId xmlns:a16="http://schemas.microsoft.com/office/drawing/2014/main" val="3776016418"/>
                    </a:ext>
                  </a:extLst>
                </a:gridCol>
              </a:tblGrid>
              <a:tr h="250906">
                <a:tc rowSpan="10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M60e Tiny</a:t>
                      </a:r>
                      <a:endParaRPr lang="en-US" sz="180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$729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$779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4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 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0906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11LV008SUS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11LV008RUS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42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Core i5-1035G1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Core i5-1035G1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2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8GB DDR4 2666MHz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2666MHz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42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256GB M.2 SSD  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256GB M.2 SSD  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42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2x2 AC Wi-Fi  + BT 5.2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2x2 AC Wi-Fi  + BT 5.2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42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DP + HDMI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DP + HDMI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42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Win11 Pro 64</a:t>
                      </a:r>
                    </a:p>
                    <a:p>
                      <a:pPr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Win10 DG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Win11 Pro 64</a:t>
                      </a:r>
                    </a:p>
                    <a:p>
                      <a:pPr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 Win10 DG 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4223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 Year Onsite 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1 Year Onsite 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7A60931-7D88-4EF6-9233-65AC46905719}"/>
              </a:ext>
            </a:extLst>
          </p:cNvPr>
          <p:cNvSpPr txBox="1">
            <a:spLocks/>
          </p:cNvSpPr>
          <p:nvPr/>
        </p:nvSpPr>
        <p:spPr bwMode="white">
          <a:xfrm>
            <a:off x="3325812" y="4193192"/>
            <a:ext cx="2626499" cy="469557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chemeClr val="tx1"/>
                </a:solidFill>
              </a:rPr>
              <a:t>ThinkCentre M60e Tiny </a:t>
            </a:r>
          </a:p>
          <a:p>
            <a:pPr algn="ctr"/>
            <a:r>
              <a:rPr lang="en-US" sz="1400" b="1" dirty="0">
                <a:solidFill>
                  <a:schemeClr val="tx1"/>
                </a:solidFill>
              </a:rPr>
              <a:t>      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DA650EE3-189D-4924-9134-EFF931BC0C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1636899"/>
              </p:ext>
            </p:extLst>
          </p:nvPr>
        </p:nvGraphicFramePr>
        <p:xfrm>
          <a:off x="-1" y="1279205"/>
          <a:ext cx="4309084" cy="2538996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5491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0547">
                  <a:extLst>
                    <a:ext uri="{9D8B030D-6E8A-4147-A177-3AD203B41FA5}">
                      <a16:colId xmlns:a16="http://schemas.microsoft.com/office/drawing/2014/main" val="45932478"/>
                    </a:ext>
                  </a:extLst>
                </a:gridCol>
                <a:gridCol w="132546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6387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72965">
                <a:tc rowSpan="8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800" b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M75q Tiny Gen 2</a:t>
                      </a:r>
                    </a:p>
                  </a:txBody>
                  <a:tcPr marL="0" marR="0" marT="91440" marB="0" vert="vert27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$669</a:t>
                      </a:r>
                    </a:p>
                  </a:txBody>
                  <a:tcPr marL="91439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$759</a:t>
                      </a:r>
                    </a:p>
                  </a:txBody>
                  <a:tcPr marL="91439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$829</a:t>
                      </a:r>
                    </a:p>
                  </a:txBody>
                  <a:tcPr marL="91439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34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$20 Rebate 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r-HR" sz="900" b="1" i="0" u="none" strike="noStrike" baseline="0" dirty="0">
                        <a:solidFill>
                          <a:srgbClr val="0094BC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$20 Rebate </a:t>
                      </a:r>
                    </a:p>
                    <a:p>
                      <a:pPr marL="4572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r-HR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4BC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$60 Rebate</a:t>
                      </a:r>
                    </a:p>
                  </a:txBody>
                  <a:tcPr marL="91439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329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11JN007FUS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11JN0074US</a:t>
                      </a:r>
                    </a:p>
                  </a:txBody>
                  <a:tcPr marL="7620" marR="7620" marT="7620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11JN006RUS</a:t>
                      </a: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278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Ryzen 3 PRO 5350GE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Ryzen 5 PRO 5650GE</a:t>
                      </a:r>
                    </a:p>
                  </a:txBody>
                  <a:tcPr marL="7620" marR="7620" marT="7620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/>
                        <a:t>Ryzen 5 PRO 4650GE</a:t>
                      </a: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278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8GB</a:t>
                      </a:r>
                      <a:r>
                        <a:rPr lang="en-US" sz="800" b="0" i="0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/>
                      <a:r>
                        <a:rPr lang="en-US" sz="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8GB</a:t>
                      </a:r>
                      <a:r>
                        <a:rPr lang="en-US" sz="800" b="0" i="0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915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256GB SSD M.2 PCIe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128GB SSD M.2 PCIe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256GB SSD M.2 PCIe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27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       Win11 Pro 64</a:t>
                      </a:r>
                    </a:p>
                    <a:p>
                      <a:pPr algn="l" rtl="0" fontAlgn="b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          Win10 DG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 Win11 Pro 64</a:t>
                      </a:r>
                    </a:p>
                    <a:p>
                      <a:pPr marL="0" algn="ctr" defTabSz="1218987" rtl="0" eaLnBrk="1" fontAlgn="b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Win 10 DG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Win11 Pro 64</a:t>
                      </a:r>
                    </a:p>
                    <a:p>
                      <a:pPr marL="91440"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Win10 DG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2784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71231CB5-55E4-40AB-927B-2ED5BB5F3B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1671261"/>
              </p:ext>
            </p:extLst>
          </p:nvPr>
        </p:nvGraphicFramePr>
        <p:xfrm>
          <a:off x="4326486" y="1282261"/>
          <a:ext cx="1340218" cy="2538996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1340218">
                  <a:extLst>
                    <a:ext uri="{9D8B030D-6E8A-4147-A177-3AD203B41FA5}">
                      <a16:colId xmlns:a16="http://schemas.microsoft.com/office/drawing/2014/main" val="1794080711"/>
                    </a:ext>
                  </a:extLst>
                </a:gridCol>
              </a:tblGrid>
              <a:tr h="272965"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$1009</a:t>
                      </a:r>
                    </a:p>
                  </a:txBody>
                  <a:tcPr marL="91439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6052297"/>
                  </a:ext>
                </a:extLst>
              </a:tr>
              <a:tr h="383409">
                <a:tc>
                  <a:txBody>
                    <a:bodyPr/>
                    <a:lstStyle/>
                    <a:p>
                      <a:pPr marL="4572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$40 Rebate</a:t>
                      </a:r>
                    </a:p>
                    <a:p>
                      <a:pPr marL="4572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r-HR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4BC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0792729"/>
                  </a:ext>
                </a:extLst>
              </a:tr>
              <a:tr h="2823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11JN0072US</a:t>
                      </a:r>
                    </a:p>
                  </a:txBody>
                  <a:tcPr marL="7620" marR="7620" marT="7620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3034577"/>
                  </a:ext>
                </a:extLst>
              </a:tr>
              <a:tr h="2927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Ryzen 7 PRO 5750GE</a:t>
                      </a:r>
                    </a:p>
                  </a:txBody>
                  <a:tcPr marL="7620" marR="7620" marT="7620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6785115"/>
                  </a:ext>
                </a:extLst>
              </a:tr>
              <a:tr h="292784">
                <a:tc>
                  <a:txBody>
                    <a:bodyPr/>
                    <a:lstStyle/>
                    <a:p>
                      <a:pPr marL="91440" algn="ctr"/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0805968"/>
                  </a:ext>
                </a:extLst>
              </a:tr>
              <a:tr h="429157"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512GB SS M.2 PCIe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8361046"/>
                  </a:ext>
                </a:extLst>
              </a:tr>
              <a:tr h="292784"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Win11 Pro 64 </a:t>
                      </a:r>
                    </a:p>
                    <a:p>
                      <a:pPr marL="91440" algn="ctr" rtl="0" fontAlgn="b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Win10 DG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8019793"/>
                  </a:ext>
                </a:extLst>
              </a:tr>
              <a:tr h="292784"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875490"/>
                  </a:ext>
                </a:extLst>
              </a:tr>
            </a:tbl>
          </a:graphicData>
        </a:graphic>
      </p:graphicFrame>
      <p:pic>
        <p:nvPicPr>
          <p:cNvPr id="15" name="Picture 2" descr="images">
            <a:extLst>
              <a:ext uri="{FF2B5EF4-FFF2-40B4-BE49-F238E27FC236}">
                <a16:creationId xmlns:a16="http://schemas.microsoft.com/office/drawing/2014/main" id="{2DE1CD3F-4304-439B-84FF-69957343AE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42771" y="4473957"/>
            <a:ext cx="2600137" cy="168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5907846-EC33-41CA-A751-D5DBB2A8915E}"/>
              </a:ext>
            </a:extLst>
          </p:cNvPr>
          <p:cNvSpPr txBox="1">
            <a:spLocks/>
          </p:cNvSpPr>
          <p:nvPr/>
        </p:nvSpPr>
        <p:spPr bwMode="white">
          <a:xfrm>
            <a:off x="6139629" y="3481998"/>
            <a:ext cx="2149044" cy="672405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chemeClr val="tx1"/>
                </a:solidFill>
              </a:rPr>
              <a:t>ThinkCentre M75q Gen 2 Tiny  (Pictured with Tiny-in-One)</a:t>
            </a:r>
          </a:p>
          <a:p>
            <a:pPr algn="ctr"/>
            <a:r>
              <a:rPr lang="en-US" sz="1400" b="1" dirty="0">
                <a:solidFill>
                  <a:schemeClr val="tx1"/>
                </a:solidFill>
              </a:rPr>
              <a:t>      </a:t>
            </a:r>
          </a:p>
        </p:txBody>
      </p:sp>
      <p:pic>
        <p:nvPicPr>
          <p:cNvPr id="17" name="Picture 4" descr="images">
            <a:extLst>
              <a:ext uri="{FF2B5EF4-FFF2-40B4-BE49-F238E27FC236}">
                <a16:creationId xmlns:a16="http://schemas.microsoft.com/office/drawing/2014/main" id="{44D6EB7F-51EB-4680-93AF-EB96DFCC0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4263" y="4427970"/>
            <a:ext cx="2149596" cy="1612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476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34BC7-0ED2-48E1-9705-8567543B8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ThinkCentre M70q Gen 1 </a:t>
            </a:r>
            <a:r>
              <a:rPr lang="en-US" sz="2400" dirty="0" err="1"/>
              <a:t>Cometlake</a:t>
            </a:r>
            <a:r>
              <a:rPr lang="en-US" sz="2400" dirty="0"/>
              <a:t> and Gen 3 </a:t>
            </a:r>
            <a:r>
              <a:rPr lang="en-US" sz="2400" dirty="0" err="1"/>
              <a:t>Alderlake</a:t>
            </a:r>
            <a:r>
              <a:rPr lang="en-US" sz="2400" dirty="0"/>
              <a:t> Tiny Desktops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8176B2-696F-4C72-8E95-CAF9C8D04D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949CE1-C206-4895-B69B-C720E9753EDC}"/>
              </a:ext>
            </a:extLst>
          </p:cNvPr>
          <p:cNvSpPr txBox="1"/>
          <p:nvPr/>
        </p:nvSpPr>
        <p:spPr>
          <a:xfrm>
            <a:off x="8660330" y="1014628"/>
            <a:ext cx="3004448" cy="246213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en-US" sz="1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Prices shown do not include rebate (if available).</a:t>
            </a:r>
            <a:endParaRPr lang="en-US" sz="1000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0D8B46-F371-4082-BFEC-033DE3553A8E}"/>
              </a:ext>
            </a:extLst>
          </p:cNvPr>
          <p:cNvSpPr/>
          <p:nvPr/>
        </p:nvSpPr>
        <p:spPr>
          <a:xfrm>
            <a:off x="1051483" y="3125443"/>
            <a:ext cx="801806" cy="24621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en-US" sz="10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[  2 OF 3  ]</a:t>
            </a:r>
            <a:endParaRPr lang="en-US" sz="1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0E6019E-ECDC-4CDF-A472-4351A4D1C79A}"/>
              </a:ext>
            </a:extLst>
          </p:cNvPr>
          <p:cNvSpPr txBox="1">
            <a:spLocks/>
          </p:cNvSpPr>
          <p:nvPr/>
        </p:nvSpPr>
        <p:spPr bwMode="white">
          <a:xfrm>
            <a:off x="6414839" y="3743713"/>
            <a:ext cx="1991628" cy="469557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chemeClr val="tx1"/>
                </a:solidFill>
              </a:rPr>
              <a:t>ThinkCentre M70q Tiny</a:t>
            </a:r>
          </a:p>
          <a:p>
            <a:pPr algn="ctr"/>
            <a:r>
              <a:rPr lang="en-US" sz="1400" b="1" dirty="0">
                <a:solidFill>
                  <a:schemeClr val="tx1"/>
                </a:solidFill>
              </a:rPr>
              <a:t>      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794A9DE-3024-4B6C-9F21-CFB767EE83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5011956"/>
              </p:ext>
            </p:extLst>
          </p:nvPr>
        </p:nvGraphicFramePr>
        <p:xfrm>
          <a:off x="8633" y="1299512"/>
          <a:ext cx="4183440" cy="2300136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1692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0361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25410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3087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84603">
                <a:tc rowSpan="8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M70q Tiny Gen 3</a:t>
                      </a:r>
                    </a:p>
                  </a:txBody>
                  <a:tcPr marL="0" marR="0" marT="91440" marB="0" vert="vert270" anchor="ctr">
                    <a:lnL>
                      <a:noFill/>
                    </a:lnL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$869</a:t>
                      </a:r>
                    </a:p>
                  </a:txBody>
                  <a:tcPr marL="91439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$919</a:t>
                      </a:r>
                    </a:p>
                  </a:txBody>
                  <a:tcPr marL="91439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$1,199</a:t>
                      </a:r>
                    </a:p>
                  </a:txBody>
                  <a:tcPr marL="91439" marR="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9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 </a:t>
                      </a: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 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 </a:t>
                      </a: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3703810"/>
                  </a:ext>
                </a:extLst>
              </a:tr>
              <a:tr h="280934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 vert="vert27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11T3008EUS</a:t>
                      </a: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11T300A4US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11T30080US</a:t>
                      </a: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134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   Core i5-12400T 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Core i5-12400T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Core i7-12700T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30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8GB DDR4 2666MHz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2666MHz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2666MHz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134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  256GB SSD M.2 PCIe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256GB SSD M.2 PCIe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256GB SSD M.2 PCIe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13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Win11 Pro 64</a:t>
                      </a:r>
                    </a:p>
                    <a:p>
                      <a:pPr marL="91440"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Win10 DG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Win11 Pro 64 </a:t>
                      </a:r>
                    </a:p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Win10 DG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Win11 Pro 64</a:t>
                      </a:r>
                    </a:p>
                    <a:p>
                      <a:pPr marL="91440"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Win10 DG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1340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DF475920-7AE5-4005-B013-ECE657E4B1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5957264"/>
              </p:ext>
            </p:extLst>
          </p:nvPr>
        </p:nvGraphicFramePr>
        <p:xfrm>
          <a:off x="15872" y="3835390"/>
          <a:ext cx="4825696" cy="2179044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3072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2605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09419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0495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25163">
                  <a:extLst>
                    <a:ext uri="{9D8B030D-6E8A-4147-A177-3AD203B41FA5}">
                      <a16:colId xmlns:a16="http://schemas.microsoft.com/office/drawing/2014/main" val="2131794749"/>
                    </a:ext>
                  </a:extLst>
                </a:gridCol>
              </a:tblGrid>
              <a:tr h="216564">
                <a:tc rowSpan="7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M70q Tiny Gen 1</a:t>
                      </a:r>
                    </a:p>
                  </a:txBody>
                  <a:tcPr marL="0" marR="0" marT="91440" marB="0" vert="vert270" anchor="ctr">
                    <a:lnL>
                      <a:noFill/>
                    </a:lnL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$569 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$609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$649 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$669 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8271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 vert="vert27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11DT00G1US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11DT00FGUS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11DT00FFUS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11DT00FEUS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05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Core i3-10100T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Core i5-10400T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Core i5-10400T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Core i5-10400T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05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8GB DDR4 2666MHz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8GB DDR4 2666MHz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16GB DDR4 2666MHz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16GB DDR4 2666MHz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0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128GB SSD M.2 PCIe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256GB SSD M.2 PCIe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256GB SSD M.2 PCIe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512GB SSD M.2 PCIe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00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Win11 Pro 64 Win10 DG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Win11 Pro 64</a:t>
                      </a:r>
                    </a:p>
                    <a:p>
                      <a:pPr marL="91440"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Win10 DG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Win11 Pro 64</a:t>
                      </a:r>
                    </a:p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Win10 DG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Win11 Pro 64</a:t>
                      </a:r>
                    </a:p>
                    <a:p>
                      <a:pPr marL="91440"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Win10 DG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5948478"/>
                  </a:ext>
                </a:extLst>
              </a:tr>
              <a:tr h="319561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  <a:p>
                      <a:pPr algn="ctr" rtl="0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3 Year Onsite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0A805BBE-AD2C-42D3-9F69-D6D87BC056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8359032"/>
              </p:ext>
            </p:extLst>
          </p:nvPr>
        </p:nvGraphicFramePr>
        <p:xfrm>
          <a:off x="4823139" y="3826919"/>
          <a:ext cx="1131920" cy="2196971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1131920">
                  <a:extLst>
                    <a:ext uri="{9D8B030D-6E8A-4147-A177-3AD203B41FA5}">
                      <a16:colId xmlns:a16="http://schemas.microsoft.com/office/drawing/2014/main" val="2640599972"/>
                    </a:ext>
                  </a:extLst>
                </a:gridCol>
              </a:tblGrid>
              <a:tr h="22173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$799 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3142213"/>
                  </a:ext>
                </a:extLst>
              </a:tr>
              <a:tr h="31935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11DT00FJUS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26372"/>
                  </a:ext>
                </a:extLst>
              </a:tr>
              <a:tr h="33117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Core i7-10700T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5362122"/>
                  </a:ext>
                </a:extLst>
              </a:tr>
              <a:tr h="33117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16GB DDR4 2933MHz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0252444"/>
                  </a:ext>
                </a:extLst>
              </a:tr>
              <a:tr h="33117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256GB SSD M.2 PCIe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7864178"/>
                  </a:ext>
                </a:extLst>
              </a:tr>
              <a:tr h="331178"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Win11 Pro 64</a:t>
                      </a:r>
                    </a:p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Win10 DG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8529380"/>
                  </a:ext>
                </a:extLst>
              </a:tr>
              <a:tr h="33117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  <a:p>
                      <a:pPr algn="ctr" rtl="0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1291079"/>
                  </a:ext>
                </a:extLst>
              </a:tr>
            </a:tbl>
          </a:graphicData>
        </a:graphic>
      </p:graphicFrame>
      <p:pic>
        <p:nvPicPr>
          <p:cNvPr id="17" name="Picture 10" descr="images">
            <a:extLst>
              <a:ext uri="{FF2B5EF4-FFF2-40B4-BE49-F238E27FC236}">
                <a16:creationId xmlns:a16="http://schemas.microsoft.com/office/drawing/2014/main" id="{90050157-A431-46CD-B817-B3805BA76E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54986" y="1881002"/>
            <a:ext cx="1931775" cy="159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4132554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34BC7-0ED2-48E1-9705-8567543B8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212740"/>
            <a:ext cx="11073384" cy="858780"/>
          </a:xfrm>
        </p:spPr>
        <p:txBody>
          <a:bodyPr/>
          <a:lstStyle/>
          <a:p>
            <a:r>
              <a:rPr lang="en-US" sz="2400" dirty="0"/>
              <a:t>ThinkCentre M80q Gen 1 </a:t>
            </a:r>
            <a:r>
              <a:rPr lang="en-US" sz="2400" dirty="0" err="1"/>
              <a:t>Cometlake</a:t>
            </a:r>
            <a:r>
              <a:rPr lang="en-US" sz="2400" dirty="0"/>
              <a:t> and Gen 3 </a:t>
            </a:r>
            <a:r>
              <a:rPr lang="en-US" sz="2400" dirty="0" err="1"/>
              <a:t>Alderlake</a:t>
            </a:r>
            <a:r>
              <a:rPr lang="en-US" sz="2400" dirty="0"/>
              <a:t> Tiny Desktops</a:t>
            </a:r>
            <a:br>
              <a:rPr lang="en-US" sz="2400" dirty="0"/>
            </a:br>
            <a:r>
              <a:rPr lang="en-US" sz="2400" dirty="0"/>
              <a:t>ThinkCentre M90q Gen 3  </a:t>
            </a:r>
            <a:r>
              <a:rPr lang="en-US" sz="2400" dirty="0" err="1"/>
              <a:t>Alderlake</a:t>
            </a:r>
            <a:r>
              <a:rPr lang="en-US" sz="2400" dirty="0"/>
              <a:t> Tiny Desktops</a:t>
            </a:r>
            <a:br>
              <a:rPr lang="en-US" sz="2400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8176B2-696F-4C72-8E95-CAF9C8D04D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949CE1-C206-4895-B69B-C720E9753EDC}"/>
              </a:ext>
            </a:extLst>
          </p:cNvPr>
          <p:cNvSpPr txBox="1"/>
          <p:nvPr/>
        </p:nvSpPr>
        <p:spPr>
          <a:xfrm>
            <a:off x="8660330" y="1014628"/>
            <a:ext cx="3004448" cy="246213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en-US" sz="1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Prices shown do not include rebate (if available).</a:t>
            </a:r>
            <a:endParaRPr lang="en-US" sz="1000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0D8B46-F371-4082-BFEC-033DE3553A8E}"/>
              </a:ext>
            </a:extLst>
          </p:cNvPr>
          <p:cNvSpPr/>
          <p:nvPr/>
        </p:nvSpPr>
        <p:spPr>
          <a:xfrm>
            <a:off x="1051483" y="3125443"/>
            <a:ext cx="801806" cy="24621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en-US" sz="10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[  2 OF 3  ]</a:t>
            </a:r>
            <a:endParaRPr lang="en-US" sz="1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025115D-54B7-4D66-9015-FC0F678588AD}"/>
              </a:ext>
            </a:extLst>
          </p:cNvPr>
          <p:cNvSpPr txBox="1">
            <a:spLocks/>
          </p:cNvSpPr>
          <p:nvPr/>
        </p:nvSpPr>
        <p:spPr bwMode="white">
          <a:xfrm>
            <a:off x="10162554" y="4960802"/>
            <a:ext cx="1671447" cy="469557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chemeClr val="tx1"/>
                </a:solidFill>
              </a:rPr>
              <a:t>ThinkCentre M90q Tiny</a:t>
            </a:r>
          </a:p>
          <a:p>
            <a:pPr algn="ctr"/>
            <a:r>
              <a:rPr lang="en-US" sz="1400" b="1" dirty="0">
                <a:solidFill>
                  <a:schemeClr val="tx1"/>
                </a:solidFill>
              </a:rPr>
              <a:t>      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794A9DE-3024-4B6C-9F21-CFB767EE83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0885005"/>
              </p:ext>
            </p:extLst>
          </p:nvPr>
        </p:nvGraphicFramePr>
        <p:xfrm>
          <a:off x="8633" y="1299512"/>
          <a:ext cx="4183440" cy="2300136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1692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0361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25410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3087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84603">
                <a:tc rowSpan="8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M80q Tiny Gen 3</a:t>
                      </a:r>
                    </a:p>
                  </a:txBody>
                  <a:tcPr marL="0" marR="0" marT="91440" marB="0" vert="vert270" anchor="ctr">
                    <a:lnL>
                      <a:noFill/>
                    </a:lnL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$989</a:t>
                      </a:r>
                    </a:p>
                  </a:txBody>
                  <a:tcPr marL="91439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$1,029</a:t>
                      </a:r>
                    </a:p>
                  </a:txBody>
                  <a:tcPr marL="91439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$1,399</a:t>
                      </a:r>
                    </a:p>
                  </a:txBody>
                  <a:tcPr marL="91439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9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$30 Rebate 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$30 Rebate 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$30 Rebate 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3703810"/>
                  </a:ext>
                </a:extLst>
              </a:tr>
              <a:tr h="280934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 vert="vert27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11U10040US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11U1004XUS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11U1004GUS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134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   Core i5-12500T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Core i5-12500T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Core i7-12700T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30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8GB DDR4 2666MHz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2666MHz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2666MHz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134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  256GB SSD M.2 PCIe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256GB SSD M.2 PCIe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512GB SSD M.2 PCIe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13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Win11 Pro 64</a:t>
                      </a:r>
                    </a:p>
                    <a:p>
                      <a:pPr marL="91440"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Win10 DG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Win11 Pro 64 </a:t>
                      </a:r>
                    </a:p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Win10 DG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Win11 Pro 64</a:t>
                      </a:r>
                    </a:p>
                    <a:p>
                      <a:pPr marL="91440"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Win10 DG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1340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DF475920-7AE5-4005-B013-ECE657E4B1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7049451"/>
              </p:ext>
            </p:extLst>
          </p:nvPr>
        </p:nvGraphicFramePr>
        <p:xfrm>
          <a:off x="0" y="3839387"/>
          <a:ext cx="4176201" cy="2191432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5529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5800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28788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275008">
                  <a:extLst>
                    <a:ext uri="{9D8B030D-6E8A-4147-A177-3AD203B41FA5}">
                      <a16:colId xmlns:a16="http://schemas.microsoft.com/office/drawing/2014/main" val="2131794749"/>
                    </a:ext>
                  </a:extLst>
                </a:gridCol>
              </a:tblGrid>
              <a:tr h="233368">
                <a:tc rowSpan="7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M80q Tiny Gen 1</a:t>
                      </a:r>
                    </a:p>
                  </a:txBody>
                  <a:tcPr marL="0" marR="0" marT="91440" marB="0" vert="vert270" anchor="ctr">
                    <a:lnL>
                      <a:noFill/>
                    </a:lnL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$699 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$609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ctr" latinLnBrk="0" hangingPunct="1"/>
                      <a:r>
                        <a:rPr lang="en-US" sz="14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$669 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8271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 vert="vert27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11DN008XUS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11DN008YUS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11DN0090US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05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Core i5-10500T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Core i5-10500T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Core i7-10700T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05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8GB DDR4 2666MHz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16GB DDR4 2666MHz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16GB DDR4 2666MHz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0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256GB SSD M.2 PCIe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256GB SSD M.2 PCIe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256GB SSD M.2 PCIe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00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Win11 Pro 64 Win10 DG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Win11 Pro 64</a:t>
                      </a:r>
                    </a:p>
                    <a:p>
                      <a:pPr marL="91440"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Win10 DG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Win11 Pro 64</a:t>
                      </a:r>
                    </a:p>
                    <a:p>
                      <a:pPr marL="0" algn="ctr" defTabSz="1218987" rtl="0" eaLnBrk="1" fontAlgn="b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Win10 DG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5948478"/>
                  </a:ext>
                </a:extLst>
              </a:tr>
              <a:tr h="319561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Year Onsite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3" name="Picture 2" descr="images">
            <a:extLst>
              <a:ext uri="{FF2B5EF4-FFF2-40B4-BE49-F238E27FC236}">
                <a16:creationId xmlns:a16="http://schemas.microsoft.com/office/drawing/2014/main" id="{10E9453E-85D1-46D7-A547-A0344CAF4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62627" y="1763116"/>
            <a:ext cx="3271300" cy="279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images">
            <a:extLst>
              <a:ext uri="{FF2B5EF4-FFF2-40B4-BE49-F238E27FC236}">
                <a16:creationId xmlns:a16="http://schemas.microsoft.com/office/drawing/2014/main" id="{E1BC2973-BA08-4852-BD59-735DF00842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81796" y="1554153"/>
            <a:ext cx="2581724" cy="231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8A7A3768-ADFD-4D92-B133-CF113FEC9F15}"/>
              </a:ext>
            </a:extLst>
          </p:cNvPr>
          <p:cNvSpPr txBox="1">
            <a:spLocks/>
          </p:cNvSpPr>
          <p:nvPr/>
        </p:nvSpPr>
        <p:spPr bwMode="white">
          <a:xfrm>
            <a:off x="4192073" y="3912327"/>
            <a:ext cx="1671447" cy="469557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chemeClr val="tx1"/>
                </a:solidFill>
              </a:rPr>
              <a:t>ThinkCentre M80q Tiny</a:t>
            </a:r>
          </a:p>
          <a:p>
            <a:pPr algn="ctr"/>
            <a:r>
              <a:rPr lang="en-US" sz="1400" b="1" dirty="0">
                <a:solidFill>
                  <a:schemeClr val="tx1"/>
                </a:solidFill>
              </a:rPr>
              <a:t>      </a:t>
            </a: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B80EE0D3-F891-4C9C-8A9E-A0A679B460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2824619"/>
              </p:ext>
            </p:extLst>
          </p:nvPr>
        </p:nvGraphicFramePr>
        <p:xfrm>
          <a:off x="6366880" y="2503932"/>
          <a:ext cx="4002787" cy="2191431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39892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5164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19995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2522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71153">
                <a:tc rowSpan="8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M90q Tiny Gen 3</a:t>
                      </a:r>
                    </a:p>
                  </a:txBody>
                  <a:tcPr marL="0" marR="0" marT="91440" marB="0" vert="vert270" anchor="ctr">
                    <a:lnL>
                      <a:noFill/>
                    </a:lnL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$1,099</a:t>
                      </a:r>
                    </a:p>
                  </a:txBody>
                  <a:tcPr marL="91439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$1,029</a:t>
                      </a:r>
                    </a:p>
                  </a:txBody>
                  <a:tcPr marL="91439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$1,399</a:t>
                      </a:r>
                    </a:p>
                  </a:txBody>
                  <a:tcPr marL="91439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6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 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 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 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3703810"/>
                  </a:ext>
                </a:extLst>
              </a:tr>
              <a:tr h="267657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 vert="vert27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11U5005JUS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11U50051US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11U1005TUS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757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   Core i5-12500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Core i5-12500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Core i7-12700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68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8GB DDR4 2666MHz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2666MHz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2666MHz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757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  256GB SSD M.2 PCIe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256GB SSD M.2 PCIe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512GB SSD M.2 PCIe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75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Win11 Pro 64</a:t>
                      </a:r>
                    </a:p>
                    <a:p>
                      <a:pPr marL="91440"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Win10 DG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Win11 Pro 64 </a:t>
                      </a:r>
                    </a:p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Win10 DG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Win11 Pro 64</a:t>
                      </a:r>
                    </a:p>
                    <a:p>
                      <a:pPr marL="91440"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Win10 DG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7571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8962634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D34D4-84DC-4B69-8C7E-0BBB0DF49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ThinkCentre Small Form Factor Desktops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AEC2C-9F4B-4A4A-831B-699ACA795F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FA7624-B46C-458D-B488-CB41A1FA2B7D}"/>
              </a:ext>
            </a:extLst>
          </p:cNvPr>
          <p:cNvSpPr txBox="1"/>
          <p:nvPr/>
        </p:nvSpPr>
        <p:spPr>
          <a:xfrm>
            <a:off x="8660330" y="1022866"/>
            <a:ext cx="3095065" cy="246213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en-US" sz="1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Prices shown do not include rebate (if available).</a:t>
            </a:r>
            <a:endParaRPr lang="en-US" sz="1000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CF33E5-442C-4E9D-87D2-9FA187E13437}"/>
              </a:ext>
            </a:extLst>
          </p:cNvPr>
          <p:cNvSpPr/>
          <p:nvPr/>
        </p:nvSpPr>
        <p:spPr>
          <a:xfrm>
            <a:off x="1051483" y="1032992"/>
            <a:ext cx="801806" cy="24621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en-US" sz="10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[  5 OF 8  ]</a:t>
            </a:r>
            <a:endParaRPr lang="en-US" sz="1000" b="1" dirty="0"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F5028A2-3D1A-4FD0-80A7-55372C3B8E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6760479"/>
              </p:ext>
            </p:extLst>
          </p:nvPr>
        </p:nvGraphicFramePr>
        <p:xfrm>
          <a:off x="16383" y="1198271"/>
          <a:ext cx="6715618" cy="2546948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3425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583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1525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99964">
                  <a:extLst>
                    <a:ext uri="{9D8B030D-6E8A-4147-A177-3AD203B41FA5}">
                      <a16:colId xmlns:a16="http://schemas.microsoft.com/office/drawing/2014/main" val="3418607177"/>
                    </a:ext>
                  </a:extLst>
                </a:gridCol>
                <a:gridCol w="1047468">
                  <a:extLst>
                    <a:ext uri="{9D8B030D-6E8A-4147-A177-3AD203B41FA5}">
                      <a16:colId xmlns:a16="http://schemas.microsoft.com/office/drawing/2014/main" val="224226606"/>
                    </a:ext>
                  </a:extLst>
                </a:gridCol>
                <a:gridCol w="978795">
                  <a:extLst>
                    <a:ext uri="{9D8B030D-6E8A-4147-A177-3AD203B41FA5}">
                      <a16:colId xmlns:a16="http://schemas.microsoft.com/office/drawing/2014/main" val="781729574"/>
                    </a:ext>
                  </a:extLst>
                </a:gridCol>
                <a:gridCol w="973377">
                  <a:extLst>
                    <a:ext uri="{9D8B030D-6E8A-4147-A177-3AD203B41FA5}">
                      <a16:colId xmlns:a16="http://schemas.microsoft.com/office/drawing/2014/main" val="735382698"/>
                    </a:ext>
                  </a:extLst>
                </a:gridCol>
                <a:gridCol w="999880">
                  <a:extLst>
                    <a:ext uri="{9D8B030D-6E8A-4147-A177-3AD203B41FA5}">
                      <a16:colId xmlns:a16="http://schemas.microsoft.com/office/drawing/2014/main" val="3489192949"/>
                    </a:ext>
                  </a:extLst>
                </a:gridCol>
              </a:tblGrid>
              <a:tr h="215996">
                <a:tc rowSpan="10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Neo 50s</a:t>
                      </a:r>
                    </a:p>
                  </a:txBody>
                  <a:tcPr marL="0" marR="0" marT="91440" marB="0" vert="vert27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$809</a:t>
                      </a:r>
                    </a:p>
                  </a:txBody>
                  <a:tcPr marL="0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$819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10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800" b="1" baseline="0">
                          <a:solidFill>
                            <a:schemeClr val="bg1"/>
                          </a:solidFill>
                        </a:rPr>
                        <a:t>M75s Gen 2 SFF</a:t>
                      </a:r>
                      <a:endParaRPr lang="en-US" sz="18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vert="vert27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$549</a:t>
                      </a:r>
                    </a:p>
                  </a:txBody>
                  <a:tcPr marL="91439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$619</a:t>
                      </a:r>
                    </a:p>
                  </a:txBody>
                  <a:tcPr marL="91439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$639</a:t>
                      </a:r>
                    </a:p>
                  </a:txBody>
                  <a:tcPr marL="91439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$719</a:t>
                      </a:r>
                    </a:p>
                  </a:txBody>
                  <a:tcPr marL="91439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2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4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4572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$40 Rebate </a:t>
                      </a:r>
                    </a:p>
                    <a:p>
                      <a:pPr marL="4572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r-HR" sz="900" b="1" i="0" u="none" strike="noStrike" baseline="0" dirty="0">
                        <a:solidFill>
                          <a:srgbClr val="0094BC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0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hr-HR" sz="800" b="1" i="0" u="none" strike="noStrike" baseline="0">
                        <a:solidFill>
                          <a:srgbClr val="0094BC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r-HR" sz="900" b="1" i="0" u="none" strike="noStrike" baseline="0" dirty="0">
                        <a:solidFill>
                          <a:srgbClr val="0094BC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r-HR" sz="900" b="1" i="0" u="none" strike="noStrike" baseline="0" dirty="0">
                        <a:solidFill>
                          <a:srgbClr val="0094BC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r-HR" sz="900" b="1" i="0" u="none" strike="noStrike" baseline="0" dirty="0">
                        <a:solidFill>
                          <a:srgbClr val="0094BC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r-HR" sz="900" b="1" i="0" u="none" strike="noStrike" baseline="0" dirty="0">
                        <a:solidFill>
                          <a:srgbClr val="0094BC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407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rgbClr val="E2231A"/>
                        </a:solidFill>
                      </a:endParaRPr>
                    </a:p>
                  </a:txBody>
                  <a:tcPr marR="0" marT="0" marB="0" vert="vert27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/>
                      <a:r>
                        <a:rPr lang="en-US" sz="800" b="1" i="0" u="none" strike="noStrike" baseline="0" dirty="0">
                          <a:latin typeface="Arial" charset="0"/>
                          <a:ea typeface="Arial" charset="0"/>
                          <a:cs typeface="Arial" charset="0"/>
                        </a:rPr>
                        <a:t>11SX005EUS</a:t>
                      </a:r>
                      <a:endParaRPr lang="hr-HR" sz="800" b="1" i="0" u="none" strike="noStrike" baseline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/>
                      <a:r>
                        <a:rPr lang="en-US" sz="800" b="1" i="0" u="none" strike="noStrike" baseline="0" dirty="0">
                          <a:latin typeface="Arial" charset="0"/>
                          <a:ea typeface="Arial" charset="0"/>
                          <a:cs typeface="Arial" charset="0"/>
                        </a:rPr>
                        <a:t>11SX005FUS</a:t>
                      </a:r>
                      <a:endParaRPr lang="hr-HR" sz="800" b="1" i="0" u="none" strike="noStrike" baseline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hr-HR" sz="800" b="1" i="0" u="none" strike="noStrike" baseline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11JB0032US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11JB0031US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11JB0033US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11JB002VUS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168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Core i5-12400</a:t>
                      </a:r>
                    </a:p>
                  </a:txBody>
                  <a:tcPr marL="0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Core i5-12400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Ryzen 3 PRO 4350G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dirty="0"/>
                        <a:t>Ryzen 5 4650G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dirty="0"/>
                        <a:t>Ryzen 5 4650G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/>
                        <a:t>Ryzen 7 4750G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168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8GB DDR4 2666MHz</a:t>
                      </a:r>
                    </a:p>
                  </a:txBody>
                  <a:tcPr marL="0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8GB DDR4 2666MHz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DDR4-3200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8GB</a:t>
                      </a:r>
                      <a:r>
                        <a:rPr lang="en-US" sz="800" b="0" i="0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DDR4-3200</a:t>
                      </a:r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DDR4-3200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16GB DDR4-3200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708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128GB SSD M.2 PCIe</a:t>
                      </a:r>
                    </a:p>
                  </a:txBody>
                  <a:tcPr marL="0" marR="0" marT="0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256GB SSD M.2 PCIe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128GB SSD M.2 PCIe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256GB SSD M.2 PCIe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256GB SSD M.2 PCIe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256GB SSD M.2 PCIe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82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" algn="ctr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DVD RW</a:t>
                      </a:r>
                    </a:p>
                  </a:txBody>
                  <a:tcPr marL="0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DVD RW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Radeon Graphics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Radeon Graphics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Radeon Graphics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Radeon Graphics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16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" marR="0" lvl="0" indent="0" algn="ctr" defTabSz="914325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VGA + DisplayPort</a:t>
                      </a:r>
                    </a:p>
                  </a:txBody>
                  <a:tcPr marL="0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lvl="0" indent="0" algn="ctr" defTabSz="914325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VGA + DisplayPort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       Win11 Pro 64 </a:t>
                      </a:r>
                    </a:p>
                    <a:p>
                      <a:pPr algn="l" rtl="0" fontAlgn="b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          Win10 DG </a:t>
                      </a:r>
                      <a:endParaRPr lang="cs-CZ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       Win11 Pro 64 </a:t>
                      </a:r>
                    </a:p>
                    <a:p>
                      <a:pPr algn="l" rtl="0" fontAlgn="b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          Win10 DG </a:t>
                      </a:r>
                      <a:endParaRPr lang="cs-CZ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       Win11 Pro 64 </a:t>
                      </a:r>
                    </a:p>
                    <a:p>
                      <a:pPr algn="l" rtl="0" fontAlgn="b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          Win10 DG </a:t>
                      </a:r>
                      <a:endParaRPr lang="cs-CZ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Win11 Pro 64 </a:t>
                      </a:r>
                    </a:p>
                    <a:p>
                      <a:pPr algn="l" rtl="0" fontAlgn="b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          Win10 DG </a:t>
                      </a:r>
                      <a:endParaRPr lang="cs-CZ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779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       Win11 Pro 64 </a:t>
                      </a:r>
                    </a:p>
                    <a:p>
                      <a:pPr algn="l" rtl="0" fontAlgn="b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          Win10 DG </a:t>
                      </a:r>
                      <a:endParaRPr lang="cs-CZ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Win11 Pro 64 </a:t>
                      </a:r>
                    </a:p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Win10 DG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cs-CZ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1680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Onsite 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Onsite 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388D4B0-A492-4E86-9D50-2344D43AB0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4305185"/>
              </p:ext>
            </p:extLst>
          </p:nvPr>
        </p:nvGraphicFramePr>
        <p:xfrm>
          <a:off x="5510657" y="3800024"/>
          <a:ext cx="4134514" cy="2497797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29442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8003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28003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28003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01732">
                <a:tc rowSpan="10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kern="120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M90s SFF Gen 3</a:t>
                      </a:r>
                    </a:p>
                  </a:txBody>
                  <a:tcPr marL="0" marR="0" marT="0" marB="0" vert="vert27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$969</a:t>
                      </a:r>
                    </a:p>
                  </a:txBody>
                  <a:tcPr marL="91439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$1,149</a:t>
                      </a: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$1,229</a:t>
                      </a:r>
                    </a:p>
                  </a:txBody>
                  <a:tcPr marL="91439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346">
                <a:tc vMerge="1">
                  <a:txBody>
                    <a:bodyPr/>
                    <a:lstStyle/>
                    <a:p>
                      <a:endParaRPr lang="hr-HR" sz="800" b="1" i="0" u="none" strike="noStrike" baseline="0">
                        <a:solidFill>
                          <a:srgbClr val="0094BC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r-HR" sz="900" b="1" i="0" u="none" strike="noStrike" baseline="0" dirty="0">
                        <a:solidFill>
                          <a:srgbClr val="0094BC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r-HR" sz="900" b="1" i="0" u="none" strike="noStrike" baseline="0" dirty="0">
                        <a:solidFill>
                          <a:srgbClr val="0094BC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b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r-HR" sz="800" b="1" i="0" u="none" strike="noStrike" baseline="0">
                        <a:solidFill>
                          <a:srgbClr val="0094BC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9952">
                <a:tc vMerge="1">
                  <a:txBody>
                    <a:bodyPr/>
                    <a:lstStyle/>
                    <a:p>
                      <a:pPr algn="l"/>
                      <a:endParaRPr lang="hr-HR" sz="800" b="1" i="0" u="none" strike="noStrike" baseline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11TT003AUS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11TT003BUS</a:t>
                      </a:r>
                    </a:p>
                  </a:txBody>
                  <a:tcPr marL="7620" marR="7620" marT="7620" marB="0" anchor="b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11TT003GUS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8468"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Core i5-12500</a:t>
                      </a:r>
                      <a:endParaRPr lang="en-US" sz="800" dirty="0"/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Core i5-12500</a:t>
                      </a: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Core i7-12700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8468"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2666MHz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2933MHz</a:t>
                      </a: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2933MHz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8468"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256GB SSD M.2 </a:t>
                      </a:r>
                      <a:r>
                        <a:rPr lang="en-US" sz="800" b="0" i="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PCIe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512GB SSD M.2 PCIe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512GB SSD M.2 PCIe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8468"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8468"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 Display Ports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 Display Ports</a:t>
                      </a: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 Display Ports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6197">
                <a:tc vMerge="1">
                  <a:txBody>
                    <a:bodyPr/>
                    <a:lstStyle/>
                    <a:p>
                      <a:pPr algn="l"/>
                      <a:endParaRPr lang="cs-CZ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Win11 Pro 64 </a:t>
                      </a:r>
                    </a:p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Win10 DG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Win11 Pro 64 </a:t>
                      </a:r>
                    </a:p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Win10 DG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Win11 Pro 64 </a:t>
                      </a:r>
                    </a:p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Win10 DG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8468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BBF179B-392F-4CA1-B497-6312C3F2BA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3671957"/>
              </p:ext>
            </p:extLst>
          </p:nvPr>
        </p:nvGraphicFramePr>
        <p:xfrm>
          <a:off x="7258" y="3817862"/>
          <a:ext cx="4179221" cy="2452524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31991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0734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42612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32583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14888">
                <a:tc rowSpan="10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kern="120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M80s SFF Gen 3</a:t>
                      </a:r>
                    </a:p>
                  </a:txBody>
                  <a:tcPr marL="0" marR="0" marT="0" marB="0" vert="vert27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$999</a:t>
                      </a:r>
                    </a:p>
                  </a:txBody>
                  <a:tcPr marL="91439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$1,049</a:t>
                      </a: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$1,089</a:t>
                      </a:r>
                    </a:p>
                  </a:txBody>
                  <a:tcPr marL="91439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097">
                <a:tc vMerge="1">
                  <a:txBody>
                    <a:bodyPr/>
                    <a:lstStyle/>
                    <a:p>
                      <a:endParaRPr lang="hr-HR" sz="800" b="1" i="0" u="none" strike="noStrike" baseline="0">
                        <a:solidFill>
                          <a:srgbClr val="0094BC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$30 Rebate 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$30 Rebate </a:t>
                      </a:r>
                    </a:p>
                  </a:txBody>
                  <a:tcPr marL="7620" marR="7620" marT="7620" marB="0" anchor="b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$30 Rebate 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978">
                <a:tc vMerge="1">
                  <a:txBody>
                    <a:bodyPr/>
                    <a:lstStyle/>
                    <a:p>
                      <a:pPr algn="l"/>
                      <a:endParaRPr lang="hr-HR" sz="800" b="1" i="0" u="none" strike="noStrike" baseline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11TG002AUS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11TG001UUS</a:t>
                      </a:r>
                    </a:p>
                  </a:txBody>
                  <a:tcPr marL="7620" marR="7620" marT="7620" marB="0" anchor="b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11TG001MUS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8866"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Core i5-12500</a:t>
                      </a:r>
                      <a:endParaRPr lang="en-US" sz="800" dirty="0"/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Core i5-12500</a:t>
                      </a: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Core i5-12500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8866"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8GB DDR4 2666MHz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2666MHz</a:t>
                      </a: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2933MHz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8866"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256GB SSD M.2 </a:t>
                      </a:r>
                      <a:r>
                        <a:rPr lang="en-US" sz="800" b="0" i="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PCIe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256GB SSD M.2 PCIe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512GB SSD M.2 PCIe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8866"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8866"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 Display Ports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 Display Ports</a:t>
                      </a: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 Display Ports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8866">
                <a:tc vMerge="1">
                  <a:txBody>
                    <a:bodyPr/>
                    <a:lstStyle/>
                    <a:p>
                      <a:pPr algn="l"/>
                      <a:endParaRPr lang="cs-CZ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Win11 Pro 64 </a:t>
                      </a:r>
                    </a:p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Win10 DG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Win11 Pro 64 </a:t>
                      </a:r>
                    </a:p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Win10 DG</a:t>
                      </a: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Win11 Pro 64 </a:t>
                      </a:r>
                    </a:p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Win10 DG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8866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D183FAD3-8543-4303-8618-47D1CAC351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2364122"/>
              </p:ext>
            </p:extLst>
          </p:nvPr>
        </p:nvGraphicFramePr>
        <p:xfrm>
          <a:off x="4186479" y="3802030"/>
          <a:ext cx="1279470" cy="2453034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1279470">
                  <a:extLst>
                    <a:ext uri="{9D8B030D-6E8A-4147-A177-3AD203B41FA5}">
                      <a16:colId xmlns:a16="http://schemas.microsoft.com/office/drawing/2014/main" val="1765592331"/>
                    </a:ext>
                  </a:extLst>
                </a:gridCol>
              </a:tblGrid>
              <a:tr h="31424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$1,359</a:t>
                      </a:r>
                    </a:p>
                  </a:txBody>
                  <a:tcPr marL="91439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907234"/>
                  </a:ext>
                </a:extLst>
              </a:tr>
              <a:tr h="150788">
                <a:tc>
                  <a:txBody>
                    <a:bodyPr/>
                    <a:lstStyle/>
                    <a:p>
                      <a:pPr marL="4572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$30 Rebate 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645271"/>
                  </a:ext>
                </a:extLst>
              </a:tr>
              <a:tr h="2394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11CU001BUS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9599783"/>
                  </a:ext>
                </a:extLst>
              </a:tr>
              <a:tr h="24835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Core i7-12700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2707638"/>
                  </a:ext>
                </a:extLst>
              </a:tr>
              <a:tr h="24835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2933MHz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1796982"/>
                  </a:ext>
                </a:extLst>
              </a:tr>
              <a:tr h="24835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512GB SSD M.2 </a:t>
                      </a:r>
                      <a:r>
                        <a:rPr lang="en-US" sz="8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PCIe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0429177"/>
                  </a:ext>
                </a:extLst>
              </a:tr>
              <a:tr h="24835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4376687"/>
                  </a:ext>
                </a:extLst>
              </a:tr>
              <a:tr h="24835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 Display Ports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5795015"/>
                  </a:ext>
                </a:extLst>
              </a:tr>
              <a:tr h="248357"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Win11 Pro 64 </a:t>
                      </a:r>
                    </a:p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Win10 DG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244981"/>
                  </a:ext>
                </a:extLst>
              </a:tr>
              <a:tr h="24835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385131"/>
                  </a:ext>
                </a:extLst>
              </a:tr>
            </a:tbl>
          </a:graphicData>
        </a:graphic>
      </p:graphicFrame>
      <p:pic>
        <p:nvPicPr>
          <p:cNvPr id="13" name="Picture 2" descr="images">
            <a:extLst>
              <a:ext uri="{FF2B5EF4-FFF2-40B4-BE49-F238E27FC236}">
                <a16:creationId xmlns:a16="http://schemas.microsoft.com/office/drawing/2014/main" id="{F19DE914-F837-4996-90F2-35A6A28204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92943" y="4084359"/>
            <a:ext cx="2756970" cy="251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8269C49-8B2A-47F0-AC46-506DE6C35CB9}"/>
              </a:ext>
            </a:extLst>
          </p:cNvPr>
          <p:cNvSpPr txBox="1">
            <a:spLocks/>
          </p:cNvSpPr>
          <p:nvPr/>
        </p:nvSpPr>
        <p:spPr bwMode="white">
          <a:xfrm>
            <a:off x="10534450" y="3817862"/>
            <a:ext cx="1671447" cy="469557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chemeClr val="tx1"/>
                </a:solidFill>
              </a:rPr>
              <a:t>ThinkCentre M90s SFF</a:t>
            </a:r>
          </a:p>
          <a:p>
            <a:pPr algn="ctr"/>
            <a:r>
              <a:rPr lang="en-US" sz="1400" b="1" dirty="0">
                <a:solidFill>
                  <a:schemeClr val="tx1"/>
                </a:solidFill>
              </a:rPr>
              <a:t>     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E2EB688-3913-A819-D9BD-8AD4CE7A97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7679671"/>
              </p:ext>
            </p:extLst>
          </p:nvPr>
        </p:nvGraphicFramePr>
        <p:xfrm>
          <a:off x="6732001" y="1198271"/>
          <a:ext cx="3299604" cy="2546949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299964">
                  <a:extLst>
                    <a:ext uri="{9D8B030D-6E8A-4147-A177-3AD203B41FA5}">
                      <a16:colId xmlns:a16="http://schemas.microsoft.com/office/drawing/2014/main" val="3418607177"/>
                    </a:ext>
                  </a:extLst>
                </a:gridCol>
                <a:gridCol w="1047468">
                  <a:extLst>
                    <a:ext uri="{9D8B030D-6E8A-4147-A177-3AD203B41FA5}">
                      <a16:colId xmlns:a16="http://schemas.microsoft.com/office/drawing/2014/main" val="224226606"/>
                    </a:ext>
                  </a:extLst>
                </a:gridCol>
                <a:gridCol w="978795">
                  <a:extLst>
                    <a:ext uri="{9D8B030D-6E8A-4147-A177-3AD203B41FA5}">
                      <a16:colId xmlns:a16="http://schemas.microsoft.com/office/drawing/2014/main" val="781729574"/>
                    </a:ext>
                  </a:extLst>
                </a:gridCol>
                <a:gridCol w="973377">
                  <a:extLst>
                    <a:ext uri="{9D8B030D-6E8A-4147-A177-3AD203B41FA5}">
                      <a16:colId xmlns:a16="http://schemas.microsoft.com/office/drawing/2014/main" val="735382698"/>
                    </a:ext>
                  </a:extLst>
                </a:gridCol>
              </a:tblGrid>
              <a:tr h="218433">
                <a:tc rowSpan="10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800" b="1" baseline="0" dirty="0">
                          <a:solidFill>
                            <a:schemeClr val="bg1"/>
                          </a:solidFill>
                        </a:rPr>
                        <a:t>M75s Gen 2 ACN SFF</a:t>
                      </a:r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vert="vert27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$709</a:t>
                      </a:r>
                    </a:p>
                  </a:txBody>
                  <a:tcPr marL="91439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$799</a:t>
                      </a:r>
                    </a:p>
                  </a:txBody>
                  <a:tcPr marL="91439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$1,039</a:t>
                      </a:r>
                    </a:p>
                  </a:txBody>
                  <a:tcPr marL="91439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5802">
                <a:tc vMerge="1">
                  <a:txBody>
                    <a:bodyPr/>
                    <a:lstStyle/>
                    <a:p>
                      <a:endParaRPr lang="hr-HR" sz="800" b="1" i="0" u="none" strike="noStrike" baseline="0">
                        <a:solidFill>
                          <a:srgbClr val="0094BC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 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r-HR" sz="900" b="1" i="0" u="none" strike="noStrike" baseline="0" dirty="0">
                        <a:solidFill>
                          <a:srgbClr val="0094BC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 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r-HR" sz="900" b="1" i="0" u="none" strike="noStrike" baseline="0" dirty="0">
                        <a:solidFill>
                          <a:srgbClr val="0094BC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 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r-HR" sz="900" b="1" i="0" u="none" strike="noStrike" baseline="0" dirty="0">
                        <a:solidFill>
                          <a:srgbClr val="0094BC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5927">
                <a:tc vMerge="1">
                  <a:txBody>
                    <a:bodyPr/>
                    <a:lstStyle/>
                    <a:p>
                      <a:pPr algn="l"/>
                      <a:endParaRPr lang="hr-HR" sz="800" b="1" i="0" u="none" strike="noStrike" baseline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11R8003KUS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11R80039US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11R8003HUS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4294"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Ryzen 3 PRO 5350G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dirty="0"/>
                        <a:t>Ryzen 5 5650G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dirty="0"/>
                        <a:t>Ryzen 7 5750G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4294"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DDR4-3200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8GB</a:t>
                      </a:r>
                      <a:r>
                        <a:rPr lang="en-US" sz="800" b="0" i="0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DDR4-3200</a:t>
                      </a:r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DDR4-3200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6223"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256GB SSD M.2 PCIe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256GB SSD M.2 PCIe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256GB SSD M.2 PCIe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0983"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Radeon Graphics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Radeon Graphics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Radeon Graphics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6223"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       Win11 Pro 64 </a:t>
                      </a:r>
                    </a:p>
                    <a:p>
                      <a:pPr algn="l" rtl="0" fontAlgn="b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          Win10 DG </a:t>
                      </a:r>
                      <a:endParaRPr lang="cs-CZ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       Win11 Pro 64 </a:t>
                      </a:r>
                    </a:p>
                    <a:p>
                      <a:pPr algn="l" rtl="0" fontAlgn="b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          Win10 DG </a:t>
                      </a:r>
                      <a:endParaRPr lang="cs-CZ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       Win11 Pro 64 </a:t>
                      </a:r>
                    </a:p>
                    <a:p>
                      <a:pPr algn="l" rtl="0" fontAlgn="b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          Win10 DG </a:t>
                      </a:r>
                      <a:endParaRPr lang="cs-CZ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0476">
                <a:tc vMerge="1">
                  <a:txBody>
                    <a:bodyPr/>
                    <a:lstStyle/>
                    <a:p>
                      <a:pPr algn="l"/>
                      <a:endParaRPr lang="cs-CZ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4294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521242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FD1082-97D7-4FF0-93B3-F397999594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1AA927A-E204-4F69-9F72-2CE3FBDACD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9275" y="403225"/>
            <a:ext cx="11072813" cy="38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21" dirty="0">
                <a:latin typeface="Arial" panose="020B0604020202020204" pitchFamily="34" charset="0"/>
                <a:cs typeface="Arial" panose="020B0604020202020204" pitchFamily="34" charset="0"/>
              </a:rPr>
              <a:t>LENOVO TOPSELLERS - EDUCATION</a:t>
            </a:r>
          </a:p>
        </p:txBody>
      </p:sp>
      <p:pic>
        <p:nvPicPr>
          <p:cNvPr id="8" name="Picture 7" descr="A close up of a computer&#10;&#10;Description automatically generated">
            <a:extLst>
              <a:ext uri="{FF2B5EF4-FFF2-40B4-BE49-F238E27FC236}">
                <a16:creationId xmlns:a16="http://schemas.microsoft.com/office/drawing/2014/main" id="{759224EB-39FA-4A0C-A5F1-3661E5DF024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6210" y="1627186"/>
            <a:ext cx="2436979" cy="13715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358FED-CE2D-4649-B3F6-21229772A153}"/>
              </a:ext>
            </a:extLst>
          </p:cNvPr>
          <p:cNvSpPr txBox="1"/>
          <p:nvPr/>
        </p:nvSpPr>
        <p:spPr>
          <a:xfrm>
            <a:off x="2802225" y="2832117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b="1" dirty="0"/>
              <a:t>100e Chromebook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C29457-38BE-463B-A4A6-EFB25FB92990}"/>
              </a:ext>
            </a:extLst>
          </p:cNvPr>
          <p:cNvSpPr txBox="1"/>
          <p:nvPr/>
        </p:nvSpPr>
        <p:spPr>
          <a:xfrm>
            <a:off x="4561758" y="2832117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b="1" dirty="0"/>
              <a:t>300e Chromebook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95CD48-62F0-423E-9B6E-9F344026E6C4}"/>
              </a:ext>
            </a:extLst>
          </p:cNvPr>
          <p:cNvSpPr txBox="1"/>
          <p:nvPr/>
        </p:nvSpPr>
        <p:spPr>
          <a:xfrm>
            <a:off x="6384646" y="2832117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b="1" dirty="0"/>
              <a:t>500e Chromebook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2DD757-3978-4C48-801B-BC2C8C9BE6D7}"/>
              </a:ext>
            </a:extLst>
          </p:cNvPr>
          <p:cNvSpPr txBox="1"/>
          <p:nvPr/>
        </p:nvSpPr>
        <p:spPr>
          <a:xfrm>
            <a:off x="8110640" y="2832117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b="1" dirty="0"/>
              <a:t>14e Chromebook</a:t>
            </a:r>
          </a:p>
        </p:txBody>
      </p:sp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21734585-BED4-49DE-A9E8-8972D41ABA7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9569" y="1704096"/>
            <a:ext cx="2215076" cy="1246645"/>
          </a:xfrm>
          <a:prstGeom prst="rect">
            <a:avLst/>
          </a:prstGeom>
        </p:spPr>
      </p:pic>
      <p:pic>
        <p:nvPicPr>
          <p:cNvPr id="16" name="Picture 15" descr="A picture containing computer&#10;&#10;Description automatically generated">
            <a:extLst>
              <a:ext uri="{FF2B5EF4-FFF2-40B4-BE49-F238E27FC236}">
                <a16:creationId xmlns:a16="http://schemas.microsoft.com/office/drawing/2014/main" id="{40D73E66-BAFB-44D2-B630-B415DD36E84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9835" y="1812630"/>
            <a:ext cx="2035671" cy="1145675"/>
          </a:xfrm>
          <a:prstGeom prst="rect">
            <a:avLst/>
          </a:prstGeom>
        </p:spPr>
      </p:pic>
      <p:pic>
        <p:nvPicPr>
          <p:cNvPr id="17" name="Picture 16" descr="A close up of a computer&#10;&#10;Description automatically generated">
            <a:extLst>
              <a:ext uri="{FF2B5EF4-FFF2-40B4-BE49-F238E27FC236}">
                <a16:creationId xmlns:a16="http://schemas.microsoft.com/office/drawing/2014/main" id="{FBB8F823-12B9-42C0-8E4A-57685D2B60A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4559" y="1779809"/>
            <a:ext cx="2151538" cy="121131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771237A-99EF-4DF2-A80E-2C04695ED8C2}"/>
              </a:ext>
            </a:extLst>
          </p:cNvPr>
          <p:cNvSpPr txBox="1"/>
          <p:nvPr/>
        </p:nvSpPr>
        <p:spPr>
          <a:xfrm>
            <a:off x="2053009" y="4833550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b="1" dirty="0"/>
              <a:t>100e Windows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D63FF3-9F6D-4932-AECA-0D30009085F0}"/>
              </a:ext>
            </a:extLst>
          </p:cNvPr>
          <p:cNvSpPr txBox="1"/>
          <p:nvPr/>
        </p:nvSpPr>
        <p:spPr>
          <a:xfrm>
            <a:off x="3831995" y="4819975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b="1" dirty="0"/>
              <a:t>300e Windows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74BFE9-9BF0-4E79-B450-7428EA0BB6A2}"/>
              </a:ext>
            </a:extLst>
          </p:cNvPr>
          <p:cNvSpPr txBox="1"/>
          <p:nvPr/>
        </p:nvSpPr>
        <p:spPr>
          <a:xfrm>
            <a:off x="5350301" y="4819359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b="1" dirty="0"/>
              <a:t>14w Windows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4850BE-B942-4600-823F-E6BA0E44421B}"/>
              </a:ext>
            </a:extLst>
          </p:cNvPr>
          <p:cNvSpPr txBox="1"/>
          <p:nvPr/>
        </p:nvSpPr>
        <p:spPr>
          <a:xfrm>
            <a:off x="6868599" y="4819359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b="1" dirty="0"/>
              <a:t>ThinkPad 11e G5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53E5CC2-F5FC-469B-BBD7-ABC029DD2961}"/>
              </a:ext>
            </a:extLst>
          </p:cNvPr>
          <p:cNvSpPr txBox="1"/>
          <p:nvPr/>
        </p:nvSpPr>
        <p:spPr>
          <a:xfrm>
            <a:off x="8513330" y="4819975"/>
            <a:ext cx="187671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b="1" dirty="0"/>
              <a:t>ThinkPad 11e Yoga G6</a:t>
            </a:r>
          </a:p>
        </p:txBody>
      </p:sp>
      <p:pic>
        <p:nvPicPr>
          <p:cNvPr id="23" name="Picture 22" descr="A close up of a computer&#10;&#10;Description automatically generated">
            <a:extLst>
              <a:ext uri="{FF2B5EF4-FFF2-40B4-BE49-F238E27FC236}">
                <a16:creationId xmlns:a16="http://schemas.microsoft.com/office/drawing/2014/main" id="{3CE5BE26-7EB2-4C59-930B-1F8B1AB2940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829" y="3835545"/>
            <a:ext cx="1828811" cy="1029621"/>
          </a:xfrm>
          <a:prstGeom prst="rect">
            <a:avLst/>
          </a:prstGeom>
        </p:spPr>
      </p:pic>
      <p:pic>
        <p:nvPicPr>
          <p:cNvPr id="24" name="Picture 23" descr="A close up of a computer&#10;&#10;Description automatically generated">
            <a:extLst>
              <a:ext uri="{FF2B5EF4-FFF2-40B4-BE49-F238E27FC236}">
                <a16:creationId xmlns:a16="http://schemas.microsoft.com/office/drawing/2014/main" id="{E5E0C08C-D2D9-4307-9F2E-E5C58C36777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1464" y="3711695"/>
            <a:ext cx="2035671" cy="1146083"/>
          </a:xfrm>
          <a:prstGeom prst="rect">
            <a:avLst/>
          </a:prstGeom>
        </p:spPr>
      </p:pic>
      <p:pic>
        <p:nvPicPr>
          <p:cNvPr id="25" name="Picture 24" descr="A close up of a computer&#10;&#10;Description automatically generated">
            <a:extLst>
              <a:ext uri="{FF2B5EF4-FFF2-40B4-BE49-F238E27FC236}">
                <a16:creationId xmlns:a16="http://schemas.microsoft.com/office/drawing/2014/main" id="{DD614E7E-58F8-4599-B9A7-017367150FE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7676" y="3792300"/>
            <a:ext cx="1810826" cy="1019495"/>
          </a:xfrm>
          <a:prstGeom prst="rect">
            <a:avLst/>
          </a:prstGeom>
        </p:spPr>
      </p:pic>
      <p:pic>
        <p:nvPicPr>
          <p:cNvPr id="26" name="Picture 25" descr="A flat screen television&#10;&#10;Description automatically generated">
            <a:extLst>
              <a:ext uri="{FF2B5EF4-FFF2-40B4-BE49-F238E27FC236}">
                <a16:creationId xmlns:a16="http://schemas.microsoft.com/office/drawing/2014/main" id="{F70DA4FA-AF2F-4413-9CF2-96972E48356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9390" y="3883562"/>
            <a:ext cx="1591015" cy="89574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CF6C289-1791-4F83-8FB1-3FB3104481E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4730" y="3792300"/>
            <a:ext cx="1233741" cy="99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599680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9FA33-45B8-4FF7-94CE-D10942AFC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ThinkCentre Mini Tower Desktops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E8A8EE-2129-40C4-842D-988291A9D2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5" name="Picture 4" descr="images">
            <a:extLst>
              <a:ext uri="{FF2B5EF4-FFF2-40B4-BE49-F238E27FC236}">
                <a16:creationId xmlns:a16="http://schemas.microsoft.com/office/drawing/2014/main" id="{224AC871-AE9A-4124-B444-307C5967C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4934" y="1145972"/>
            <a:ext cx="3695791" cy="277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D971E2-3ECC-4F00-B147-FED868D6FD85}"/>
              </a:ext>
            </a:extLst>
          </p:cNvPr>
          <p:cNvSpPr txBox="1"/>
          <p:nvPr/>
        </p:nvSpPr>
        <p:spPr>
          <a:xfrm>
            <a:off x="8660330" y="1022866"/>
            <a:ext cx="3095065" cy="246213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en-US" sz="1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Prices shown do not include rebate (if available).</a:t>
            </a:r>
            <a:endParaRPr lang="en-US" sz="1000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CE4B86-3180-44A3-BB67-92B7FD11E1FC}"/>
              </a:ext>
            </a:extLst>
          </p:cNvPr>
          <p:cNvSpPr/>
          <p:nvPr/>
        </p:nvSpPr>
        <p:spPr>
          <a:xfrm>
            <a:off x="1051483" y="1032992"/>
            <a:ext cx="801806" cy="24621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en-US" sz="10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[  6 OF 8  ]</a:t>
            </a:r>
            <a:endParaRPr lang="en-US" sz="1000" b="1" dirty="0"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66A6661-1642-4218-8801-3B9CDB7E02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2211541"/>
              </p:ext>
            </p:extLst>
          </p:nvPr>
        </p:nvGraphicFramePr>
        <p:xfrm>
          <a:off x="0" y="1275935"/>
          <a:ext cx="4796410" cy="2622885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5868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06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4904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45986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251641">
                <a:tc rowSpan="9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M70t</a:t>
                      </a:r>
                      <a:r>
                        <a:rPr lang="en-US" sz="1800" b="1" baseline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Tower Gen 3</a:t>
                      </a:r>
                    </a:p>
                  </a:txBody>
                  <a:tcPr marL="0" marR="0" marT="91440" marB="0" vert="vert27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$969</a:t>
                      </a:r>
                    </a:p>
                  </a:txBody>
                  <a:tcPr marL="91439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$1,009</a:t>
                      </a:r>
                    </a:p>
                  </a:txBody>
                  <a:tcPr marL="91439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$1,259</a:t>
                      </a:r>
                    </a:p>
                  </a:txBody>
                  <a:tcPr marL="91439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6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$30 Rebate 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r-HR" sz="900" b="1" i="0" u="none" strike="noStrike" baseline="0" dirty="0">
                        <a:solidFill>
                          <a:srgbClr val="0094BC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$30 Rebate 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$30 Rebate 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273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11T60038US</a:t>
                      </a:r>
                    </a:p>
                  </a:txBody>
                  <a:tcPr marL="7620" marR="7620" marT="7620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11T60039US</a:t>
                      </a: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11T60033US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91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Core i5-12400 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Core i5-12400</a:t>
                      </a: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Core i7-12700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383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/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2666MHz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/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2666MHz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2933MHz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923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256GB SSD M.2 PCIe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512GB SSD M.2 PCIe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512GB SSD M.2 PCIe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99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99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        Win11 Pro 64 </a:t>
                      </a:r>
                    </a:p>
                    <a:p>
                      <a:pPr algn="l" rtl="0" fontAlgn="b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           Win10 DG </a:t>
                      </a:r>
                      <a:endParaRPr lang="cs-CZ" sz="9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        Win11 Pro 64 </a:t>
                      </a:r>
                    </a:p>
                    <a:p>
                      <a:pPr algn="l" rtl="0" fontAlgn="b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           Win10 DG </a:t>
                      </a:r>
                      <a:endParaRPr lang="cs-CZ" sz="9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        Win11 Pro 64 </a:t>
                      </a:r>
                    </a:p>
                    <a:p>
                      <a:pPr algn="l" rtl="0" fontAlgn="b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           Win10 DG </a:t>
                      </a:r>
                      <a:endParaRPr lang="cs-CZ" sz="9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9914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3E949CB-FFF1-4F0E-A683-2ED470F22D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9619783"/>
              </p:ext>
            </p:extLst>
          </p:nvPr>
        </p:nvGraphicFramePr>
        <p:xfrm>
          <a:off x="0" y="3967074"/>
          <a:ext cx="4796410" cy="2390161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5757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60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52320">
                  <a:extLst>
                    <a:ext uri="{9D8B030D-6E8A-4147-A177-3AD203B41FA5}">
                      <a16:colId xmlns:a16="http://schemas.microsoft.com/office/drawing/2014/main" val="1799682020"/>
                    </a:ext>
                  </a:extLst>
                </a:gridCol>
                <a:gridCol w="14523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8700">
                <a:tc rowSpan="9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M90t</a:t>
                      </a:r>
                      <a:r>
                        <a:rPr lang="en-US" sz="1800" b="1" baseline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800" b="1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Tower</a:t>
                      </a:r>
                    </a:p>
                  </a:txBody>
                  <a:tcPr marL="0" marR="0" marT="91440" marB="0" vert="vert27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" charset="0"/>
                          <a:cs typeface="Arial" panose="020B0604020202020204" pitchFamily="34" charset="0"/>
                        </a:rPr>
                        <a:t>$1,189</a:t>
                      </a:r>
                    </a:p>
                  </a:txBody>
                  <a:tcPr marL="91439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" charset="0"/>
                          <a:cs typeface="Arial" panose="020B0604020202020204" pitchFamily="34" charset="0"/>
                        </a:rPr>
                        <a:t>$1,239</a:t>
                      </a:r>
                    </a:p>
                  </a:txBody>
                  <a:tcPr marL="91439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" charset="0"/>
                          <a:cs typeface="Arial" panose="020B0604020202020204" pitchFamily="34" charset="0"/>
                        </a:rPr>
                        <a:t>$1,519</a:t>
                      </a:r>
                    </a:p>
                  </a:txBody>
                  <a:tcPr marL="91439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7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r-HR" sz="1050" b="1" i="0" u="none" strike="noStrike" baseline="0">
                        <a:solidFill>
                          <a:srgbClr val="0094BC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6888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11TN003RUS</a:t>
                      </a:r>
                    </a:p>
                  </a:txBody>
                  <a:tcPr marL="7620" marR="7620" marT="7620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11TN003TUS</a:t>
                      </a: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11TN003UUS</a:t>
                      </a: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603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Core i5-12400 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Core i5-12400</a:t>
                      </a: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Core i7-12700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603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/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2666MHz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/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2666MHz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2933MHz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603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256GB SSD M.2 PCIe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512GB SSD M.2 PCIe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512GB SSD M.2 PCIe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60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60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        Win11 Pro 64 </a:t>
                      </a:r>
                    </a:p>
                    <a:p>
                      <a:pPr algn="l" rtl="0" fontAlgn="b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           Win10 DG </a:t>
                      </a:r>
                      <a:endParaRPr lang="cs-CZ" sz="9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        Win11 Pro 64 </a:t>
                      </a:r>
                    </a:p>
                    <a:p>
                      <a:pPr algn="l" rtl="0" fontAlgn="b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           Win10 DG </a:t>
                      </a:r>
                      <a:endParaRPr lang="cs-CZ" sz="9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        Win11 Pro 64 </a:t>
                      </a:r>
                    </a:p>
                    <a:p>
                      <a:pPr algn="l" rtl="0" fontAlgn="b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           Win10 DG </a:t>
                      </a:r>
                      <a:endParaRPr lang="cs-CZ" sz="9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7900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C427464-9BD3-4325-B95F-DC7BB256D1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8374835"/>
              </p:ext>
            </p:extLst>
          </p:nvPr>
        </p:nvGraphicFramePr>
        <p:xfrm>
          <a:off x="6973908" y="1257939"/>
          <a:ext cx="4648116" cy="2689394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537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027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05137">
                  <a:extLst>
                    <a:ext uri="{9D8B030D-6E8A-4147-A177-3AD203B41FA5}">
                      <a16:colId xmlns:a16="http://schemas.microsoft.com/office/drawing/2014/main" val="1799682020"/>
                    </a:ext>
                  </a:extLst>
                </a:gridCol>
                <a:gridCol w="140513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67663">
                <a:tc rowSpan="9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M80t Tower</a:t>
                      </a:r>
                    </a:p>
                  </a:txBody>
                  <a:tcPr marL="0" marR="0" marT="91440" marB="0" vert="vert27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" charset="0"/>
                          <a:cs typeface="Arial" panose="020B0604020202020204" pitchFamily="34" charset="0"/>
                        </a:rPr>
                        <a:t>$1,069</a:t>
                      </a:r>
                    </a:p>
                  </a:txBody>
                  <a:tcPr marL="91439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" charset="0"/>
                          <a:cs typeface="Arial" panose="020B0604020202020204" pitchFamily="34" charset="0"/>
                        </a:rPr>
                        <a:t>$1,109</a:t>
                      </a:r>
                    </a:p>
                  </a:txBody>
                  <a:tcPr marL="91439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Arial" charset="0"/>
                          <a:cs typeface="Arial" panose="020B0604020202020204" pitchFamily="34" charset="0"/>
                        </a:rPr>
                        <a:t>$1,379</a:t>
                      </a:r>
                    </a:p>
                  </a:txBody>
                  <a:tcPr marL="91439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6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 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r-HR" sz="1050" b="1" i="0" u="none" strike="noStrike" baseline="0" dirty="0">
                        <a:solidFill>
                          <a:srgbClr val="0094BC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 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 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6845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11TE0013US</a:t>
                      </a:r>
                    </a:p>
                  </a:txBody>
                  <a:tcPr marL="7620" marR="7620" marT="7620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11TE001EUS</a:t>
                      </a: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11TE001DUS</a:t>
                      </a: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709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Core i5-12400 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Core i5-12400</a:t>
                      </a: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Core i7-12700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072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/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2666MHz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/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2666MHz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2933MHz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072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256GB SSD M.2 PCIe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512GB SSD M.2 PCIe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512GB SSD M.2 PCIe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70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07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        Win11 Pro 64 </a:t>
                      </a:r>
                    </a:p>
                    <a:p>
                      <a:pPr algn="l" rtl="0" fontAlgn="b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           Win10 DG </a:t>
                      </a:r>
                      <a:endParaRPr lang="cs-CZ" sz="9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        Win11 Pro 64 </a:t>
                      </a:r>
                    </a:p>
                    <a:p>
                      <a:pPr algn="l" rtl="0" fontAlgn="b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           Win10 DG </a:t>
                      </a:r>
                      <a:endParaRPr lang="cs-CZ" sz="9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        Win11 Pro 64 </a:t>
                      </a:r>
                    </a:p>
                    <a:p>
                      <a:pPr algn="l" rtl="0" fontAlgn="b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           Win10 DG </a:t>
                      </a:r>
                      <a:endParaRPr lang="cs-CZ" sz="9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1326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1" name="Picture 2" descr="images">
            <a:extLst>
              <a:ext uri="{FF2B5EF4-FFF2-40B4-BE49-F238E27FC236}">
                <a16:creationId xmlns:a16="http://schemas.microsoft.com/office/drawing/2014/main" id="{AA29AF48-F0C0-4680-A9C9-21B6DE5348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50901" y="3632198"/>
            <a:ext cx="3917312" cy="258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images">
            <a:extLst>
              <a:ext uri="{FF2B5EF4-FFF2-40B4-BE49-F238E27FC236}">
                <a16:creationId xmlns:a16="http://schemas.microsoft.com/office/drawing/2014/main" id="{6B98B5FC-8AD3-4BA0-9374-22F34F8264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54555" y="3693484"/>
            <a:ext cx="3010519" cy="277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2C81640-568A-473A-A677-A6C9F67166E9}"/>
              </a:ext>
            </a:extLst>
          </p:cNvPr>
          <p:cNvSpPr txBox="1">
            <a:spLocks/>
          </p:cNvSpPr>
          <p:nvPr/>
        </p:nvSpPr>
        <p:spPr bwMode="white">
          <a:xfrm>
            <a:off x="6707651" y="4287002"/>
            <a:ext cx="2469314" cy="469557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chemeClr val="tx1"/>
                </a:solidFill>
              </a:rPr>
              <a:t>ThinkCentre M90t Tower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(Monitor not included)  </a:t>
            </a:r>
            <a:r>
              <a:rPr lang="en-US" sz="1400" b="1" dirty="0">
                <a:solidFill>
                  <a:schemeClr val="tx1"/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532146180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34BC7-0ED2-48E1-9705-8567543B8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ThinkCentre All-in-One Desktops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8176B2-696F-4C72-8E95-CAF9C8D04D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31</a:t>
            </a:fld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2888268-B012-44C7-B2C2-628BCB0C67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7717227"/>
              </p:ext>
            </p:extLst>
          </p:nvPr>
        </p:nvGraphicFramePr>
        <p:xfrm>
          <a:off x="-10692" y="1362073"/>
          <a:ext cx="4054658" cy="2450773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383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80815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80815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55401">
                <a:tc rowSpan="11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M70a All-in-One Gen 3</a:t>
                      </a:r>
                    </a:p>
                  </a:txBody>
                  <a:tcPr marL="0" marR="0" marT="91440" marB="0" vert="vert27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$1,289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$1,319</a:t>
                      </a: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8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$100 Rebate</a:t>
                      </a:r>
                      <a:endParaRPr lang="hr-HR" sz="800" b="1" i="0" u="none" strike="noStrike" baseline="0" dirty="0">
                        <a:solidFill>
                          <a:srgbClr val="0094BC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$200 Rebate</a:t>
                      </a:r>
                      <a:endParaRPr lang="hr-HR" sz="800" b="1" i="0" u="none" strike="noStrike" baseline="0" dirty="0">
                        <a:solidFill>
                          <a:srgbClr val="0094BC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8807">
                <a:tc vMerge="1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vert="vert27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800" b="1" i="0" u="none" strike="noStrike" baseline="0" dirty="0">
                          <a:latin typeface="Arial" charset="0"/>
                          <a:ea typeface="Arial" charset="0"/>
                          <a:cs typeface="Arial" charset="0"/>
                        </a:rPr>
                        <a:t>1</a:t>
                      </a:r>
                      <a:r>
                        <a:rPr lang="en-US" sz="800" b="1" i="0" u="none" strike="noStrike" baseline="0" dirty="0">
                          <a:latin typeface="Arial" charset="0"/>
                          <a:ea typeface="Arial" charset="0"/>
                          <a:cs typeface="Arial" charset="0"/>
                        </a:rPr>
                        <a:t>1VL003VUS</a:t>
                      </a:r>
                      <a:endParaRPr lang="hr-HR" sz="800" b="1" i="0" u="none" strike="noStrike" baseline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800" b="1" i="0" u="none" strike="noStrike" baseline="0" dirty="0">
                          <a:latin typeface="Arial" charset="0"/>
                          <a:ea typeface="Arial" charset="0"/>
                          <a:cs typeface="Arial" charset="0"/>
                        </a:rPr>
                        <a:t>1</a:t>
                      </a:r>
                      <a:r>
                        <a:rPr lang="en-US" sz="800" b="1" i="0" u="none" strike="noStrike" baseline="0" dirty="0">
                          <a:latin typeface="Arial" charset="0"/>
                          <a:ea typeface="Arial" charset="0"/>
                          <a:cs typeface="Arial" charset="0"/>
                        </a:rPr>
                        <a:t>1VL0040US</a:t>
                      </a:r>
                      <a:endParaRPr lang="hr-HR" sz="800" b="1" i="0" u="none" strike="noStrike" baseline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88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21.5” 1080p  Non-Touch Display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21.5” 1080p  Multi-Touch Display</a:t>
                      </a: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880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Core i5-12400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Core i5-12400</a:t>
                      </a: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880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8GB DDR4 2666MHz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8GB DDR4 2666MHz</a:t>
                      </a: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880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256GB SSD M.2 PCIe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Opal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256GB SSD M.2 PCIe </a:t>
                      </a:r>
                      <a:r>
                        <a:rPr lang="en-US" sz="800" b="0" i="0" u="none" strike="noStrike" baseline="0" dirty="0" err="1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Opal</a:t>
                      </a: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81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DVD RW,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Wi-Fi+BT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, Webcam/Mic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DVD RW,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Wi-Fi+BT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, Webcam/Mic</a:t>
                      </a: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88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DP Out,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UltraFlex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IV Stand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DP Out,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UltraFlex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IV Stand</a:t>
                      </a: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17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8807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anchor="ctr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Onsite 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Onsite 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CDEFD1E-1EDE-4730-BFC0-EEACA494CCD7}"/>
              </a:ext>
            </a:extLst>
          </p:cNvPr>
          <p:cNvSpPr txBox="1"/>
          <p:nvPr/>
        </p:nvSpPr>
        <p:spPr>
          <a:xfrm>
            <a:off x="8660330" y="1022866"/>
            <a:ext cx="3062113" cy="246213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en-US" sz="1000" dirty="0">
                <a:solidFill>
                  <a:srgbClr val="FFFFFF"/>
                </a:solidFill>
                <a:ea typeface="Arial" charset="0"/>
                <a:cs typeface="Arial" charset="0"/>
              </a:rPr>
              <a:t>Prices shown do not include rebate (if available).</a:t>
            </a:r>
            <a:endParaRPr lang="en-US" sz="1000" dirty="0">
              <a:solidFill>
                <a:srgbClr val="FF6A00"/>
              </a:solidFill>
              <a:ea typeface="Arial" charset="0"/>
              <a:cs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18AE04-FB57-4CC5-A765-E997012A78D8}"/>
              </a:ext>
            </a:extLst>
          </p:cNvPr>
          <p:cNvSpPr txBox="1"/>
          <p:nvPr/>
        </p:nvSpPr>
        <p:spPr>
          <a:xfrm>
            <a:off x="6282267" y="1278468"/>
            <a:ext cx="184714" cy="477046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E24977-4450-4273-B366-92917BD80F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58037" y="2773275"/>
            <a:ext cx="1797774" cy="1348330"/>
          </a:xfrm>
          <a:prstGeom prst="rect">
            <a:avLst/>
          </a:prstGeom>
        </p:spPr>
      </p:pic>
      <p:pic>
        <p:nvPicPr>
          <p:cNvPr id="11" name="Picture 2" descr="images">
            <a:extLst>
              <a:ext uri="{FF2B5EF4-FFF2-40B4-BE49-F238E27FC236}">
                <a16:creationId xmlns:a16="http://schemas.microsoft.com/office/drawing/2014/main" id="{4627F725-08E6-4074-9091-AF74177376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13183" y="4204824"/>
            <a:ext cx="2825851" cy="223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images">
            <a:extLst>
              <a:ext uri="{FF2B5EF4-FFF2-40B4-BE49-F238E27FC236}">
                <a16:creationId xmlns:a16="http://schemas.microsoft.com/office/drawing/2014/main" id="{8D3F891F-E3F1-46B4-945F-64DF3A91AF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83325" y="4479383"/>
            <a:ext cx="2510041" cy="193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images">
            <a:extLst>
              <a:ext uri="{FF2B5EF4-FFF2-40B4-BE49-F238E27FC236}">
                <a16:creationId xmlns:a16="http://schemas.microsoft.com/office/drawing/2014/main" id="{8FA1B426-E4D9-41C4-BE70-DD1C4876B6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58623" y="802253"/>
            <a:ext cx="2233858" cy="1750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images">
            <a:extLst>
              <a:ext uri="{FF2B5EF4-FFF2-40B4-BE49-F238E27FC236}">
                <a16:creationId xmlns:a16="http://schemas.microsoft.com/office/drawing/2014/main" id="{0E5E30C3-716E-4135-8075-047BCDFB02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47432" y="1879542"/>
            <a:ext cx="2356335" cy="198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13880AC-6CA1-DFAD-1E58-0F9EBAE407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8500304"/>
              </p:ext>
            </p:extLst>
          </p:nvPr>
        </p:nvGraphicFramePr>
        <p:xfrm>
          <a:off x="3835075" y="3842355"/>
          <a:ext cx="2366065" cy="2454672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64932">
                  <a:extLst>
                    <a:ext uri="{9D8B030D-6E8A-4147-A177-3AD203B41FA5}">
                      <a16:colId xmlns:a16="http://schemas.microsoft.com/office/drawing/2014/main" val="2216286704"/>
                    </a:ext>
                  </a:extLst>
                </a:gridCol>
                <a:gridCol w="1901133">
                  <a:extLst>
                    <a:ext uri="{9D8B030D-6E8A-4147-A177-3AD203B41FA5}">
                      <a16:colId xmlns:a16="http://schemas.microsoft.com/office/drawing/2014/main" val="995704138"/>
                    </a:ext>
                  </a:extLst>
                </a:gridCol>
              </a:tblGrid>
              <a:tr h="211405">
                <a:tc rowSpan="11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M90a All-in-One Pro Gen 3 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$1,569</a:t>
                      </a: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6719795"/>
                  </a:ext>
                </a:extLst>
              </a:tr>
              <a:tr h="2633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r-HR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4BC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7283051"/>
                  </a:ext>
                </a:extLst>
              </a:tr>
              <a:tr h="215468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dirty="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u="none" strike="noStrike" baseline="0" dirty="0">
                          <a:latin typeface="Arial" charset="0"/>
                          <a:ea typeface="Arial" charset="0"/>
                          <a:cs typeface="Arial" charset="0"/>
                        </a:rPr>
                        <a:t>11VA004LUS</a:t>
                      </a:r>
                      <a:endParaRPr lang="hr-HR" sz="800" b="1" i="0" u="none" strike="noStrike" baseline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4222270"/>
                  </a:ext>
                </a:extLst>
              </a:tr>
              <a:tr h="2154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23.8” QHD-2560p  Non-Touch Display</a:t>
                      </a: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7053502"/>
                  </a:ext>
                </a:extLst>
              </a:tr>
              <a:tr h="21546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Core i5-12500</a:t>
                      </a: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2487155"/>
                  </a:ext>
                </a:extLst>
              </a:tr>
              <a:tr h="21546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DDR4 2666MHz</a:t>
                      </a: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1290046"/>
                  </a:ext>
                </a:extLst>
              </a:tr>
              <a:tr h="21546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512GB SSD M.2 PCIe NVMe Opal</a:t>
                      </a: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7709241"/>
                  </a:ext>
                </a:extLst>
              </a:tr>
              <a:tr h="25420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DVD RW, </a:t>
                      </a:r>
                      <a:r>
                        <a:rPr lang="en-US" sz="800" b="0" i="0" u="none" strike="noStrike" baseline="0" dirty="0" err="1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Wi-Fi+BT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, Webcam/Mic</a:t>
                      </a: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5006581"/>
                  </a:ext>
                </a:extLst>
              </a:tr>
              <a:tr h="2154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DP Out, </a:t>
                      </a:r>
                      <a:r>
                        <a:rPr lang="en-US" sz="800" b="0" i="0" u="none" strike="noStrike" baseline="0" dirty="0" err="1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UltraFlex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Stand</a:t>
                      </a: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6779537"/>
                  </a:ext>
                </a:extLst>
              </a:tr>
              <a:tr h="2154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793028"/>
                  </a:ext>
                </a:extLst>
              </a:tr>
              <a:tr h="215468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Onsite 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0619210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D31CE8AD-5FC6-DB84-FE1E-3D649E1CA8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6537599"/>
              </p:ext>
            </p:extLst>
          </p:nvPr>
        </p:nvGraphicFramePr>
        <p:xfrm>
          <a:off x="3940515" y="1362073"/>
          <a:ext cx="3612943" cy="2461898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39322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60853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61117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37115">
                <a:tc rowSpan="11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M90a All-in-One Gen 1</a:t>
                      </a:r>
                    </a:p>
                  </a:txBody>
                  <a:tcPr marL="0" marR="0" marT="91440" marB="0" vert="vert27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$959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$1,049</a:t>
                      </a: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5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$30 Rebate </a:t>
                      </a:r>
                      <a:endParaRPr lang="hr-HR" sz="800" b="1" i="0" u="none" strike="noStrike" baseline="0" dirty="0">
                        <a:solidFill>
                          <a:srgbClr val="0094BC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$30 Rebate </a:t>
                      </a:r>
                      <a:endParaRPr lang="hr-HR" sz="800" b="1" i="0" u="none" strike="noStrike" baseline="0" dirty="0">
                        <a:solidFill>
                          <a:srgbClr val="0094BC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140">
                <a:tc vMerge="1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vert="vert27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800" b="1" i="0" u="none" strike="noStrike" baseline="0" dirty="0">
                          <a:latin typeface="Arial" charset="0"/>
                          <a:ea typeface="Arial" charset="0"/>
                          <a:cs typeface="Arial" charset="0"/>
                        </a:rPr>
                        <a:t>1</a:t>
                      </a:r>
                      <a:r>
                        <a:rPr lang="en-US" sz="800" b="1" i="0" u="none" strike="noStrike" baseline="0" dirty="0">
                          <a:latin typeface="Arial" charset="0"/>
                          <a:ea typeface="Arial" charset="0"/>
                          <a:cs typeface="Arial" charset="0"/>
                        </a:rPr>
                        <a:t>1CD009HUS</a:t>
                      </a:r>
                      <a:endParaRPr lang="hr-HR" sz="800" b="1" i="0" u="none" strike="noStrike" baseline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800" b="1" i="0" u="none" strike="noStrike" baseline="0" dirty="0">
                          <a:latin typeface="Arial" charset="0"/>
                          <a:ea typeface="Arial" charset="0"/>
                          <a:cs typeface="Arial" charset="0"/>
                        </a:rPr>
                        <a:t>1</a:t>
                      </a:r>
                      <a:r>
                        <a:rPr lang="en-US" sz="800" b="1" i="0" u="none" strike="noStrike" baseline="0" dirty="0">
                          <a:latin typeface="Arial" charset="0"/>
                          <a:ea typeface="Arial" charset="0"/>
                          <a:cs typeface="Arial" charset="0"/>
                        </a:rPr>
                        <a:t>1CD009EUS</a:t>
                      </a:r>
                      <a:endParaRPr lang="hr-HR" sz="800" b="1" i="0" u="none" strike="noStrike" baseline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1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21.5” 1080p  Non-Touch Display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21.5” 1080p  Multi-Touch Display</a:t>
                      </a: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14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Core i5-12400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Core i5-12400</a:t>
                      </a: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14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8GB DDR4 2666MHz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8GB DDR4 2666MHz</a:t>
                      </a: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330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256GB SSD M.2 PCIe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Opal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256GB SSD M.2 PCIe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Opal</a:t>
                      </a: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330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DVD RW,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Wi-Fi+BT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, Webcam/Mic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DVD RW,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Wi-Fi+BT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, Webcam/Mic</a:t>
                      </a: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31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DP Out,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UltraFlex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IV Stand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DP Out,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UltraFlex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IV Stand</a:t>
                      </a: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46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8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576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3140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anchor="ctr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Onsite 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Onsite 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DFDE69B6-C187-2D05-25BC-2DE4B42774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2739502"/>
              </p:ext>
            </p:extLst>
          </p:nvPr>
        </p:nvGraphicFramePr>
        <p:xfrm>
          <a:off x="0" y="3860577"/>
          <a:ext cx="3835075" cy="2450776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146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1023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71023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56099">
                <a:tc rowSpan="11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M90a All-in-One Gen 3</a:t>
                      </a:r>
                    </a:p>
                  </a:txBody>
                  <a:tcPr marL="0" marR="0" marT="91440" marB="0" vert="vert27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$1,359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$1,459</a:t>
                      </a: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2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$100 Rebate</a:t>
                      </a:r>
                      <a:endParaRPr lang="hr-HR" sz="800" b="1" i="0" u="none" strike="noStrike" baseline="0" dirty="0">
                        <a:solidFill>
                          <a:srgbClr val="0094BC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$100 Rebate</a:t>
                      </a:r>
                      <a:endParaRPr lang="hr-HR" sz="800" b="1" i="0" u="none" strike="noStrike" baseline="0" dirty="0">
                        <a:solidFill>
                          <a:srgbClr val="0094BC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405">
                <a:tc vMerge="1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vert="vert27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800" b="1" i="0" u="none" strike="noStrike" baseline="0" dirty="0">
                          <a:latin typeface="Arial" charset="0"/>
                          <a:ea typeface="Arial" charset="0"/>
                          <a:cs typeface="Arial" charset="0"/>
                        </a:rPr>
                        <a:t>1</a:t>
                      </a:r>
                      <a:r>
                        <a:rPr lang="en-US" sz="800" b="1" i="0" u="none" strike="noStrike" baseline="0" dirty="0">
                          <a:latin typeface="Arial" charset="0"/>
                          <a:ea typeface="Arial" charset="0"/>
                          <a:cs typeface="Arial" charset="0"/>
                        </a:rPr>
                        <a:t>1VF006GUS</a:t>
                      </a:r>
                      <a:endParaRPr lang="hr-HR" sz="800" b="1" i="0" u="none" strike="noStrike" baseline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800" b="1" i="0" u="none" strike="noStrike" baseline="0" dirty="0">
                          <a:latin typeface="Arial" charset="0"/>
                          <a:ea typeface="Arial" charset="0"/>
                          <a:cs typeface="Arial" charset="0"/>
                        </a:rPr>
                        <a:t>1</a:t>
                      </a:r>
                      <a:r>
                        <a:rPr lang="en-US" sz="800" b="1" i="0" u="none" strike="noStrike" baseline="0" dirty="0">
                          <a:latin typeface="Arial" charset="0"/>
                          <a:ea typeface="Arial" charset="0"/>
                          <a:cs typeface="Arial" charset="0"/>
                        </a:rPr>
                        <a:t>1VL0063US</a:t>
                      </a:r>
                      <a:endParaRPr lang="hr-HR" sz="800" b="1" i="0" u="none" strike="noStrike" baseline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4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21.5” 1080p  Non-Touch Display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21.5” 1080p  Multi-Touch Display</a:t>
                      </a: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40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Core i5-12400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Core i5-12400</a:t>
                      </a: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40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8GB DDR4 2666MHz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8GB DDR4 2666MHz</a:t>
                      </a: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940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256GB SSD M.2 PCIe </a:t>
                      </a:r>
                      <a:r>
                        <a:rPr lang="en-US" sz="800" b="0" i="0" u="none" strike="noStrike" baseline="0" dirty="0" err="1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Opal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256GB SSD M.2 PCIe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Opal</a:t>
                      </a: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88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DVD RW,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Wi-Fi+BT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, Webcam/Mic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DVD RW,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Wi-Fi+BT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, Webcam/Mic</a:t>
                      </a: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94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DP Out, </a:t>
                      </a:r>
                      <a:r>
                        <a:rPr lang="en-US" sz="800" b="0" i="0" u="none" strike="noStrike" baseline="0" dirty="0" err="1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UltraFlex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 Stand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DP Out, </a:t>
                      </a:r>
                      <a:r>
                        <a:rPr lang="en-US" sz="800" b="0" i="0" u="none" strike="noStrike" baseline="0" dirty="0" err="1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UltraFlex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 Stand</a:t>
                      </a: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57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Win11 Pro 64 W10 DG</a:t>
                      </a:r>
                    </a:p>
                    <a:p>
                      <a:pPr algn="l" rtl="0" fontAlgn="b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          </a:t>
                      </a:r>
                      <a:endParaRPr lang="cs-CZ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Win11 Pro 64 W10 DG</a:t>
                      </a: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9405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anchor="ctr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Onsite 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Onsite 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576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8965843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D34D4-84DC-4B69-8C7E-0BBB0DF49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ThinkVision</a:t>
            </a:r>
            <a:r>
              <a:rPr lang="en-US" dirty="0"/>
              <a:t> Monitors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AEC2C-9F4B-4A4A-831B-699ACA795F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2D62D5-4626-4E90-ADFE-C7E08CD1AD0B}"/>
              </a:ext>
            </a:extLst>
          </p:cNvPr>
          <p:cNvSpPr txBox="1"/>
          <p:nvPr/>
        </p:nvSpPr>
        <p:spPr>
          <a:xfrm>
            <a:off x="8660330" y="1022866"/>
            <a:ext cx="2996211" cy="246213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en-US" sz="1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Prices shown do not include rebate (if available).</a:t>
            </a:r>
            <a:endParaRPr lang="en-US" sz="1000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object 8">
            <a:extLst>
              <a:ext uri="{FF2B5EF4-FFF2-40B4-BE49-F238E27FC236}">
                <a16:creationId xmlns:a16="http://schemas.microsoft.com/office/drawing/2014/main" id="{17E1D512-B3E6-4428-87F5-4F697C531789}"/>
              </a:ext>
            </a:extLst>
          </p:cNvPr>
          <p:cNvSpPr txBox="1"/>
          <p:nvPr/>
        </p:nvSpPr>
        <p:spPr>
          <a:xfrm>
            <a:off x="572960" y="2046461"/>
            <a:ext cx="3064476" cy="540385"/>
          </a:xfrm>
          <a:prstGeom prst="rect">
            <a:avLst/>
          </a:prstGeom>
        </p:spPr>
        <p:txBody>
          <a:bodyPr vert="horz" wrap="square" lIns="0" tIns="108439" rIns="0" bIns="0" rtlCol="0">
            <a:spAutoFit/>
          </a:bodyPr>
          <a:lstStyle/>
          <a:p>
            <a:pPr algn="ctr" defTabSz="1217668">
              <a:spcBef>
                <a:spcPts val="855"/>
              </a:spcBef>
              <a:tabLst>
                <a:tab pos="8508674" algn="l"/>
              </a:tabLst>
            </a:pPr>
            <a:r>
              <a:rPr sz="2400" kern="0" spc="-361" dirty="0">
                <a:solidFill>
                  <a:srgbClr val="404040"/>
                </a:solidFill>
                <a:latin typeface="Verdana"/>
                <a:cs typeface="Verdana"/>
              </a:rPr>
              <a:t>T</a:t>
            </a:r>
            <a:r>
              <a:rPr sz="2400" kern="0" spc="-335" dirty="0">
                <a:solidFill>
                  <a:srgbClr val="404040"/>
                </a:solidFill>
                <a:latin typeface="Verdana"/>
                <a:cs typeface="Verdana"/>
              </a:rPr>
              <a:t>I</a:t>
            </a:r>
            <a:r>
              <a:rPr sz="2400" kern="0" spc="-34" dirty="0">
                <a:solidFill>
                  <a:srgbClr val="404040"/>
                </a:solidFill>
                <a:latin typeface="Verdana"/>
                <a:cs typeface="Verdana"/>
              </a:rPr>
              <a:t>N</a:t>
            </a:r>
            <a:r>
              <a:rPr sz="2400" kern="0" spc="-16" dirty="0">
                <a:solidFill>
                  <a:srgbClr val="404040"/>
                </a:solidFill>
                <a:latin typeface="Verdana"/>
                <a:cs typeface="Verdana"/>
              </a:rPr>
              <a:t>Y</a:t>
            </a:r>
            <a:r>
              <a:rPr sz="2400" kern="0" spc="-220" dirty="0">
                <a:solidFill>
                  <a:srgbClr val="404040"/>
                </a:solidFill>
                <a:latin typeface="Verdana"/>
                <a:cs typeface="Verdana"/>
              </a:rPr>
              <a:t>-</a:t>
            </a:r>
            <a:r>
              <a:rPr sz="2400" kern="0" spc="-125" dirty="0">
                <a:solidFill>
                  <a:srgbClr val="404040"/>
                </a:solidFill>
                <a:latin typeface="Verdana"/>
                <a:cs typeface="Verdana"/>
              </a:rPr>
              <a:t>I</a:t>
            </a:r>
            <a:r>
              <a:rPr sz="2400" kern="0" spc="-236" dirty="0">
                <a:solidFill>
                  <a:srgbClr val="404040"/>
                </a:solidFill>
                <a:latin typeface="Verdana"/>
                <a:cs typeface="Verdana"/>
              </a:rPr>
              <a:t>N</a:t>
            </a:r>
            <a:r>
              <a:rPr sz="2400" kern="0" spc="-220" dirty="0">
                <a:solidFill>
                  <a:srgbClr val="404040"/>
                </a:solidFill>
                <a:latin typeface="Verdana"/>
                <a:cs typeface="Verdana"/>
              </a:rPr>
              <a:t>-</a:t>
            </a:r>
            <a:r>
              <a:rPr sz="2400" kern="0" spc="-20" dirty="0">
                <a:solidFill>
                  <a:srgbClr val="404040"/>
                </a:solidFill>
                <a:latin typeface="Verdana"/>
                <a:cs typeface="Verdana"/>
              </a:rPr>
              <a:t>ON</a:t>
            </a:r>
            <a:r>
              <a:rPr sz="2400" kern="0" spc="-16" dirty="0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lang="en-US" sz="2400" kern="0" spc="-16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lang="en-US" sz="2800" b="1" kern="0" spc="-274" dirty="0">
                <a:solidFill>
                  <a:srgbClr val="EB2124"/>
                </a:solidFill>
                <a:latin typeface="Verdana"/>
                <a:cs typeface="Verdana"/>
              </a:rPr>
              <a:t>4</a:t>
            </a:r>
            <a:endParaRPr sz="2800" kern="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6E68B73-01A1-4DA5-9609-67F86F2C12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0979426"/>
              </p:ext>
            </p:extLst>
          </p:nvPr>
        </p:nvGraphicFramePr>
        <p:xfrm>
          <a:off x="2346053" y="3762543"/>
          <a:ext cx="2194560" cy="2306782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9382">
                <a:tc rowSpan="10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Tiny-in-One 24 Monitor </a:t>
                      </a:r>
                      <a:endParaRPr lang="en-US" sz="140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E2231A"/>
                          </a:solidFill>
                          <a:effectLst/>
                          <a:latin typeface="+mn-lt"/>
                          <a:cs typeface="Arial"/>
                        </a:rPr>
                        <a:t>$294</a:t>
                      </a:r>
                    </a:p>
                  </a:txBody>
                  <a:tcPr marL="91439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25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11GDPAR1US</a:t>
                      </a:r>
                    </a:p>
                  </a:txBody>
                  <a:tcPr marL="91439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23.8” WLED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Borderless Panel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1080p</a:t>
                      </a:r>
                      <a:r>
                        <a:rPr lang="fr-FR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Non-</a:t>
                      </a:r>
                      <a:r>
                        <a:rPr lang="fr-FR" sz="800" b="0" i="0" u="none" strike="noStrike" baseline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Touch</a:t>
                      </a:r>
                      <a:r>
                        <a:rPr lang="fr-FR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Display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1080p Webcam w/ Dual </a:t>
                      </a:r>
                      <a:r>
                        <a:rPr lang="en-US" sz="800" b="0" i="0" u="none" strike="noStrike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1 x USB Type A port (Side)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Tiny PC Compatibility  (AIO Mode)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DisplayPort</a:t>
                      </a:r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 In (Monitor Mode)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Lift  / Tilt  / Pivot Stand Adjustment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3 Year Adv. Exchange Warranty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BF3BF619-B480-488F-AAC3-CAF888C4A87B}"/>
              </a:ext>
            </a:extLst>
          </p:cNvPr>
          <p:cNvSpPr/>
          <p:nvPr/>
        </p:nvSpPr>
        <p:spPr>
          <a:xfrm>
            <a:off x="966485" y="2554666"/>
            <a:ext cx="2201227" cy="338546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pPr algn="ctr"/>
            <a:r>
              <a:rPr lang="en-US" sz="800" b="1" dirty="0">
                <a:solidFill>
                  <a:srgbClr val="FF0000"/>
                </a:solidFill>
              </a:rPr>
              <a:t>Price is Monitor Only. </a:t>
            </a:r>
          </a:p>
          <a:p>
            <a:pPr algn="ctr"/>
            <a:r>
              <a:rPr lang="en-US" sz="800" dirty="0" err="1">
                <a:solidFill>
                  <a:srgbClr val="FF0000"/>
                </a:solidFill>
              </a:rPr>
              <a:t>ThinkCentre</a:t>
            </a:r>
            <a:r>
              <a:rPr lang="en-US" sz="800" dirty="0">
                <a:solidFill>
                  <a:srgbClr val="FF0000"/>
                </a:solidFill>
              </a:rPr>
              <a:t> Tiny (Pictured) Sold Separately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F0949E8-2EA6-46F3-A202-315F652651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33612"/>
              </p:ext>
            </p:extLst>
          </p:nvPr>
        </p:nvGraphicFramePr>
        <p:xfrm>
          <a:off x="7728726" y="3756329"/>
          <a:ext cx="2194560" cy="2383536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7744">
                <a:tc rowSpan="10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300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Tiny-in-One 24</a:t>
                      </a:r>
                      <a:r>
                        <a:rPr lang="en-US" sz="1300" baseline="0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 </a:t>
                      </a:r>
                      <a:r>
                        <a:rPr lang="en-US" sz="1300" b="1">
                          <a:solidFill>
                            <a:srgbClr val="00B4E5"/>
                          </a:solidFill>
                          <a:ea typeface="Helvetica Neue"/>
                          <a:cs typeface="Helvetica Neue"/>
                        </a:rPr>
                        <a:t>Touch</a:t>
                      </a:r>
                      <a:r>
                        <a:rPr lang="en-US" sz="1300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 Monitor </a:t>
                      </a:r>
                      <a:endParaRPr lang="en-US" sz="130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E2231A"/>
                          </a:solidFill>
                          <a:effectLst/>
                          <a:latin typeface="+mn-lt"/>
                          <a:cs typeface="Arial"/>
                        </a:rPr>
                        <a:t>$354</a:t>
                      </a:r>
                    </a:p>
                  </a:txBody>
                  <a:tcPr marL="91439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25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11GCPAR1US</a:t>
                      </a:r>
                    </a:p>
                  </a:txBody>
                  <a:tcPr marL="91439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23.8” WLED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Borderless Panel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1080p</a:t>
                      </a:r>
                      <a:r>
                        <a:rPr lang="fr-FR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fr-FR" sz="800" b="1" i="0" u="none" strike="noStrike" baseline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Touch</a:t>
                      </a:r>
                      <a:r>
                        <a:rPr lang="fr-FR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Display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720p Webcam w/ Dual Mic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1 x USB A port (Side)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Tiny PC Compatibility  (AIO Mode)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DisplayPort</a:t>
                      </a:r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 In (Monitor Mode)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Lift  / Tilt / Pivot Stand Adjustment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3 Year Adv. Exchange Warranty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E49BE243-5ACB-4CBE-A7CC-7F370EC131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2968" y="1396127"/>
            <a:ext cx="2960661" cy="764889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E2B5E22F-7B08-47C2-856F-01DA90DDB9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23113">
            <a:off x="9173052" y="3721965"/>
            <a:ext cx="624447" cy="624284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764F0EA0-B6B3-4F3D-9D3A-A18037B987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0142847"/>
              </p:ext>
            </p:extLst>
          </p:nvPr>
        </p:nvGraphicFramePr>
        <p:xfrm>
          <a:off x="4948915" y="3756130"/>
          <a:ext cx="2408464" cy="2306782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501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67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9382">
                <a:tc rowSpan="10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Tiny-in-One 27 Monitor </a:t>
                      </a:r>
                      <a:endParaRPr lang="en-US" sz="140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E2231A"/>
                          </a:solidFill>
                          <a:effectLst/>
                          <a:latin typeface="+mn-lt"/>
                          <a:cs typeface="Arial"/>
                        </a:rPr>
                        <a:t>$434</a:t>
                      </a:r>
                    </a:p>
                  </a:txBody>
                  <a:tcPr marL="91439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25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11JHRAR1US</a:t>
                      </a:r>
                    </a:p>
                  </a:txBody>
                  <a:tcPr marL="91439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27” WLED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Borderless Panel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1440p</a:t>
                      </a:r>
                      <a:r>
                        <a:rPr lang="fr-FR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Non-</a:t>
                      </a:r>
                      <a:r>
                        <a:rPr lang="fr-FR" sz="800" b="0" i="0" u="none" strike="noStrike" baseline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Touch</a:t>
                      </a:r>
                      <a:r>
                        <a:rPr lang="fr-FR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Display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1080p RGB/IR Webcam w/ Dual Mic 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 x USB 3.1 port (Side)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Tiny PC Compatibility  (AIO Mode)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DisplayPort / HMDI In (Monitor Mode)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Lift  / Tilt  / Pivot Stand Adjustment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3 Year Adv. Exchange Warranty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6E3BDB06-8BC0-4230-96BB-D0B4E61C944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2399" y="6133888"/>
            <a:ext cx="514998" cy="2317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6D8FAC1-1D90-44E3-AC97-1EA9935D558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7952" y="1337839"/>
            <a:ext cx="3097086" cy="23686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F9C4A07-7415-4CAE-9338-59C43F6191A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5749" y="1308000"/>
            <a:ext cx="869927" cy="461545"/>
          </a:xfrm>
          <a:prstGeom prst="rect">
            <a:avLst/>
          </a:prstGeom>
        </p:spPr>
      </p:pic>
      <p:pic>
        <p:nvPicPr>
          <p:cNvPr id="16" name="Picture 8" descr="http://thewindowsclub.thewindowsclubco.netdna-cdn.com/wp-content/uploads/2015/07/Windows-Hello.png">
            <a:extLst>
              <a:ext uri="{FF2B5EF4-FFF2-40B4-BE49-F238E27FC236}">
                <a16:creationId xmlns:a16="http://schemas.microsoft.com/office/drawing/2014/main" id="{434B6012-28C3-4CAB-91E5-1E00CC6ED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8773" y="3812963"/>
            <a:ext cx="632536" cy="29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2E581C7-BEF0-4B66-9D58-748AE399923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5068" y="6141959"/>
            <a:ext cx="526241" cy="2388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0D6F98-B291-448B-B33F-D8A08C6E859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4677" y="6134314"/>
            <a:ext cx="514998" cy="2317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01A174A-28E2-4B23-BBD3-524F31D552A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8288" y="6198769"/>
            <a:ext cx="514998" cy="23171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ABE62C7-3779-4854-9B0A-957B20FB1B33}"/>
              </a:ext>
            </a:extLst>
          </p:cNvPr>
          <p:cNvSpPr/>
          <p:nvPr/>
        </p:nvSpPr>
        <p:spPr>
          <a:xfrm>
            <a:off x="1051483" y="1032992"/>
            <a:ext cx="801806" cy="24621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en-US" sz="1000" b="1" dirty="0">
                <a:solidFill>
                  <a:prstClr val="white"/>
                </a:solidFill>
                <a:ea typeface="Arial" charset="0"/>
                <a:cs typeface="Arial" charset="0"/>
              </a:rPr>
              <a:t>[  8 OF 8  ]</a:t>
            </a:r>
            <a:endParaRPr lang="en-US" sz="1000" b="1" dirty="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55A4EBB2-2CCE-49F7-AACC-762D931CD3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331140"/>
              </p:ext>
            </p:extLst>
          </p:nvPr>
        </p:nvGraphicFramePr>
        <p:xfrm>
          <a:off x="131725" y="3756064"/>
          <a:ext cx="2194560" cy="2322022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9382">
                <a:tc rowSpan="10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Tiny-in-One 22 Monitor </a:t>
                      </a:r>
                      <a:endParaRPr lang="en-US" sz="140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E2231A"/>
                          </a:solidFill>
                          <a:effectLst/>
                          <a:latin typeface="+mn-lt"/>
                          <a:cs typeface="Arial"/>
                        </a:rPr>
                        <a:t>$274</a:t>
                      </a:r>
                    </a:p>
                  </a:txBody>
                  <a:tcPr marL="91439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25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11GSPAR1US</a:t>
                      </a:r>
                    </a:p>
                  </a:txBody>
                  <a:tcPr marL="91439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21.5” WLED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Borderless Panel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1080p</a:t>
                      </a:r>
                      <a:r>
                        <a:rPr lang="fr-FR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Non-</a:t>
                      </a:r>
                      <a:r>
                        <a:rPr lang="fr-FR" sz="800" b="0" i="0" u="none" strike="noStrike" baseline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Touch</a:t>
                      </a:r>
                      <a:r>
                        <a:rPr lang="fr-FR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Display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720p Webcam w/ Dual Mic and </a:t>
                      </a:r>
                      <a:r>
                        <a:rPr lang="en-US" sz="800" b="0" i="0" u="none" strike="noStrike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ThinkShutter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Cover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1 x USB Type A port (Side)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Tiny PC Compatibility  (AIO Mode)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DisplayPort</a:t>
                      </a:r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 In (Monitor Mode)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Lift  / Tilt / Pivot Stand Adjustment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3 Year Adv. Exchange Warranty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22" name="Picture 2" descr="images">
            <a:extLst>
              <a:ext uri="{FF2B5EF4-FFF2-40B4-BE49-F238E27FC236}">
                <a16:creationId xmlns:a16="http://schemas.microsoft.com/office/drawing/2014/main" id="{03614EC3-6BB5-4D6B-98CB-7C80709161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86532" y="1062868"/>
            <a:ext cx="3537294" cy="283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7AB9BF28-304A-4EB8-B9F6-8B8B1C7674EE}"/>
              </a:ext>
            </a:extLst>
          </p:cNvPr>
          <p:cNvSpPr txBox="1">
            <a:spLocks/>
          </p:cNvSpPr>
          <p:nvPr/>
        </p:nvSpPr>
        <p:spPr bwMode="white">
          <a:xfrm>
            <a:off x="10654839" y="2658433"/>
            <a:ext cx="1671447" cy="469557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chemeClr val="tx1"/>
                </a:solidFill>
              </a:rPr>
              <a:t>ThinkCentre Tiny-in-One 22</a:t>
            </a:r>
          </a:p>
          <a:p>
            <a:pPr algn="ctr"/>
            <a:r>
              <a:rPr lang="en-US" sz="1400" b="1" dirty="0">
                <a:solidFill>
                  <a:schemeClr val="tx1"/>
                </a:solidFill>
              </a:rPr>
              <a:t>      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B16BB609-0F41-414E-8DDF-D455282CC7B6}"/>
              </a:ext>
            </a:extLst>
          </p:cNvPr>
          <p:cNvSpPr txBox="1">
            <a:spLocks/>
          </p:cNvSpPr>
          <p:nvPr/>
        </p:nvSpPr>
        <p:spPr bwMode="white">
          <a:xfrm>
            <a:off x="7705215" y="1661513"/>
            <a:ext cx="1289072" cy="756475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chemeClr val="tx1"/>
                </a:solidFill>
              </a:rPr>
              <a:t>ThinkCentre Tiny-in-One 27</a:t>
            </a:r>
          </a:p>
          <a:p>
            <a:pPr algn="ctr"/>
            <a:r>
              <a:rPr lang="en-US" sz="1400" b="1" dirty="0">
                <a:solidFill>
                  <a:schemeClr val="tx1"/>
                </a:solidFill>
              </a:rPr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1243955774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B7AD8C1-5F43-46B9-AE28-7BA445EC3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Mobile Workstations &amp; </a:t>
            </a:r>
            <a:r>
              <a:rPr lang="en-US" dirty="0" err="1"/>
              <a:t>ThinkStation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B57C06E-E15E-4AEF-AA98-375BC2BF7C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8176B2-696F-4C72-8E95-CAF9C8D04D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378736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51482" y="228600"/>
            <a:ext cx="67378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LENOVO TOPSELLER 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ThinkPad Mobile Workstations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206" y="256716"/>
            <a:ext cx="744495" cy="744495"/>
          </a:xfrm>
          <a:prstGeom prst="rect">
            <a:avLst/>
          </a:prstGeom>
        </p:spPr>
      </p:pic>
      <p:sp>
        <p:nvSpPr>
          <p:cNvPr id="7" name="Text Placeholder 2"/>
          <p:cNvSpPr txBox="1">
            <a:spLocks/>
          </p:cNvSpPr>
          <p:nvPr/>
        </p:nvSpPr>
        <p:spPr bwMode="white">
          <a:xfrm>
            <a:off x="2197361" y="4307138"/>
            <a:ext cx="1906562" cy="1584214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E2231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ThinkPad P16s Intel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E2231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ThinkPad P16s AMD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Thin &amp; light 16-inch with all-day battery</a:t>
            </a:r>
          </a:p>
        </p:txBody>
      </p:sp>
      <p:sp>
        <p:nvSpPr>
          <p:cNvPr id="8" name="Text Placeholder 2"/>
          <p:cNvSpPr txBox="1">
            <a:spLocks/>
          </p:cNvSpPr>
          <p:nvPr/>
        </p:nvSpPr>
        <p:spPr bwMode="white">
          <a:xfrm>
            <a:off x="10333256" y="4301408"/>
            <a:ext cx="1835737" cy="123394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E2231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ThinkPad P17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Ultimate power and only 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17-inch ThinkPad</a:t>
            </a:r>
          </a:p>
        </p:txBody>
      </p:sp>
      <p:sp>
        <p:nvSpPr>
          <p:cNvPr id="13" name="Text Placeholder 2"/>
          <p:cNvSpPr txBox="1">
            <a:spLocks/>
          </p:cNvSpPr>
          <p:nvPr/>
        </p:nvSpPr>
        <p:spPr bwMode="white">
          <a:xfrm>
            <a:off x="5989103" y="4301408"/>
            <a:ext cx="2076566" cy="142622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E2231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ThinkPad P1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Ultra-premium 16-inch*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Now even more performance up to NVIDIA RTX A5000 Graphics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Text Placeholder 2"/>
          <p:cNvSpPr txBox="1">
            <a:spLocks/>
          </p:cNvSpPr>
          <p:nvPr/>
        </p:nvSpPr>
        <p:spPr bwMode="white">
          <a:xfrm>
            <a:off x="37115" y="4295214"/>
            <a:ext cx="2063545" cy="1501260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E2231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ThinkPad P14s Intel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E2231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ThinkPad P14s AMD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Segoe UI Light" panose="020B0502040204020203" pitchFamily="34" charset="0"/>
            </a:endParaRP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Segoe UI Light" panose="020B0502040204020203" pitchFamily="34" charset="0"/>
              </a:rPr>
              <a:t>Ultra-portable 14-inch 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Segoe UI Light" panose="020B0502040204020203" pitchFamily="34" charset="0"/>
              </a:rPr>
              <a:t>with all-day battery</a:t>
            </a:r>
          </a:p>
        </p:txBody>
      </p:sp>
      <p:pic>
        <p:nvPicPr>
          <p:cNvPr id="11" name="Picture 10" descr="A picture containing text, computer, computer, electronics&#10;&#10;Description automatically generated">
            <a:extLst>
              <a:ext uri="{FF2B5EF4-FFF2-40B4-BE49-F238E27FC236}">
                <a16:creationId xmlns:a16="http://schemas.microsoft.com/office/drawing/2014/main" id="{6868204D-0C0E-417E-93D4-183CEABA271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9631" y="2139297"/>
            <a:ext cx="3607978" cy="2030089"/>
          </a:xfrm>
          <a:prstGeom prst="rect">
            <a:avLst/>
          </a:prstGeom>
        </p:spPr>
      </p:pic>
      <p:pic>
        <p:nvPicPr>
          <p:cNvPr id="20" name="Picture 19" descr="A picture containing text, electronics, computer, dark&#10;&#10;Description automatically generated">
            <a:extLst>
              <a:ext uri="{FF2B5EF4-FFF2-40B4-BE49-F238E27FC236}">
                <a16:creationId xmlns:a16="http://schemas.microsoft.com/office/drawing/2014/main" id="{7B63885C-4577-46C5-B69B-EA2F0CE1B39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112" y="2084910"/>
            <a:ext cx="3801294" cy="2138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AC4E5B5-A5A9-4A90-AFE2-62FDC405ACB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7437" y="2366618"/>
            <a:ext cx="3299218" cy="1979531"/>
          </a:xfrm>
          <a:prstGeom prst="rect">
            <a:avLst/>
          </a:prstGeom>
        </p:spPr>
      </p:pic>
      <p:pic>
        <p:nvPicPr>
          <p:cNvPr id="27" name="Picture 26" descr="A picture containing text, dark, lit, computer&#10;&#10;Description automatically generated">
            <a:extLst>
              <a:ext uri="{FF2B5EF4-FFF2-40B4-BE49-F238E27FC236}">
                <a16:creationId xmlns:a16="http://schemas.microsoft.com/office/drawing/2014/main" id="{2048EF59-3174-42E5-9CD6-0EDFD6B4915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0618" y="2150047"/>
            <a:ext cx="3660169" cy="2196102"/>
          </a:xfrm>
          <a:prstGeom prst="rect">
            <a:avLst/>
          </a:prstGeom>
        </p:spPr>
      </p:pic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BD606F6E-1D95-4E72-BAA6-FC594A9BBE56}"/>
              </a:ext>
            </a:extLst>
          </p:cNvPr>
          <p:cNvSpPr txBox="1">
            <a:spLocks/>
          </p:cNvSpPr>
          <p:nvPr/>
        </p:nvSpPr>
        <p:spPr bwMode="white">
          <a:xfrm>
            <a:off x="4025780" y="4295214"/>
            <a:ext cx="2154709" cy="2138860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E2231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ThinkPad P15v Intel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400" b="1">
                <a:solidFill>
                  <a:srgbClr val="E2231A"/>
                </a:solidFill>
              </a:rPr>
              <a:t>ThinkPad P15v AMD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E2231A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E2231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ThinkPad T15p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Value 15.6-inch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NVIDIA Professional (P15v) or Consumer GeForce Graphics (T15p)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C331456-2950-42F3-A7AE-68DFD6B522D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840" y="2408583"/>
            <a:ext cx="1879032" cy="1879032"/>
          </a:xfrm>
          <a:prstGeom prst="rect">
            <a:avLst/>
          </a:prstGeom>
        </p:spPr>
      </p:pic>
      <p:pic>
        <p:nvPicPr>
          <p:cNvPr id="36" name="Picture 35" descr="A picture containing text, computer, electronics, computer&#10;&#10;Description automatically generated">
            <a:extLst>
              <a:ext uri="{FF2B5EF4-FFF2-40B4-BE49-F238E27FC236}">
                <a16:creationId xmlns:a16="http://schemas.microsoft.com/office/drawing/2014/main" id="{92ECE4DE-A2FA-4FE7-9D6A-E0DB721C0BB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3602" y="1129203"/>
            <a:ext cx="3131720" cy="1879032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B6C25BD-2361-4324-AEDB-C4346E65915C}"/>
              </a:ext>
            </a:extLst>
          </p:cNvPr>
          <p:cNvSpPr txBox="1">
            <a:spLocks/>
          </p:cNvSpPr>
          <p:nvPr/>
        </p:nvSpPr>
        <p:spPr bwMode="white">
          <a:xfrm>
            <a:off x="8122107" y="4295214"/>
            <a:ext cx="2154710" cy="1125744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E2231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ThinkPad P16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E2231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ThinkPad P15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E2231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ThinkPad T15g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Performance 15.6-inch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NVIDIA RTX Professional (P15) or Consumer GeForce Graphics (T15g)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CD58415-67FB-4A96-8BC8-B790DA1598A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8139" y="2792589"/>
            <a:ext cx="1662609" cy="137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3654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1482" y="228600"/>
            <a:ext cx="6465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LENOVO TOPSELLER 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ThinkPad Mobile Workstations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206" y="256716"/>
            <a:ext cx="744495" cy="74449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51482" y="1032991"/>
            <a:ext cx="71045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  1 OF 8 ]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B0CAF7-0E7B-4738-8C3E-F3B2C4A76132}"/>
              </a:ext>
            </a:extLst>
          </p:cNvPr>
          <p:cNvSpPr txBox="1"/>
          <p:nvPr/>
        </p:nvSpPr>
        <p:spPr>
          <a:xfrm>
            <a:off x="48983" y="1746103"/>
            <a:ext cx="3753717" cy="427809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P14s AMD Gen 3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New clean sheet design.  Powerful and mobile.  The P14s AMD Gen 2 will transition to the P14s AMD Gen 3.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Featuring: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AMD 6nm Rembrandt Ryzen CPUs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RDNA2 Radeon Integrated Graphics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 to 32GB of LPDDR5 (Soldered)</a:t>
            </a:r>
          </a:p>
          <a:p>
            <a:pPr marL="780943" marR="0" lvl="1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6400Mhz</a:t>
            </a:r>
          </a:p>
          <a:p>
            <a:pPr marL="780943" marR="0" lvl="1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Low latency</a:t>
            </a:r>
          </a:p>
          <a:p>
            <a:pPr marL="780943" marR="0" lvl="1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Blazing fast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Gen4 PCIe M.2 storage – Up to 2TB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2.82lbs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5BB184C-99C1-4836-8FCE-82A4AAE6C8A6}"/>
              </a:ext>
            </a:extLst>
          </p:cNvPr>
          <p:cNvGraphicFramePr>
            <a:graphicFrameLocks noGrp="1"/>
          </p:cNvGraphicFramePr>
          <p:nvPr/>
        </p:nvGraphicFramePr>
        <p:xfrm>
          <a:off x="3887608" y="1318261"/>
          <a:ext cx="5926167" cy="2521095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3838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37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3715">
                  <a:extLst>
                    <a:ext uri="{9D8B030D-6E8A-4147-A177-3AD203B41FA5}">
                      <a16:colId xmlns:a16="http://schemas.microsoft.com/office/drawing/2014/main" val="1097658945"/>
                    </a:ext>
                  </a:extLst>
                </a:gridCol>
                <a:gridCol w="923715">
                  <a:extLst>
                    <a:ext uri="{9D8B030D-6E8A-4147-A177-3AD203B41FA5}">
                      <a16:colId xmlns:a16="http://schemas.microsoft.com/office/drawing/2014/main" val="1322152617"/>
                    </a:ext>
                  </a:extLst>
                </a:gridCol>
                <a:gridCol w="923715">
                  <a:extLst>
                    <a:ext uri="{9D8B030D-6E8A-4147-A177-3AD203B41FA5}">
                      <a16:colId xmlns:a16="http://schemas.microsoft.com/office/drawing/2014/main" val="588374131"/>
                    </a:ext>
                  </a:extLst>
                </a:gridCol>
                <a:gridCol w="923715">
                  <a:extLst>
                    <a:ext uri="{9D8B030D-6E8A-4147-A177-3AD203B41FA5}">
                      <a16:colId xmlns:a16="http://schemas.microsoft.com/office/drawing/2014/main" val="597051048"/>
                    </a:ext>
                  </a:extLst>
                </a:gridCol>
                <a:gridCol w="923715">
                  <a:extLst>
                    <a:ext uri="{9D8B030D-6E8A-4147-A177-3AD203B41FA5}">
                      <a16:colId xmlns:a16="http://schemas.microsoft.com/office/drawing/2014/main" val="2306707894"/>
                    </a:ext>
                  </a:extLst>
                </a:gridCol>
              </a:tblGrid>
              <a:tr h="254200">
                <a:tc rowSpan="10">
                  <a:txBody>
                    <a:bodyPr/>
                    <a:lstStyle/>
                    <a:p>
                      <a:pPr marL="0" marR="0" lvl="0" indent="0" algn="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P14s AMD Gen 3</a:t>
                      </a:r>
                      <a:r>
                        <a:rPr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 </a:t>
                      </a: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marR="0" lvl="0" indent="0" algn="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14”</a:t>
                      </a:r>
                      <a:r>
                        <a:rPr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 </a:t>
                      </a: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 Ultra-portable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/>
                        </a:rPr>
                        <a:t>$1,849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$1,899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$2,039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$2,049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$2,179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$2,199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557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$100 Rebate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$100 Rebate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$100 Rebate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$100 Rebate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$100 Rebate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$100 Rebate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754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21J5001LUS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21J5001JUS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21J5001QUS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21J5001VUS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21J50013US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21J5001NUS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09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R7 Pro 6850U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R5 Pro 6650U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R5 Pro 6650U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R7 Pro 6850U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R7 Pro 6850U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R7 Pro 6850U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45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16GB LPDDR5 6400MHz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32GB LPDDR5 6400MHz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32GB LPDDR5 6400MHz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32GB LPDDR5 6400MHz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32GB LPDDR5 6400MHz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32GB LPDDR5 6400MHz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5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512GB Gen4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512GB Gen4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Gen4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512GB Gen4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Gen4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512GB Gen4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19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16” 16:10 WUXGA (FHD+)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16” 16:10 WUXGA (FHD+) 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touch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16” 16:10 WUXGA (FHD+)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16” 16:10 WUXGA (FHD+) 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touch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16” 16:10 WUXGA (FHD+)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16” 16:10 WQUXGA (UHD+) 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touch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05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RDNA2 Integrated Graphics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RDNA2 Integrated Graphics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RDNA2 Integrated Graphics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RDNA2 Integrated Graphics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RDNA2 Integrated Graphics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RDNA2 Integrated Graphics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9936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082386"/>
                  </a:ext>
                </a:extLst>
              </a:tr>
              <a:tr h="238032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 Year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 Year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 Year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 Year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 Year Warranty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 Year Warranty 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1026" name="Picture 2" descr="images">
            <a:extLst>
              <a:ext uri="{FF2B5EF4-FFF2-40B4-BE49-F238E27FC236}">
                <a16:creationId xmlns:a16="http://schemas.microsoft.com/office/drawing/2014/main" id="{C694B9CA-F623-4B14-A3F9-BB84A6C2A0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10297" y="4036422"/>
            <a:ext cx="2638253" cy="1972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s">
            <a:extLst>
              <a:ext uri="{FF2B5EF4-FFF2-40B4-BE49-F238E27FC236}">
                <a16:creationId xmlns:a16="http://schemas.microsoft.com/office/drawing/2014/main" id="{34FDAD81-1B23-45C9-8D18-5306738E1E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15070" y="4036422"/>
            <a:ext cx="2776633" cy="206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s">
            <a:extLst>
              <a:ext uri="{FF2B5EF4-FFF2-40B4-BE49-F238E27FC236}">
                <a16:creationId xmlns:a16="http://schemas.microsoft.com/office/drawing/2014/main" id="{99DC7B19-C23D-46A5-AC1F-847794E4FA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05926" y="4036422"/>
            <a:ext cx="2488476" cy="181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31798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1482" y="228600"/>
            <a:ext cx="6465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LENOVO TOPSELLER 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ThinkPad Mobile Workstations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206" y="256716"/>
            <a:ext cx="744495" cy="74449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51482" y="1032991"/>
            <a:ext cx="71045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  </a:t>
            </a:r>
            <a:r>
              <a:rPr lang="en-US" sz="9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OF 8 ]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B0CAF7-0E7B-4738-8C3E-F3B2C4A76132}"/>
              </a:ext>
            </a:extLst>
          </p:cNvPr>
          <p:cNvSpPr txBox="1"/>
          <p:nvPr/>
        </p:nvSpPr>
        <p:spPr>
          <a:xfrm>
            <a:off x="48983" y="1746103"/>
            <a:ext cx="3753717" cy="378565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P15v AMD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New clean sheet design.  Offering powerful performance at a competitive value.  Now featuring 45W AMD-H CPUs with NVIDIA professional GPUs.</a:t>
            </a:r>
            <a:endParaRPr kumimoji="0" lang="en-US" sz="16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Featuring: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AMD 6nm Rembrandt Ryzen-H CPUs (45W)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 to NVIDIA A2000 (4GB) GPU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 to </a:t>
            </a:r>
            <a:r>
              <a:rPr lang="en-US" sz="1600" b="1" dirty="0">
                <a:solidFill>
                  <a:srgbClr val="000000"/>
                </a:solidFill>
                <a:latin typeface="Arial"/>
              </a:rPr>
              <a:t>64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GB of DDR5 (4800MHz)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Gen4 PCIe M.2 storage – Up to 4TB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Arial"/>
              </a:rPr>
              <a:t>4.91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lbs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5BB184C-99C1-4836-8FCE-82A4AAE6C8A6}"/>
              </a:ext>
            </a:extLst>
          </p:cNvPr>
          <p:cNvGraphicFramePr>
            <a:graphicFrameLocks noGrp="1"/>
          </p:cNvGraphicFramePr>
          <p:nvPr/>
        </p:nvGraphicFramePr>
        <p:xfrm>
          <a:off x="3887609" y="1318261"/>
          <a:ext cx="5926167" cy="2399175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3838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37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3715">
                  <a:extLst>
                    <a:ext uri="{9D8B030D-6E8A-4147-A177-3AD203B41FA5}">
                      <a16:colId xmlns:a16="http://schemas.microsoft.com/office/drawing/2014/main" val="1097658945"/>
                    </a:ext>
                  </a:extLst>
                </a:gridCol>
                <a:gridCol w="923715">
                  <a:extLst>
                    <a:ext uri="{9D8B030D-6E8A-4147-A177-3AD203B41FA5}">
                      <a16:colId xmlns:a16="http://schemas.microsoft.com/office/drawing/2014/main" val="1322152617"/>
                    </a:ext>
                  </a:extLst>
                </a:gridCol>
                <a:gridCol w="923715">
                  <a:extLst>
                    <a:ext uri="{9D8B030D-6E8A-4147-A177-3AD203B41FA5}">
                      <a16:colId xmlns:a16="http://schemas.microsoft.com/office/drawing/2014/main" val="588374131"/>
                    </a:ext>
                  </a:extLst>
                </a:gridCol>
                <a:gridCol w="923715">
                  <a:extLst>
                    <a:ext uri="{9D8B030D-6E8A-4147-A177-3AD203B41FA5}">
                      <a16:colId xmlns:a16="http://schemas.microsoft.com/office/drawing/2014/main" val="597051048"/>
                    </a:ext>
                  </a:extLst>
                </a:gridCol>
                <a:gridCol w="923715">
                  <a:extLst>
                    <a:ext uri="{9D8B030D-6E8A-4147-A177-3AD203B41FA5}">
                      <a16:colId xmlns:a16="http://schemas.microsoft.com/office/drawing/2014/main" val="2306707894"/>
                    </a:ext>
                  </a:extLst>
                </a:gridCol>
              </a:tblGrid>
              <a:tr h="254200">
                <a:tc rowSpan="10">
                  <a:txBody>
                    <a:bodyPr/>
                    <a:lstStyle/>
                    <a:p>
                      <a:pPr marL="0" marR="0" lvl="0" indent="0" algn="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P15v AMD </a:t>
                      </a:r>
                      <a:r>
                        <a:rPr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 </a:t>
                      </a: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marR="0" lvl="0" indent="0" algn="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15”</a:t>
                      </a:r>
                      <a:r>
                        <a:rPr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 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 Mainstream Performance</a:t>
                      </a: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/>
                        </a:rPr>
                        <a:t>$1,779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$1,889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$2,029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$2,099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$2,379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$2,539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557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$100 Rebate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$100 Rebate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$100 Rebate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754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21EM001QUS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21EM001JUS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21EM0020US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21EM001HUS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21EM001UUS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21EM001NUS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09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R5 Pro 6650H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R5 Pro 6650H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R7 Pro 6850H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R7 Pro 6850H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R7 Pro 6850H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R7 Pro 6850H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45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8GB DDR5 4800MHz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16GB DDR5 4800MHz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/>
                        </a:rPr>
                        <a:t>16GB DDR5 4800MHz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/>
                        </a:rPr>
                        <a:t>16GB DDR5 4800MHz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/>
                        </a:rPr>
                        <a:t>32GB DDR5 4800MHz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/>
                        </a:rPr>
                        <a:t>32GB DDR5 4800MHz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5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512GB Gen4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512GB Gen4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512GB Gen4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512GB Gen4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1TB Gen4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1TB Gen4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19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15.6 FHD IPS</a:t>
                      </a:r>
                    </a:p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2D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15.6 FHD IPS</a:t>
                      </a:r>
                    </a:p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15.6 FHD IPS</a:t>
                      </a:r>
                    </a:p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15.6 FHD IPS</a:t>
                      </a:r>
                    </a:p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15.6 FHD IPS</a:t>
                      </a:r>
                    </a:p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15.6 FHD IPS</a:t>
                      </a:r>
                    </a:p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05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 T600 4GB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 T600 4GB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NVIDIA T600 4GB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NVIDIA </a:t>
                      </a:r>
                    </a:p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T1200 4GB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NVIDIA </a:t>
                      </a:r>
                    </a:p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T1200 4GB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NVIDIA RTX</a:t>
                      </a:r>
                    </a:p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A2000 4GB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9936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082386"/>
                  </a:ext>
                </a:extLst>
              </a:tr>
              <a:tr h="238032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 Year Warranty 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 Year Warranty 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 Year Warranty 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 Year Warranty 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 Year Warranty 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 Year Warranty 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648B781-1D48-4E35-8F25-DCC00AFAA2B7}"/>
              </a:ext>
            </a:extLst>
          </p:cNvPr>
          <p:cNvSpPr txBox="1"/>
          <p:nvPr/>
        </p:nvSpPr>
        <p:spPr>
          <a:xfrm rot="20634645">
            <a:off x="93264" y="1274132"/>
            <a:ext cx="1005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NEW!</a:t>
            </a:r>
          </a:p>
        </p:txBody>
      </p:sp>
      <p:pic>
        <p:nvPicPr>
          <p:cNvPr id="2050" name="Picture 2" descr="images">
            <a:extLst>
              <a:ext uri="{FF2B5EF4-FFF2-40B4-BE49-F238E27FC236}">
                <a16:creationId xmlns:a16="http://schemas.microsoft.com/office/drawing/2014/main" id="{FF3681F2-309A-407A-BB46-E3A281763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48948" y="4024617"/>
            <a:ext cx="1737361" cy="174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s">
            <a:extLst>
              <a:ext uri="{FF2B5EF4-FFF2-40B4-BE49-F238E27FC236}">
                <a16:creationId xmlns:a16="http://schemas.microsoft.com/office/drawing/2014/main" id="{0114232D-0FD8-4E67-9CEE-A8BE5DAEA2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69782" y="4024617"/>
            <a:ext cx="1737361" cy="174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s">
            <a:extLst>
              <a:ext uri="{FF2B5EF4-FFF2-40B4-BE49-F238E27FC236}">
                <a16:creationId xmlns:a16="http://schemas.microsoft.com/office/drawing/2014/main" id="{7D76CA77-9C6C-4786-811A-6811CC052F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83497" y="4024617"/>
            <a:ext cx="2189096" cy="174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1339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1482" y="228600"/>
            <a:ext cx="6465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LENOVO TOPSELLER 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ThinkPad Mobile Workstations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206" y="256716"/>
            <a:ext cx="744495" cy="74449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51482" y="1032991"/>
            <a:ext cx="71045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  3 OF 8 ]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DC841F-7806-45CD-9A83-54E4A468E158}"/>
              </a:ext>
            </a:extLst>
          </p:cNvPr>
          <p:cNvSpPr txBox="1"/>
          <p:nvPr/>
        </p:nvSpPr>
        <p:spPr>
          <a:xfrm>
            <a:off x="110764" y="1583662"/>
            <a:ext cx="3269364" cy="353943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P16 Gen 1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Completely new design.  P15 and P17 will transition to the ThinkPad P16 Gen 1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Featuring: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Gen Intel HX-class CPUs (55W)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 to NVIDIA RTX A5500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 to 128GB DDR5 RAM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 to 8TB Gen4 PCIe Storage</a:t>
            </a:r>
          </a:p>
          <a:p>
            <a:pPr marL="780943" marR="0" lvl="1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Contact Lenovo Rep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UHD+ OLED touch coming soon</a:t>
            </a:r>
          </a:p>
          <a:p>
            <a:pPr marL="780943" marR="0" lvl="1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16” 16:10 Display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Brand new thermal design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B7D2DBF0-5955-4F37-8A75-B087EA05618D}"/>
              </a:ext>
            </a:extLst>
          </p:cNvPr>
          <p:cNvGraphicFramePr>
            <a:graphicFrameLocks noGrp="1"/>
          </p:cNvGraphicFramePr>
          <p:nvPr/>
        </p:nvGraphicFramePr>
        <p:xfrm>
          <a:off x="3462109" y="1396238"/>
          <a:ext cx="8615951" cy="2521095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3802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5074">
                  <a:extLst>
                    <a:ext uri="{9D8B030D-6E8A-4147-A177-3AD203B41FA5}">
                      <a16:colId xmlns:a16="http://schemas.microsoft.com/office/drawing/2014/main" val="1547372509"/>
                    </a:ext>
                  </a:extLst>
                </a:gridCol>
                <a:gridCol w="915074">
                  <a:extLst>
                    <a:ext uri="{9D8B030D-6E8A-4147-A177-3AD203B41FA5}">
                      <a16:colId xmlns:a16="http://schemas.microsoft.com/office/drawing/2014/main" val="1111459891"/>
                    </a:ext>
                  </a:extLst>
                </a:gridCol>
                <a:gridCol w="9150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50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5074">
                  <a:extLst>
                    <a:ext uri="{9D8B030D-6E8A-4147-A177-3AD203B41FA5}">
                      <a16:colId xmlns:a16="http://schemas.microsoft.com/office/drawing/2014/main" val="1097658945"/>
                    </a:ext>
                  </a:extLst>
                </a:gridCol>
                <a:gridCol w="915074">
                  <a:extLst>
                    <a:ext uri="{9D8B030D-6E8A-4147-A177-3AD203B41FA5}">
                      <a16:colId xmlns:a16="http://schemas.microsoft.com/office/drawing/2014/main" val="2604865928"/>
                    </a:ext>
                  </a:extLst>
                </a:gridCol>
                <a:gridCol w="915074">
                  <a:extLst>
                    <a:ext uri="{9D8B030D-6E8A-4147-A177-3AD203B41FA5}">
                      <a16:colId xmlns:a16="http://schemas.microsoft.com/office/drawing/2014/main" val="1322152617"/>
                    </a:ext>
                  </a:extLst>
                </a:gridCol>
                <a:gridCol w="915074">
                  <a:extLst>
                    <a:ext uri="{9D8B030D-6E8A-4147-A177-3AD203B41FA5}">
                      <a16:colId xmlns:a16="http://schemas.microsoft.com/office/drawing/2014/main" val="1429482423"/>
                    </a:ext>
                  </a:extLst>
                </a:gridCol>
                <a:gridCol w="915074">
                  <a:extLst>
                    <a:ext uri="{9D8B030D-6E8A-4147-A177-3AD203B41FA5}">
                      <a16:colId xmlns:a16="http://schemas.microsoft.com/office/drawing/2014/main" val="3691065739"/>
                    </a:ext>
                  </a:extLst>
                </a:gridCol>
              </a:tblGrid>
              <a:tr h="254200">
                <a:tc rowSpan="10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P16 Gen 1 </a:t>
                      </a: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Ultimate Performance</a:t>
                      </a: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$2,639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$2,999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$3,119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$3,119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$3,249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$3,519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$3,519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$3,729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$4,039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557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$200 Rebate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$200 Rebate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$200 Rebate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$200 Rebate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$200 Rebate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$200 Rebate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$200 Rebate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754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21D6005MUS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21D6006FUS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21D6006NUS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21D6005QUS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21D6006PUS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21D6008WUS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21D6006UUS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21D60074US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21D6005WUS</a:t>
                      </a: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09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i7-12800HX 16C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i7-12850HX 16C vPro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i7-12850HX 16C vPro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i7-12800HX 16C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i7-12850HX 16C </a:t>
                      </a:r>
                      <a:r>
                        <a:rPr lang="en-US" sz="800" b="0" i="0" u="none" strike="noStrike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vPro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i9-12950HX 16C vPro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i7-12850HX 16C vPro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i7-12850HX 16C vPro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i7-12800HX 16C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45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16GB DDR5 4000MHz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DDR5 4000MHz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16GB DDR5 4000MHz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DDR5 4000MHz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DDR5 4000MHz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DDR5 4000MHz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DDR5 4000MHz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DDR5 4000MHz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DDR5 4000MHz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5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Gen4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Gen4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Gen4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Gen4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Gen4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Gen4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Gen4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Gen4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Gen4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19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16:10 WQXGA (QHD+)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16:10 WUXGA (FHD+) 2D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16:10 WQXGA (QHD+)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16:10 WQXGA (QHD+)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16:10 WQXGA (QHD+)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16:10 WQXGA (QHD+)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16:10 WQUXGA (UHD+)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16:10 WQXGA (QHD+)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16:10 WQXGA (QHD+)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05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 RTX A1000 (4GB)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 RTX A1000 (4GB)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 RTX A2000 (8GB)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 RTX A2000 (8GB)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 RTX A2000 (8GB)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 RTX A2000 (8GB)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 RTX A2000 (8GB)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 RTX A3000 (12GB)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 RTX A4500 (16GB)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9936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082386"/>
                  </a:ext>
                </a:extLst>
              </a:tr>
              <a:tr h="238032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A6D68DA3-F909-4930-AFD9-AF037F36D19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1713" y="3977122"/>
            <a:ext cx="2708507" cy="22474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818168-B802-4ED3-B398-6DD6CC7A80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9848" y="4038470"/>
            <a:ext cx="2708507" cy="22160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4C5C83-ED14-43D4-A625-51ED5E4F296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0943" y="4094935"/>
            <a:ext cx="2651760" cy="21031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B5D766-EF20-49E7-9C11-F309282C574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553" y="5456405"/>
            <a:ext cx="2902759" cy="368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0113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1482" y="228600"/>
            <a:ext cx="6465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LENOVO TOPSELLER 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ThinkPad Mobile Workstations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206" y="256716"/>
            <a:ext cx="744495" cy="74449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51482" y="1032991"/>
            <a:ext cx="71045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  4 OF 8 ]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B0CAF7-0E7B-4738-8C3E-F3B2C4A76132}"/>
              </a:ext>
            </a:extLst>
          </p:cNvPr>
          <p:cNvSpPr txBox="1"/>
          <p:nvPr/>
        </p:nvSpPr>
        <p:spPr>
          <a:xfrm>
            <a:off x="48983" y="1746103"/>
            <a:ext cx="3753717" cy="427809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P16s AMD Gen 1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New clean sheet design.  Powerful and mobile.  The P14s AMD Gen 2 will transition to the P16s AMD Gen 1.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Featuring: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AMD 6nm Rembrandt Ryzen CPUs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RDNA2 Radeon Integrated Graphics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 to 32GB of LPDDR5 (Soldered)</a:t>
            </a:r>
          </a:p>
          <a:p>
            <a:pPr marL="780943" marR="0" lvl="1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6400Mhz</a:t>
            </a:r>
          </a:p>
          <a:p>
            <a:pPr marL="780943" marR="0" lvl="1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Low latency</a:t>
            </a:r>
          </a:p>
          <a:p>
            <a:pPr marL="780943" marR="0" lvl="1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Blazing fast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Gen4 PCIe M.2 storage – Up to 2TB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3.81lbs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5BB184C-99C1-4836-8FCE-82A4AAE6C8A6}"/>
              </a:ext>
            </a:extLst>
          </p:cNvPr>
          <p:cNvGraphicFramePr>
            <a:graphicFrameLocks noGrp="1"/>
          </p:cNvGraphicFramePr>
          <p:nvPr/>
        </p:nvGraphicFramePr>
        <p:xfrm>
          <a:off x="3861480" y="1318261"/>
          <a:ext cx="5926167" cy="2521095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3838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37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3715">
                  <a:extLst>
                    <a:ext uri="{9D8B030D-6E8A-4147-A177-3AD203B41FA5}">
                      <a16:colId xmlns:a16="http://schemas.microsoft.com/office/drawing/2014/main" val="1097658945"/>
                    </a:ext>
                  </a:extLst>
                </a:gridCol>
                <a:gridCol w="923715">
                  <a:extLst>
                    <a:ext uri="{9D8B030D-6E8A-4147-A177-3AD203B41FA5}">
                      <a16:colId xmlns:a16="http://schemas.microsoft.com/office/drawing/2014/main" val="1322152617"/>
                    </a:ext>
                  </a:extLst>
                </a:gridCol>
                <a:gridCol w="923715">
                  <a:extLst>
                    <a:ext uri="{9D8B030D-6E8A-4147-A177-3AD203B41FA5}">
                      <a16:colId xmlns:a16="http://schemas.microsoft.com/office/drawing/2014/main" val="588374131"/>
                    </a:ext>
                  </a:extLst>
                </a:gridCol>
                <a:gridCol w="923715">
                  <a:extLst>
                    <a:ext uri="{9D8B030D-6E8A-4147-A177-3AD203B41FA5}">
                      <a16:colId xmlns:a16="http://schemas.microsoft.com/office/drawing/2014/main" val="597051048"/>
                    </a:ext>
                  </a:extLst>
                </a:gridCol>
                <a:gridCol w="923715">
                  <a:extLst>
                    <a:ext uri="{9D8B030D-6E8A-4147-A177-3AD203B41FA5}">
                      <a16:colId xmlns:a16="http://schemas.microsoft.com/office/drawing/2014/main" val="2306707894"/>
                    </a:ext>
                  </a:extLst>
                </a:gridCol>
              </a:tblGrid>
              <a:tr h="254200">
                <a:tc rowSpan="10">
                  <a:txBody>
                    <a:bodyPr/>
                    <a:lstStyle/>
                    <a:p>
                      <a:pPr marL="0" marR="0" lvl="0" indent="0" algn="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P16s Gen 1</a:t>
                      </a:r>
                      <a:r>
                        <a:rPr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 </a:t>
                      </a: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marR="0" lvl="0" indent="0" algn="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16”</a:t>
                      </a:r>
                      <a:r>
                        <a:rPr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 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 Ultra-portable</a:t>
                      </a: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$1,789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$1,929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$2,049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$2,229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$2,119 </a:t>
                      </a:r>
                      <a:r>
                        <a:rPr kumimoji="0" 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(Grey)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$2,259 </a:t>
                      </a:r>
                      <a:r>
                        <a:rPr kumimoji="0" 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/>
                        </a:rPr>
                        <a:t>(Grey)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557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$200 Rebate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$200 Rebate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$200 Rebate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$200 Rebate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$200 Rebate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$200 Rebate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754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21CK001HUS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21CK001MUS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21CK001PUS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21CK001QUS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21CK0018US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21CK001AUS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09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R5 Pro 6650U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R7 Pro 6850U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R7 Pro 6850U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R7 Pro 6850U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R5 Pro 6650U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R7 Pro 6850U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45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16GB LPDDR5 6400MHz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16GB LPDDR5 6400MHz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32GB LPDDR5 6400MHz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32GB LPDDR5 6400MHz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32GB LPDDR5 6400MHz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32GB LPDDR5 6400MHz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5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512GB Gen4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512GB Gen4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512GB Gen4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Gen4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Gen4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Gen4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19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16” 16:10 WUXGA (FHD+)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16” 16:10 WUXGA (FHD+)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16” 16:10 WUXGA (FHD+)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16” 16:10 WUXGA (FHD+)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16” 16:10 WUXGA (FHD+) 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touch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16” 16:10 WUXGA (FHD+) 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touch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05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RDNA2 Integrated Graphics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RDNA2 Integrated Graphics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RDNA2 Integrated Graphics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RDNA2 Integrated Graphics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RDNA2 Integrated Graphics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RDNA2 Integrated Graphics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9936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082386"/>
                  </a:ext>
                </a:extLst>
              </a:tr>
              <a:tr h="238032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 Year Warranty 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 Year Warranty 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 Year Warranty 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 Year Warranty 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 Year Warranty 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 Year Warranty 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A546B381-3773-46B4-9AC6-6F75C9A60A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096" y="3936012"/>
            <a:ext cx="2627386" cy="192917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7DFD3BB-DD8C-4631-8F6C-BC47B67FA9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3482" y="3903309"/>
            <a:ext cx="2612266" cy="192917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46D207A-1DB2-4B67-A5DD-10E56C4688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38623" y="3936012"/>
            <a:ext cx="2601219" cy="18655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E4A8604-7667-4938-B9A8-0E8776462EC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20305" y="1714117"/>
            <a:ext cx="2339524" cy="172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6617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1482" y="228600"/>
            <a:ext cx="6465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LENOVO TOPSELLER 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ThinkPad Mobile Workstations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206" y="256716"/>
            <a:ext cx="744495" cy="74449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51482" y="1032991"/>
            <a:ext cx="71045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  </a:t>
            </a:r>
            <a:r>
              <a:rPr lang="en-US" sz="9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5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OF 8 ]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B0CAF7-0E7B-4738-8C3E-F3B2C4A76132}"/>
              </a:ext>
            </a:extLst>
          </p:cNvPr>
          <p:cNvSpPr txBox="1"/>
          <p:nvPr/>
        </p:nvSpPr>
        <p:spPr>
          <a:xfrm>
            <a:off x="48984" y="2111860"/>
            <a:ext cx="3684602" cy="347787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P1 Gen 5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Featuring: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Gen Intel H-class CPUs (45W)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 to NVIDIA RTX A5500</a:t>
            </a:r>
          </a:p>
          <a:p>
            <a:pPr marL="457200" marR="0" lvl="1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Also offering GeForce RTX 3070Ti/3080Ti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 to 64GB DDR5 RAM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All displays with X-Rite Factory Color Calibration and Low Blue Light Eyesafe® certification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QHD+ with high refresh rate (165Hz)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Liquid metal cooling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Starting at 3.99lb (1.81kg) 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5BB184C-99C1-4836-8FCE-82A4AAE6C8A6}"/>
              </a:ext>
            </a:extLst>
          </p:cNvPr>
          <p:cNvGraphicFramePr>
            <a:graphicFrameLocks noGrp="1"/>
          </p:cNvGraphicFramePr>
          <p:nvPr/>
        </p:nvGraphicFramePr>
        <p:xfrm>
          <a:off x="3802698" y="1318261"/>
          <a:ext cx="6751536" cy="2511790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3783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04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0453">
                  <a:extLst>
                    <a:ext uri="{9D8B030D-6E8A-4147-A177-3AD203B41FA5}">
                      <a16:colId xmlns:a16="http://schemas.microsoft.com/office/drawing/2014/main" val="1097658945"/>
                    </a:ext>
                  </a:extLst>
                </a:gridCol>
                <a:gridCol w="910453">
                  <a:extLst>
                    <a:ext uri="{9D8B030D-6E8A-4147-A177-3AD203B41FA5}">
                      <a16:colId xmlns:a16="http://schemas.microsoft.com/office/drawing/2014/main" val="1322152617"/>
                    </a:ext>
                  </a:extLst>
                </a:gridCol>
                <a:gridCol w="910453">
                  <a:extLst>
                    <a:ext uri="{9D8B030D-6E8A-4147-A177-3AD203B41FA5}">
                      <a16:colId xmlns:a16="http://schemas.microsoft.com/office/drawing/2014/main" val="588374131"/>
                    </a:ext>
                  </a:extLst>
                </a:gridCol>
                <a:gridCol w="910453">
                  <a:extLst>
                    <a:ext uri="{9D8B030D-6E8A-4147-A177-3AD203B41FA5}">
                      <a16:colId xmlns:a16="http://schemas.microsoft.com/office/drawing/2014/main" val="3151446290"/>
                    </a:ext>
                  </a:extLst>
                </a:gridCol>
                <a:gridCol w="910453">
                  <a:extLst>
                    <a:ext uri="{9D8B030D-6E8A-4147-A177-3AD203B41FA5}">
                      <a16:colId xmlns:a16="http://schemas.microsoft.com/office/drawing/2014/main" val="2933927924"/>
                    </a:ext>
                  </a:extLst>
                </a:gridCol>
                <a:gridCol w="910453">
                  <a:extLst>
                    <a:ext uri="{9D8B030D-6E8A-4147-A177-3AD203B41FA5}">
                      <a16:colId xmlns:a16="http://schemas.microsoft.com/office/drawing/2014/main" val="1080535661"/>
                    </a:ext>
                  </a:extLst>
                </a:gridCol>
              </a:tblGrid>
              <a:tr h="254200">
                <a:tc rowSpan="10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P1 Gen 5 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/>
                        </a:rPr>
                        <a:t>Ultra-premium performance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$2,659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$2,899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$3,139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$3,189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$3,259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$3,379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$3,639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557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$100 Rebate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$100 Rebate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$100 Rebate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$100 Rebate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$100 Rebate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$100 Rebate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754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21DC004FUS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21DC003YUS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21DC004JUS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21DC004AUS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21DC003XUS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21DC003SUS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21DC0063US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09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i7-12700H 14C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i7-12800H 14C vPro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i7-12700H 14C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i7-12700H 14C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i7-12700H 14C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i7-12700H 14C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i9-12900H 14C vPro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45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16GB DDR5 4800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16GB DDR5 4800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DDR5 4800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DDR5 4800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DDR5 4800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DDR5 4800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DDR5 4800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5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Gen4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Gen4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Gen4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Gen4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Gen4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Gen4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Gen4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19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16:10 WQXGA (QHD+)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16:10 WQXGA (QHD+)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16:10 WQXGA (QHD+)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16:10 WQUXGA </a:t>
                      </a:r>
                      <a:r>
                        <a:rPr lang="en-US" sz="800" b="0" i="0" u="sng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(UHD+)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16:10 WQUXGA (UHD+)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16:10 WQUXGA </a:t>
                      </a:r>
                      <a:r>
                        <a:rPr lang="en-US" sz="800" b="0" i="0" u="sng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(UHD+)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16:10 WQXGA (QHD+)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05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 RTX A1000 (4GB)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 RTX A1000 (4GB)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 RTX A2000 (8GB)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 RTX A1000 (4GB)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 RTX A2000 (8GB)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 RTX A2000 (8GB)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 RTX A2000 (8GB)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9936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082386"/>
                  </a:ext>
                </a:extLst>
              </a:tr>
              <a:tr h="238032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8E96B1A-AF3F-43CB-B604-DF21889B2CDE}"/>
              </a:ext>
            </a:extLst>
          </p:cNvPr>
          <p:cNvGraphicFramePr>
            <a:graphicFrameLocks noGrp="1"/>
          </p:cNvGraphicFramePr>
          <p:nvPr/>
        </p:nvGraphicFramePr>
        <p:xfrm>
          <a:off x="3802701" y="3875459"/>
          <a:ext cx="2906113" cy="2389870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999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30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3071">
                  <a:extLst>
                    <a:ext uri="{9D8B030D-6E8A-4147-A177-3AD203B41FA5}">
                      <a16:colId xmlns:a16="http://schemas.microsoft.com/office/drawing/2014/main" val="2604865928"/>
                    </a:ext>
                  </a:extLst>
                </a:gridCol>
              </a:tblGrid>
              <a:tr h="254200">
                <a:tc rowSpan="10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P1 Gen 5 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/>
                        </a:rPr>
                        <a:t>Ultra-premium performance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$4,729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$5,389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557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$100 Rebate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754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21DC003PUS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21DC0039US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09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i9-12900H 14C vPro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i9-12900H 14C vPro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45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DDR5 4800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DDR5 4800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5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Gen4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Gen4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19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16:10 WQXGA (QHD+)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16:10 WQXGA (QHD+)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05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 RTX 3080Ti (16GB)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 RTX A5500 (16GB)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9936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082386"/>
                  </a:ext>
                </a:extLst>
              </a:tr>
              <a:tr h="238032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51A8C9BE-7A9F-4153-860C-06FCAD2E862B}"/>
              </a:ext>
            </a:extLst>
          </p:cNvPr>
          <p:cNvSpPr txBox="1"/>
          <p:nvPr/>
        </p:nvSpPr>
        <p:spPr>
          <a:xfrm>
            <a:off x="10021209" y="4020911"/>
            <a:ext cx="2118632" cy="156966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High-End Performance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Models with higher performing GPUs* come with Vapor Chamber and liquid metal** as a part of thermal assembly.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 RTX A3000, A4500, A5500, 3070Ti, or 3080Ti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** Liquid metal: Gallium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AE7D99F1-38FC-4E69-A7F1-41C974F0933B}"/>
              </a:ext>
            </a:extLst>
          </p:cNvPr>
          <p:cNvSpPr/>
          <p:nvPr/>
        </p:nvSpPr>
        <p:spPr>
          <a:xfrm rot="10800000">
            <a:off x="9539968" y="4751614"/>
            <a:ext cx="395968" cy="2245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5339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F8CC7-5D7B-4D65-9057-66824B74D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Education Solutions - Chromebooks</a:t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9DFCD9-FA63-494D-B9DC-1052BC8FFD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4</a:t>
            </a:fld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60A6F15-1F06-4E13-91FE-2CA5DF8F657A}"/>
              </a:ext>
            </a:extLst>
          </p:cNvPr>
          <p:cNvGraphicFramePr>
            <a:graphicFrameLocks noGrp="1"/>
          </p:cNvGraphicFramePr>
          <p:nvPr/>
        </p:nvGraphicFramePr>
        <p:xfrm>
          <a:off x="438908" y="1228483"/>
          <a:ext cx="5349494" cy="2499435"/>
        </p:xfrm>
        <a:graphic>
          <a:graphicData uri="http://schemas.openxmlformats.org/drawingml/2006/table">
            <a:tbl>
              <a:tblPr firstRow="1"/>
              <a:tblGrid>
                <a:gridCol w="2152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3025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47710">
                  <a:extLst>
                    <a:ext uri="{9D8B030D-6E8A-4147-A177-3AD203B41FA5}">
                      <a16:colId xmlns:a16="http://schemas.microsoft.com/office/drawing/2014/main" val="3116615495"/>
                    </a:ext>
                  </a:extLst>
                </a:gridCol>
                <a:gridCol w="1052109">
                  <a:extLst>
                    <a:ext uri="{9D8B030D-6E8A-4147-A177-3AD203B41FA5}">
                      <a16:colId xmlns:a16="http://schemas.microsoft.com/office/drawing/2014/main" val="795750506"/>
                    </a:ext>
                  </a:extLst>
                </a:gridCol>
                <a:gridCol w="1052109">
                  <a:extLst>
                    <a:ext uri="{9D8B030D-6E8A-4147-A177-3AD203B41FA5}">
                      <a16:colId xmlns:a16="http://schemas.microsoft.com/office/drawing/2014/main" val="307372479"/>
                    </a:ext>
                  </a:extLst>
                </a:gridCol>
                <a:gridCol w="1052109">
                  <a:extLst>
                    <a:ext uri="{9D8B030D-6E8A-4147-A177-3AD203B41FA5}">
                      <a16:colId xmlns:a16="http://schemas.microsoft.com/office/drawing/2014/main" val="3598407125"/>
                    </a:ext>
                  </a:extLst>
                </a:gridCol>
              </a:tblGrid>
              <a:tr h="222522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100e Chromebook 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$274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$258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$246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$274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$221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80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2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82J70005US (gen 3)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81MA002FUS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82Q30003US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82UY0000US G3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82W00001US G4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35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AMD 3015Ce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Intel Celeron N4020 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MTK MT8183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Intel Celeron N4500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MTK MT8183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055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555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32GB eMMC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32GB eMMC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32GB eMMC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32GB eMMC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32GB eMMC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555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11.6” HD TN AG 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11.6” HD TN AG 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11.6” HD TN AG 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11.6” HD TN AG 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11.6” HD TN AG 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496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720p HD Camera, 2x2 AC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720p HD Camera, 2x2 AC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720p HD Camera, 2x2 AC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720p HD Camera, 2x2 AC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Front 720p HD Camera, 2x2 AC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331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42whr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7906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Chrome OS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Chrome OS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Chrome OS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Chrome OS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Chrome OS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045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Mail-in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Mail-in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Mail-in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Mail-in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Mail-in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8D3A906-2002-446E-8F17-D180D67F8B83}"/>
              </a:ext>
            </a:extLst>
          </p:cNvPr>
          <p:cNvGraphicFramePr>
            <a:graphicFrameLocks noGrp="1"/>
          </p:cNvGraphicFramePr>
          <p:nvPr/>
        </p:nvGraphicFramePr>
        <p:xfrm>
          <a:off x="433971" y="3812130"/>
          <a:ext cx="3790931" cy="2492344"/>
        </p:xfrm>
        <a:graphic>
          <a:graphicData uri="http://schemas.openxmlformats.org/drawingml/2006/table">
            <a:tbl>
              <a:tblPr firstRow="1"/>
              <a:tblGrid>
                <a:gridCol w="2470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22971">
                  <a:extLst>
                    <a:ext uri="{9D8B030D-6E8A-4147-A177-3AD203B41FA5}">
                      <a16:colId xmlns:a16="http://schemas.microsoft.com/office/drawing/2014/main" val="596829821"/>
                    </a:ext>
                  </a:extLst>
                </a:gridCol>
                <a:gridCol w="1260475">
                  <a:extLst>
                    <a:ext uri="{9D8B030D-6E8A-4147-A177-3AD203B41FA5}">
                      <a16:colId xmlns:a16="http://schemas.microsoft.com/office/drawing/2014/main" val="1358528386"/>
                    </a:ext>
                  </a:extLst>
                </a:gridCol>
                <a:gridCol w="1260475">
                  <a:extLst>
                    <a:ext uri="{9D8B030D-6E8A-4147-A177-3AD203B41FA5}">
                      <a16:colId xmlns:a16="http://schemas.microsoft.com/office/drawing/2014/main" val="3332679861"/>
                    </a:ext>
                  </a:extLst>
                </a:gridCol>
              </a:tblGrid>
              <a:tr h="210427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500e Chromebook G2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$372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$372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$384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5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6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81MC004WUS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81MC005AUS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82JB0001US G3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376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Intel Celeron N4120 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Intel Celeron N4120 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Intel Celeron N5100 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66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441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32GB eMMC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32GB eMMC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32GB eMMC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485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11.6” HD IPS </a:t>
                      </a:r>
                      <a:r>
                        <a:rPr lang="en-US" sz="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11.6” HD IPS </a:t>
                      </a:r>
                      <a:r>
                        <a:rPr lang="en-US" sz="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11.6” HD IPS </a:t>
                      </a:r>
                      <a:r>
                        <a:rPr lang="en-US" sz="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621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 baseline="0" dirty="0"/>
                        <a:t>World Facing Camera, pen, </a:t>
                      </a:r>
                      <a:r>
                        <a:rPr lang="en-US" sz="600" b="0" dirty="0"/>
                        <a:t>2x2 AC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 baseline="0" dirty="0"/>
                        <a:t>World Facing Camera, pen, </a:t>
                      </a:r>
                      <a:r>
                        <a:rPr lang="en-US" sz="600" b="0" dirty="0"/>
                        <a:t>2x2 AC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 baseline="0" dirty="0"/>
                        <a:t>World Facing Camera, pen, </a:t>
                      </a:r>
                      <a:r>
                        <a:rPr lang="en-US" sz="600" b="0" dirty="0"/>
                        <a:t>2x2 AC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414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42Whr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42Whr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42Whr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6046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Chrome OS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Chrome OS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Chrome OS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657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Mail-in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Mail-in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Mail-in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FCD1685-BFEB-4F6A-BDDF-E424DB4B20DA}"/>
              </a:ext>
            </a:extLst>
          </p:cNvPr>
          <p:cNvGraphicFramePr>
            <a:graphicFrameLocks noGrp="1"/>
          </p:cNvGraphicFramePr>
          <p:nvPr/>
        </p:nvGraphicFramePr>
        <p:xfrm>
          <a:off x="4331101" y="3812088"/>
          <a:ext cx="208156" cy="2493318"/>
        </p:xfrm>
        <a:graphic>
          <a:graphicData uri="http://schemas.openxmlformats.org/drawingml/2006/table">
            <a:tbl>
              <a:tblPr firstRow="1"/>
              <a:tblGrid>
                <a:gridCol w="2081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4933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14e Chromebook  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77B0DE1-3165-4634-8826-43CF1BA0AE1A}"/>
              </a:ext>
            </a:extLst>
          </p:cNvPr>
          <p:cNvGraphicFramePr>
            <a:graphicFrameLocks noGrp="1"/>
          </p:cNvGraphicFramePr>
          <p:nvPr/>
        </p:nvGraphicFramePr>
        <p:xfrm>
          <a:off x="4539257" y="3812088"/>
          <a:ext cx="2404316" cy="2492345"/>
        </p:xfrm>
        <a:graphic>
          <a:graphicData uri="http://schemas.openxmlformats.org/drawingml/2006/table">
            <a:tbl>
              <a:tblPr firstRow="1"/>
              <a:tblGrid>
                <a:gridCol w="1202158">
                  <a:extLst>
                    <a:ext uri="{9D8B030D-6E8A-4147-A177-3AD203B41FA5}">
                      <a16:colId xmlns:a16="http://schemas.microsoft.com/office/drawing/2014/main" val="987918163"/>
                    </a:ext>
                  </a:extLst>
                </a:gridCol>
                <a:gridCol w="1202158">
                  <a:extLst>
                    <a:ext uri="{9D8B030D-6E8A-4147-A177-3AD203B41FA5}">
                      <a16:colId xmlns:a16="http://schemas.microsoft.com/office/drawing/2014/main" val="1663250522"/>
                    </a:ext>
                  </a:extLst>
                </a:gridCol>
              </a:tblGrid>
              <a:tr h="217219"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$315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$344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6878"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0477"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82M1000GUS G2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82M1000EUS G2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84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AMD A4-9120c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AMD A4-9120c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670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4GB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4GB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13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32GB eMMC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32GB eMMC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08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14"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14" FHD IPS </a:t>
                      </a:r>
                      <a:r>
                        <a:rPr lang="en-US" sz="6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Touch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60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Camera,,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RTL882CE WLAN,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BT, Aluminum 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Camera,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RTL882CE WLAN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, BT, Aluminum 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07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57Whr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57Whr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14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Chrome OS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Chrome OS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22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1 Year Mail-in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1 Year Mail-in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50619F1-2C6F-4255-946B-9D30A1938D9B}"/>
              </a:ext>
            </a:extLst>
          </p:cNvPr>
          <p:cNvGraphicFramePr>
            <a:graphicFrameLocks noGrp="1"/>
          </p:cNvGraphicFramePr>
          <p:nvPr/>
        </p:nvGraphicFramePr>
        <p:xfrm>
          <a:off x="5859263" y="1181094"/>
          <a:ext cx="6232124" cy="2546824"/>
        </p:xfrm>
        <a:graphic>
          <a:graphicData uri="http://schemas.openxmlformats.org/drawingml/2006/table">
            <a:tbl>
              <a:tblPr firstRow="1"/>
              <a:tblGrid>
                <a:gridCol w="1614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67235">
                  <a:extLst>
                    <a:ext uri="{9D8B030D-6E8A-4147-A177-3AD203B41FA5}">
                      <a16:colId xmlns:a16="http://schemas.microsoft.com/office/drawing/2014/main" val="3717420381"/>
                    </a:ext>
                  </a:extLst>
                </a:gridCol>
                <a:gridCol w="867235">
                  <a:extLst>
                    <a:ext uri="{9D8B030D-6E8A-4147-A177-3AD203B41FA5}">
                      <a16:colId xmlns:a16="http://schemas.microsoft.com/office/drawing/2014/main" val="2248353628"/>
                    </a:ext>
                  </a:extLst>
                </a:gridCol>
                <a:gridCol w="867235">
                  <a:extLst>
                    <a:ext uri="{9D8B030D-6E8A-4147-A177-3AD203B41FA5}">
                      <a16:colId xmlns:a16="http://schemas.microsoft.com/office/drawing/2014/main" val="1410472113"/>
                    </a:ext>
                  </a:extLst>
                </a:gridCol>
                <a:gridCol w="798390">
                  <a:extLst>
                    <a:ext uri="{9D8B030D-6E8A-4147-A177-3AD203B41FA5}">
                      <a16:colId xmlns:a16="http://schemas.microsoft.com/office/drawing/2014/main" val="2637782053"/>
                    </a:ext>
                  </a:extLst>
                </a:gridCol>
                <a:gridCol w="936080">
                  <a:extLst>
                    <a:ext uri="{9D8B030D-6E8A-4147-A177-3AD203B41FA5}">
                      <a16:colId xmlns:a16="http://schemas.microsoft.com/office/drawing/2014/main" val="4094464340"/>
                    </a:ext>
                  </a:extLst>
                </a:gridCol>
                <a:gridCol w="867235">
                  <a:extLst>
                    <a:ext uri="{9D8B030D-6E8A-4147-A177-3AD203B41FA5}">
                      <a16:colId xmlns:a16="http://schemas.microsoft.com/office/drawing/2014/main" val="3034669001"/>
                    </a:ext>
                  </a:extLst>
                </a:gridCol>
                <a:gridCol w="867235">
                  <a:extLst>
                    <a:ext uri="{9D8B030D-6E8A-4147-A177-3AD203B41FA5}">
                      <a16:colId xmlns:a16="http://schemas.microsoft.com/office/drawing/2014/main" val="3096631230"/>
                    </a:ext>
                  </a:extLst>
                </a:gridCol>
              </a:tblGrid>
              <a:tr h="203710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300e Chromebook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$297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$297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$289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$328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$336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$270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$299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6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28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81MB0066US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81MB0082US</a:t>
                      </a:r>
                    </a:p>
                  </a:txBody>
                  <a:tcPr marL="5603" marR="5603" marT="560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81MB007YUS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82J9000EUS G3</a:t>
                      </a:r>
                    </a:p>
                  </a:txBody>
                  <a:tcPr marL="5603" marR="5603" marT="560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82J9000NUS G3</a:t>
                      </a:r>
                    </a:p>
                  </a:txBody>
                  <a:tcPr marL="5603" marR="5603" marT="560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82W20003US G4</a:t>
                      </a:r>
                    </a:p>
                  </a:txBody>
                  <a:tcPr marL="5603" marR="5603" marT="560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82W20002US G4</a:t>
                      </a:r>
                    </a:p>
                  </a:txBody>
                  <a:tcPr marL="5603" marR="5603" marT="560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686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Intel Celeron N4020 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Intel Celeron N4020 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Intel Celeron N4020 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AMD 3015Ce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AMD 3015Ce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MediaTek MT8186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MediaTek MT8186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952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458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32GB eMMC (soldered)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32GB eMMC (soldered)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32GB eMMC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32GB eMMC (soldered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32GB eMMC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32GB eMMC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32GB eMMC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395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11.6” HD IPS </a:t>
                      </a:r>
                      <a:r>
                        <a:rPr lang="en-US" sz="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11.6” HD IPS </a:t>
                      </a:r>
                      <a:r>
                        <a:rPr lang="en-US" sz="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11.6” HD IPS </a:t>
                      </a:r>
                      <a:r>
                        <a:rPr lang="en-US" sz="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11.6” HD IPS </a:t>
                      </a: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11.6” HD IPS </a:t>
                      </a:r>
                      <a:r>
                        <a:rPr lang="en-US" sz="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11.6” HD IPS </a:t>
                      </a:r>
                      <a:r>
                        <a:rPr lang="en-US" sz="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11.6” HD IPS </a:t>
                      </a:r>
                      <a:r>
                        <a:rPr lang="en-US" sz="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411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kern="1200" noProof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World Facing Camera, 2x2 AC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kern="1200" noProof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World Facing Camera, 2x2 AC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 baseline="0" dirty="0"/>
                        <a:t>720p HD camera, </a:t>
                      </a:r>
                      <a:r>
                        <a:rPr lang="en-US" sz="600" b="0" dirty="0"/>
                        <a:t>2x2 AC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 dirty="0"/>
                        <a:t>720p HD camera, 2x2 AC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 baseline="0" dirty="0"/>
                        <a:t>Front HD 720p camera + Rear 5.0MP, </a:t>
                      </a:r>
                      <a:r>
                        <a:rPr lang="en-US" sz="600" b="0" dirty="0"/>
                        <a:t>2x2 AC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 baseline="0" dirty="0"/>
                        <a:t>720p HD camera w/ PS, </a:t>
                      </a:r>
                      <a:r>
                        <a:rPr lang="en-US" sz="600" b="0" dirty="0"/>
                        <a:t>2x2 AC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 baseline="0" dirty="0"/>
                        <a:t>Front HD 720p camera + Rear 5.0MP, </a:t>
                      </a:r>
                      <a:r>
                        <a:rPr lang="en-US" sz="600" b="0" dirty="0"/>
                        <a:t>2x2 AC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274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42Whr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42Whr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42Whr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1175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Chrome OS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Chrome OS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Chrome OS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Chrome OS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Chrome OS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Chrome OS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Chrome OS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266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Mail-in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Mail-in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Mail-in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Mail-in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Mail-in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Mail-in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Mail-in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6119176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1482" y="228600"/>
            <a:ext cx="6465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LENOVO TOPSELLER 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ThinkPad Mobile Workstations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206" y="256716"/>
            <a:ext cx="744495" cy="74449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51482" y="1032991"/>
            <a:ext cx="71045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  6 OF 8 ]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E51C03D5-220B-4C00-8881-13883B33A4F7}"/>
              </a:ext>
            </a:extLst>
          </p:cNvPr>
          <p:cNvGraphicFramePr>
            <a:graphicFrameLocks noGrp="1"/>
          </p:cNvGraphicFramePr>
          <p:nvPr/>
        </p:nvGraphicFramePr>
        <p:xfrm>
          <a:off x="3885145" y="1313187"/>
          <a:ext cx="8213325" cy="2454483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5365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56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1451">
                  <a:extLst>
                    <a:ext uri="{9D8B030D-6E8A-4147-A177-3AD203B41FA5}">
                      <a16:colId xmlns:a16="http://schemas.microsoft.com/office/drawing/2014/main" val="1889226113"/>
                    </a:ext>
                  </a:extLst>
                </a:gridCol>
                <a:gridCol w="961451">
                  <a:extLst>
                    <a:ext uri="{9D8B030D-6E8A-4147-A177-3AD203B41FA5}">
                      <a16:colId xmlns:a16="http://schemas.microsoft.com/office/drawing/2014/main" val="2993960856"/>
                    </a:ext>
                  </a:extLst>
                </a:gridCol>
                <a:gridCol w="10227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5644">
                  <a:extLst>
                    <a:ext uri="{9D8B030D-6E8A-4147-A177-3AD203B41FA5}">
                      <a16:colId xmlns:a16="http://schemas.microsoft.com/office/drawing/2014/main" val="3509927350"/>
                    </a:ext>
                  </a:extLst>
                </a:gridCol>
                <a:gridCol w="966976">
                  <a:extLst>
                    <a:ext uri="{9D8B030D-6E8A-4147-A177-3AD203B41FA5}">
                      <a16:colId xmlns:a16="http://schemas.microsoft.com/office/drawing/2014/main" val="1383233922"/>
                    </a:ext>
                  </a:extLst>
                </a:gridCol>
                <a:gridCol w="961451">
                  <a:extLst>
                    <a:ext uri="{9D8B030D-6E8A-4147-A177-3AD203B41FA5}">
                      <a16:colId xmlns:a16="http://schemas.microsoft.com/office/drawing/2014/main" val="2011134006"/>
                    </a:ext>
                  </a:extLst>
                </a:gridCol>
                <a:gridCol w="961451">
                  <a:extLst>
                    <a:ext uri="{9D8B030D-6E8A-4147-A177-3AD203B41FA5}">
                      <a16:colId xmlns:a16="http://schemas.microsoft.com/office/drawing/2014/main" val="2777491504"/>
                    </a:ext>
                  </a:extLst>
                </a:gridCol>
              </a:tblGrid>
              <a:tr h="235614">
                <a:tc rowSpan="1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P14s Gen 3 </a:t>
                      </a:r>
                    </a:p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 Ultra-portable</a:t>
                      </a: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$2,119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$1,959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$1,879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$2,139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$2,469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$2,299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$2,629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$2,839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637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$50 Rebate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5644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latin typeface="+mj-lt"/>
                        </a:rPr>
                        <a:t>21AK002FUS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21AK002LUS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21AK002KUS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21AK002CUS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21AK0028US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21AK002HUS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21AK002GUS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21AK0029US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19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i7-1270P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</a:t>
                      </a: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i5-1250P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</a:t>
                      </a: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i7-1260P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</a:t>
                      </a: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i7-1260P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</a:t>
                      </a: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i7-1260P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</a:t>
                      </a: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i7-1280P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</a:t>
                      </a: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i7-1280P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</a:t>
                      </a: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i7-1280P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19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DDR4 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DDR4 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DDR4 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DDR4 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DDR4 </a:t>
                      </a: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16GB DDR4 </a:t>
                      </a: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DDR4 </a:t>
                      </a: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DDR4 </a:t>
                      </a: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19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PCIe SSD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PCIe SSD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PCIe SSD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PCIe SSD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PCIe SSD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92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16:10 FHD+ IPS IR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16:10 FHD+ IPS IR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16:10 FHD+ IPS IR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16:10 FHD+ IPS </a:t>
                      </a:r>
                      <a:r>
                        <a:rPr lang="en-US" sz="800" b="0" i="0" u="sng" strike="noStrike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IR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16:10 FHD+ IPS IR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16:10 FHD+ IPS IR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16:10 FHD+ IPS IR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 UHD+ </a:t>
                      </a:r>
                      <a:r>
                        <a:rPr lang="en-US" sz="800" b="0" i="0" u="sng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IR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86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Intel 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Iris Xe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Graphics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Quadro </a:t>
                      </a:r>
                      <a:r>
                        <a:rPr lang="en-US" sz="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T550 4GB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Quadro </a:t>
                      </a:r>
                      <a:r>
                        <a:rPr lang="en-US" sz="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T550 4GB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Quadro </a:t>
                      </a:r>
                      <a:r>
                        <a:rPr lang="en-US" sz="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T550 4GB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Quadro </a:t>
                      </a:r>
                      <a:r>
                        <a:rPr lang="en-US" sz="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T550 4GB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Quadro </a:t>
                      </a:r>
                      <a:r>
                        <a:rPr lang="en-US" sz="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T550 4GB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Quadro </a:t>
                      </a:r>
                      <a:r>
                        <a:rPr lang="en-US" sz="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T550 4GB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Quadro </a:t>
                      </a:r>
                      <a:r>
                        <a:rPr lang="en-US" sz="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T550 4GB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16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11 Pro 64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11 Pro 64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11 Pro 64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11 Pro 64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11 Pro 64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11 Pro 64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11 Pro 64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11 Pro 64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16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sng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sng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sng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sng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sng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sng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sng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6287657"/>
                  </a:ext>
                </a:extLst>
              </a:tr>
              <a:tr h="201643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2F934188-F6E1-4014-B33E-996FEACFFE1B}"/>
              </a:ext>
            </a:extLst>
          </p:cNvPr>
          <p:cNvGraphicFramePr>
            <a:graphicFrameLocks noGrp="1"/>
          </p:cNvGraphicFramePr>
          <p:nvPr/>
        </p:nvGraphicFramePr>
        <p:xfrm>
          <a:off x="3885145" y="3814071"/>
          <a:ext cx="8213325" cy="2454483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5365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56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1451">
                  <a:extLst>
                    <a:ext uri="{9D8B030D-6E8A-4147-A177-3AD203B41FA5}">
                      <a16:colId xmlns:a16="http://schemas.microsoft.com/office/drawing/2014/main" val="1889226113"/>
                    </a:ext>
                  </a:extLst>
                </a:gridCol>
                <a:gridCol w="961451">
                  <a:extLst>
                    <a:ext uri="{9D8B030D-6E8A-4147-A177-3AD203B41FA5}">
                      <a16:colId xmlns:a16="http://schemas.microsoft.com/office/drawing/2014/main" val="2993960856"/>
                    </a:ext>
                  </a:extLst>
                </a:gridCol>
                <a:gridCol w="10130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5424">
                  <a:extLst>
                    <a:ext uri="{9D8B030D-6E8A-4147-A177-3AD203B41FA5}">
                      <a16:colId xmlns:a16="http://schemas.microsoft.com/office/drawing/2014/main" val="3509927350"/>
                    </a:ext>
                  </a:extLst>
                </a:gridCol>
                <a:gridCol w="966976">
                  <a:extLst>
                    <a:ext uri="{9D8B030D-6E8A-4147-A177-3AD203B41FA5}">
                      <a16:colId xmlns:a16="http://schemas.microsoft.com/office/drawing/2014/main" val="1383233922"/>
                    </a:ext>
                  </a:extLst>
                </a:gridCol>
                <a:gridCol w="961451">
                  <a:extLst>
                    <a:ext uri="{9D8B030D-6E8A-4147-A177-3AD203B41FA5}">
                      <a16:colId xmlns:a16="http://schemas.microsoft.com/office/drawing/2014/main" val="2011134006"/>
                    </a:ext>
                  </a:extLst>
                </a:gridCol>
                <a:gridCol w="961451">
                  <a:extLst>
                    <a:ext uri="{9D8B030D-6E8A-4147-A177-3AD203B41FA5}">
                      <a16:colId xmlns:a16="http://schemas.microsoft.com/office/drawing/2014/main" val="2777491504"/>
                    </a:ext>
                  </a:extLst>
                </a:gridCol>
              </a:tblGrid>
              <a:tr h="235614">
                <a:tc rowSpan="1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P16s Gen 1 </a:t>
                      </a:r>
                    </a:p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16”  Ultra-portable</a:t>
                      </a: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$2,139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$2,089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$2,099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$2,159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$2,439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$2,319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$2,649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$2,729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637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$200 Rebate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$200 Rebate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$200 Rebate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$200 Rebate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$200 Rebate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$200 Rebate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$200 Rebate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$200 Rebate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5644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latin typeface="+mj-lt"/>
                        </a:rPr>
                        <a:t>21BT001KUS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21BT001VUS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21BT001QUS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21BT001PUS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21BT001MUS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21BT001GUS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21BT001NUS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21BT001RUS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19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i7-1270P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</a:t>
                      </a: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i5-1250P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</a:t>
                      </a: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i7-1260P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</a:t>
                      </a: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i7-1260P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</a:t>
                      </a: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i7-1260P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</a:t>
                      </a: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i7-1280P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</a:t>
                      </a: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i7-1280P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</a:t>
                      </a: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i7-1280P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19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DDR4 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DDR4 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DDR4 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DDR4 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DDR4 </a:t>
                      </a: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16GB DDR4 </a:t>
                      </a: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DDR4 </a:t>
                      </a: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DDR4 </a:t>
                      </a: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19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PCIe SSD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PCIe SSD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PCIe SSD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92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16:10 FHD+ IPS IR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16:10 FHD+ IPS IR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16:10 FHD+ IPS IR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16:10 FHD+ IPS </a:t>
                      </a:r>
                      <a:r>
                        <a:rPr lang="en-US" sz="800" b="0" i="0" u="sng" strike="noStrike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IR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16:10 FHD+ IPS IR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16:10 FHD+ IPS IR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16:10 FHD+ IPS IR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 QHD+ IR Camera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86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Intel 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Iris Xe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Graphics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Quadro </a:t>
                      </a:r>
                      <a:r>
                        <a:rPr lang="en-US" sz="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T550 4GB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Quadro </a:t>
                      </a:r>
                      <a:r>
                        <a:rPr lang="en-US" sz="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T550 4GB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Quadro </a:t>
                      </a:r>
                      <a:r>
                        <a:rPr lang="en-US" sz="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T550 4GB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Quadro </a:t>
                      </a:r>
                      <a:r>
                        <a:rPr lang="en-US" sz="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T550 4GB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Quadro </a:t>
                      </a:r>
                      <a:r>
                        <a:rPr lang="en-US" sz="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T550 4GB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Quadro </a:t>
                      </a:r>
                      <a:r>
                        <a:rPr lang="en-US" sz="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T550 4GB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Quadro </a:t>
                      </a:r>
                      <a:r>
                        <a:rPr lang="en-US" sz="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T550 4GB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16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11 Pro 64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11 Pro 64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11 Pro 64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11 Pro 64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11 Pro 64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11 Pro 64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11 Pro 64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11 Pro 64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16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sng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sng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sng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sng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sng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sng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sng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6287657"/>
                  </a:ext>
                </a:extLst>
              </a:tr>
              <a:tr h="201643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86E2F4F4-DEE7-4FBE-93EE-EFDA2CC872C6}"/>
              </a:ext>
            </a:extLst>
          </p:cNvPr>
          <p:cNvSpPr txBox="1"/>
          <p:nvPr/>
        </p:nvSpPr>
        <p:spPr>
          <a:xfrm>
            <a:off x="90354" y="2111860"/>
            <a:ext cx="3684602" cy="255454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P14s Gen 3 and P16s Gen 1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Featuring:</a:t>
            </a:r>
          </a:p>
          <a:p>
            <a:pPr marL="285750" marR="0" lvl="0" indent="-2857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Gen Intel Core P28 CPUs</a:t>
            </a:r>
          </a:p>
          <a:p>
            <a:pPr marL="285750" marR="0" lvl="0" indent="-2857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16:10 displays; narrow bezels</a:t>
            </a:r>
          </a:p>
          <a:p>
            <a:pPr marL="285750" marR="0" lvl="0" indent="-2857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NVIDIA T550 GPU</a:t>
            </a:r>
          </a:p>
          <a:p>
            <a:pPr marL="285750" marR="0" lvl="0" indent="-2857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Offering Intel Iris Xe Integrated Graphics</a:t>
            </a:r>
          </a:p>
          <a:p>
            <a:pPr marL="285750" marR="0" lvl="0" indent="-2857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Gen4 PCIe M.2 storage</a:t>
            </a:r>
          </a:p>
          <a:p>
            <a:pPr marL="285750" marR="0" lvl="0" indent="-2857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 to 48GB of DDR4 RAM</a:t>
            </a:r>
          </a:p>
        </p:txBody>
      </p:sp>
    </p:spTree>
    <p:extLst>
      <p:ext uri="{BB962C8B-B14F-4D97-AF65-F5344CB8AC3E}">
        <p14:creationId xmlns:p14="http://schemas.microsoft.com/office/powerpoint/2010/main" val="11793390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1482" y="228600"/>
            <a:ext cx="6465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LENOVO TOPSELLER 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ThinkPad Mobile Workstations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206" y="256716"/>
            <a:ext cx="744495" cy="74449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51482" y="1032991"/>
            <a:ext cx="71045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  7 OF 8 ]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DC841F-7806-45CD-9A83-54E4A468E158}"/>
              </a:ext>
            </a:extLst>
          </p:cNvPr>
          <p:cNvSpPr txBox="1"/>
          <p:nvPr/>
        </p:nvSpPr>
        <p:spPr>
          <a:xfrm>
            <a:off x="90354" y="2111860"/>
            <a:ext cx="3684602" cy="255454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P15v Gen 3 and T15p Gen 3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Featuring: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Gen Intel H-class CPUs (45W)</a:t>
            </a: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 to NVIDIA RTX A2000</a:t>
            </a:r>
          </a:p>
          <a:p>
            <a:pPr marL="171450" indent="-171450">
              <a:buFontTx/>
              <a:buChar char="-"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 to 64GB DDR5 RAM</a:t>
            </a:r>
          </a:p>
          <a:p>
            <a:pPr marR="0" lvl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NVIDIA RTX 3050 4GB (T15p)</a:t>
            </a:r>
          </a:p>
          <a:p>
            <a:pPr marR="0" lvl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EA564C0A-FA49-4BC8-8313-93EE5F12E753}"/>
              </a:ext>
            </a:extLst>
          </p:cNvPr>
          <p:cNvGraphicFramePr>
            <a:graphicFrameLocks noGrp="1"/>
          </p:cNvGraphicFramePr>
          <p:nvPr/>
        </p:nvGraphicFramePr>
        <p:xfrm>
          <a:off x="4664486" y="3782209"/>
          <a:ext cx="5704099" cy="2260836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913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25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25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2552">
                  <a:extLst>
                    <a:ext uri="{9D8B030D-6E8A-4147-A177-3AD203B41FA5}">
                      <a16:colId xmlns:a16="http://schemas.microsoft.com/office/drawing/2014/main" val="3473152406"/>
                    </a:ext>
                  </a:extLst>
                </a:gridCol>
                <a:gridCol w="1042552">
                  <a:extLst>
                    <a:ext uri="{9D8B030D-6E8A-4147-A177-3AD203B41FA5}">
                      <a16:colId xmlns:a16="http://schemas.microsoft.com/office/drawing/2014/main" val="2054121547"/>
                    </a:ext>
                  </a:extLst>
                </a:gridCol>
                <a:gridCol w="1042552">
                  <a:extLst>
                    <a:ext uri="{9D8B030D-6E8A-4147-A177-3AD203B41FA5}">
                      <a16:colId xmlns:a16="http://schemas.microsoft.com/office/drawing/2014/main" val="1085106709"/>
                    </a:ext>
                  </a:extLst>
                </a:gridCol>
              </a:tblGrid>
              <a:tr h="238916">
                <a:tc rowSpan="8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T15p Gen 3                    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Entry Power User/Prosumer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$1,939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</a:rPr>
                        <a:t>$2,059</a:t>
                      </a:r>
                      <a:endParaRPr kumimoji="0" lang="en-US" dirty="0"/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$2,159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$2,439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/>
                        </a:rPr>
                        <a:t>$2,629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565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$100 Rebate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$100 Rebate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$100 Rebate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158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21DA000YUS</a:t>
                      </a:r>
                      <a:endParaRPr kumimoji="0" lang="en-US" sz="9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21DA0011US</a:t>
                      </a:r>
                      <a:endParaRPr kumimoji="0" lang="en-US" sz="9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21DA0010US</a:t>
                      </a:r>
                      <a:endParaRPr kumimoji="0" lang="en-US" sz="9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21DA000WUS</a:t>
                      </a:r>
                      <a:endParaRPr kumimoji="0" lang="en-US" sz="9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21DA000XUS</a:t>
                      </a:r>
                      <a:endParaRPr kumimoji="0" lang="en-US" sz="9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58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Core i7-12700H 14C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Core i7-12700H 14C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Core i7-12700H 14C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Core i7-12700H 14C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Core i7-12700H 14C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04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8GB DDR5 4800</a:t>
                      </a:r>
                      <a:endParaRPr lang="en-US" dirty="0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8GB DDR5 4800</a:t>
                      </a:r>
                      <a:endParaRPr lang="en-US" sz="800" dirty="0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16GB DDR5 4800</a:t>
                      </a:r>
                      <a:endParaRPr lang="en-US" dirty="0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32GB DDR5 4800</a:t>
                      </a:r>
                      <a:endParaRPr lang="en-US" dirty="0">
                        <a:latin typeface="+mj-lt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32GB DDR5 4800</a:t>
                      </a:r>
                      <a:endParaRPr lang="en-US" sz="800" dirty="0">
                        <a:latin typeface="+mj-lt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83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256GB PCIe SSD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512GB PCIe SSD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512GB PCIe SSD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1TB PCIe SSD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1TB PCIe SSD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91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15.6" FHD 2D Camera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15.6" FHD IR Camera</a:t>
                      </a:r>
                      <a:endParaRPr lang="en-US" dirty="0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</a:rPr>
                        <a:t>15.6" FHD IR Camera</a:t>
                      </a:r>
                      <a:endParaRPr kumimoji="0" lang="en-US" dirty="0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15.6" FHD IR Camera</a:t>
                      </a:r>
                      <a:endParaRPr kumimoji="0" lang="en-US" sz="800" dirty="0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/>
                        </a:rPr>
                        <a:t>15.6" UHD IR Camera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30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NVIDIA GeForce RTX 3050</a:t>
                      </a:r>
                      <a:endParaRPr lang="en-US" sz="800" b="0" i="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</a:rPr>
                        <a:t>NVIDIA GeForce RTX 3050</a:t>
                      </a:r>
                      <a:endParaRPr lang="en-US" sz="800" b="0" i="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NVIDIA GeForce RTX 3050</a:t>
                      </a:r>
                      <a:endParaRPr lang="en-US" sz="800" b="0" i="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NVIDIA GeForce RTX 3050</a:t>
                      </a:r>
                      <a:endParaRPr lang="en-US" sz="800" b="0" i="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NVIDIA GeForce RTX 3050</a:t>
                      </a:r>
                      <a:endParaRPr lang="en-US" sz="800" b="0" i="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7914">
                <a:tc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Premier Support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Premier Support</a:t>
                      </a:r>
                      <a:endParaRPr lang="en-US" dirty="0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Premier Support</a:t>
                      </a:r>
                      <a:endParaRPr lang="en-US" dirty="0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Premier Support</a:t>
                      </a:r>
                      <a:endParaRPr lang="en-US" dirty="0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Premier Support</a:t>
                      </a:r>
                      <a:endParaRPr lang="en-US" dirty="0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082386"/>
                  </a:ext>
                </a:extLst>
              </a:tr>
              <a:tr h="223720">
                <a:tc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 Year Warranty</a:t>
                      </a:r>
                      <a:endParaRPr lang="en-US" dirty="0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 Year Warranty</a:t>
                      </a:r>
                      <a:endParaRPr lang="en-US" dirty="0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 Year Warranty</a:t>
                      </a:r>
                      <a:endParaRPr lang="en-US" dirty="0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 Year Warranty</a:t>
                      </a:r>
                      <a:endParaRPr lang="en-US" dirty="0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 Year Warranty</a:t>
                      </a:r>
                      <a:endParaRPr lang="en-US" dirty="0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B7D2DBF0-5955-4F37-8A75-B087EA05618D}"/>
              </a:ext>
            </a:extLst>
          </p:cNvPr>
          <p:cNvGraphicFramePr>
            <a:graphicFrameLocks noGrp="1"/>
          </p:cNvGraphicFramePr>
          <p:nvPr/>
        </p:nvGraphicFramePr>
        <p:xfrm>
          <a:off x="4664486" y="1310513"/>
          <a:ext cx="7327215" cy="2368026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106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8084">
                  <a:extLst>
                    <a:ext uri="{9D8B030D-6E8A-4147-A177-3AD203B41FA5}">
                      <a16:colId xmlns:a16="http://schemas.microsoft.com/office/drawing/2014/main" val="1111459891"/>
                    </a:ext>
                  </a:extLst>
                </a:gridCol>
                <a:gridCol w="9880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80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8084">
                  <a:extLst>
                    <a:ext uri="{9D8B030D-6E8A-4147-A177-3AD203B41FA5}">
                      <a16:colId xmlns:a16="http://schemas.microsoft.com/office/drawing/2014/main" val="1097658945"/>
                    </a:ext>
                  </a:extLst>
                </a:gridCol>
                <a:gridCol w="988084">
                  <a:extLst>
                    <a:ext uri="{9D8B030D-6E8A-4147-A177-3AD203B41FA5}">
                      <a16:colId xmlns:a16="http://schemas.microsoft.com/office/drawing/2014/main" val="2604865928"/>
                    </a:ext>
                  </a:extLst>
                </a:gridCol>
                <a:gridCol w="988084">
                  <a:extLst>
                    <a:ext uri="{9D8B030D-6E8A-4147-A177-3AD203B41FA5}">
                      <a16:colId xmlns:a16="http://schemas.microsoft.com/office/drawing/2014/main" val="1322152617"/>
                    </a:ext>
                  </a:extLst>
                </a:gridCol>
                <a:gridCol w="988084">
                  <a:extLst>
                    <a:ext uri="{9D8B030D-6E8A-4147-A177-3AD203B41FA5}">
                      <a16:colId xmlns:a16="http://schemas.microsoft.com/office/drawing/2014/main" val="2421348199"/>
                    </a:ext>
                  </a:extLst>
                </a:gridCol>
              </a:tblGrid>
              <a:tr h="254200">
                <a:tc rowSpan="10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P15v Gen 3 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Performance Value</a:t>
                      </a: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$1,919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$2,439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$2,199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$2,119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$2,189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$2,699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$2,799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557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$100 Rebate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$100 Rebate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$100 Rebate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$100 Rebate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754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21D8003BUS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21D8003KUS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21D80036US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21D80033US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21D8003HUS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21D8003JUS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21D8004CUS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09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i5-12500H 12C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i5-12500H 12C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i7-12700H 14C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i7-12700H 14C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i7-12700H 14C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i7-12700H 14C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i7-12800H 14C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45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16GB DDR5 4800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DDR5 4800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16GB DDR5 4800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16GB DDR5 4800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16GB DDR5 4800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DDR5 4800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DDR5 4800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5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19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UHD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UHD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UHD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05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Intel 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Iris Xe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Intel 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Iris Xe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Intel 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Iris Xe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 T600 4GB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 T1200 4GB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 T1200 4GB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 A2000 4GB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9936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082386"/>
                  </a:ext>
                </a:extLst>
              </a:tr>
              <a:tr h="238032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54831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DEC77F-1B4C-4425-A6D8-31D051AEA9DF}"/>
              </a:ext>
            </a:extLst>
          </p:cNvPr>
          <p:cNvSpPr txBox="1"/>
          <p:nvPr/>
        </p:nvSpPr>
        <p:spPr>
          <a:xfrm>
            <a:off x="1051482" y="228600"/>
            <a:ext cx="6465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LENOVO TOPSELLER 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ThinkPad Mobile Workstations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0F1D13-B018-40EE-88A3-4A08AF3A2FF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206" y="256716"/>
            <a:ext cx="744495" cy="7444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64153A-88E1-44D4-9A71-A80119FE11FE}"/>
              </a:ext>
            </a:extLst>
          </p:cNvPr>
          <p:cNvSpPr txBox="1"/>
          <p:nvPr/>
        </p:nvSpPr>
        <p:spPr>
          <a:xfrm>
            <a:off x="537676" y="1468961"/>
            <a:ext cx="5594900" cy="433965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While Supply Lasts!</a:t>
            </a:r>
          </a:p>
          <a:p>
            <a:endParaRPr lang="en-US" dirty="0"/>
          </a:p>
          <a:p>
            <a:r>
              <a:rPr lang="en-US" b="1" dirty="0"/>
              <a:t>The following pages contain product families that are nearing the end of lifecycle and </a:t>
            </a:r>
            <a:r>
              <a:rPr lang="en-US" b="1" u="sng" dirty="0"/>
              <a:t>will only be available while current supply/inventory lasts.</a:t>
            </a:r>
          </a:p>
          <a:p>
            <a:endParaRPr lang="en-US" b="1" u="sng" dirty="0"/>
          </a:p>
          <a:p>
            <a:r>
              <a:rPr lang="en-US" b="1" dirty="0"/>
              <a:t>If your current configuration is sold out, you should transition your customers according to the chart on the right.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6390F05-E04D-4BD1-ACFC-874C58752BBF}"/>
              </a:ext>
            </a:extLst>
          </p:cNvPr>
          <p:cNvGrpSpPr/>
          <p:nvPr/>
        </p:nvGrpSpPr>
        <p:grpSpPr>
          <a:xfrm>
            <a:off x="6608064" y="1673776"/>
            <a:ext cx="4949952" cy="3893072"/>
            <a:chOff x="6656832" y="2212847"/>
            <a:chExt cx="4949952" cy="389307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C17805E-73C1-452A-9971-3553A4A12D20}"/>
                </a:ext>
              </a:extLst>
            </p:cNvPr>
            <p:cNvSpPr txBox="1"/>
            <p:nvPr/>
          </p:nvSpPr>
          <p:spPr>
            <a:xfrm>
              <a:off x="6656832" y="2212848"/>
              <a:ext cx="2176272" cy="3293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u="sng" dirty="0"/>
                <a:t>2021</a:t>
              </a:r>
            </a:p>
            <a:p>
              <a:pPr algn="ctr"/>
              <a:r>
                <a:rPr lang="en-US" sz="2000" dirty="0"/>
                <a:t>P14s Gen 2</a:t>
              </a:r>
            </a:p>
            <a:p>
              <a:pPr algn="ctr"/>
              <a:r>
                <a:rPr lang="en-US" sz="2000" dirty="0"/>
                <a:t>P15s Gen 2</a:t>
              </a:r>
            </a:p>
            <a:p>
              <a:pPr algn="ctr"/>
              <a:r>
                <a:rPr lang="en-US" sz="2000" dirty="0"/>
                <a:t>P14s AMD Gen 2</a:t>
              </a:r>
            </a:p>
            <a:p>
              <a:pPr algn="ctr"/>
              <a:endParaRPr lang="en-US" sz="2000" dirty="0"/>
            </a:p>
            <a:p>
              <a:pPr algn="ctr"/>
              <a:r>
                <a:rPr lang="en-US" sz="2000" dirty="0"/>
                <a:t>P15v Gen 2</a:t>
              </a:r>
            </a:p>
            <a:p>
              <a:pPr algn="ctr"/>
              <a:r>
                <a:rPr lang="en-US" sz="2000" dirty="0"/>
                <a:t>T15p Gen 2</a:t>
              </a:r>
            </a:p>
            <a:p>
              <a:pPr algn="ctr"/>
              <a:endParaRPr lang="en-US" sz="2000" dirty="0"/>
            </a:p>
            <a:p>
              <a:pPr algn="ctr"/>
              <a:r>
                <a:rPr lang="en-US" sz="2000" dirty="0"/>
                <a:t>P1 Gen 4</a:t>
              </a:r>
            </a:p>
            <a:p>
              <a:pPr algn="ctr"/>
              <a:r>
                <a:rPr lang="en-US" sz="2000" dirty="0"/>
                <a:t>T15g Gen 2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C4BE144-6C14-4013-A8E3-4AB8C7707B0E}"/>
                </a:ext>
              </a:extLst>
            </p:cNvPr>
            <p:cNvSpPr txBox="1"/>
            <p:nvPr/>
          </p:nvSpPr>
          <p:spPr>
            <a:xfrm>
              <a:off x="9314688" y="2212847"/>
              <a:ext cx="2292096" cy="329320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800" b="1" u="sng" dirty="0"/>
                <a:t>2022</a:t>
              </a:r>
            </a:p>
            <a:p>
              <a:pPr algn="ctr"/>
              <a:r>
                <a:rPr lang="en-US" sz="2000" dirty="0"/>
                <a:t>P14s Gen 3</a:t>
              </a:r>
            </a:p>
            <a:p>
              <a:pPr algn="ctr"/>
              <a:r>
                <a:rPr lang="en-US" sz="2000" dirty="0"/>
                <a:t>P16s Gen 1</a:t>
              </a:r>
            </a:p>
            <a:p>
              <a:pPr algn="ctr"/>
              <a:r>
                <a:rPr lang="en-US" sz="2000" dirty="0"/>
                <a:t>P14s AMD Gen 3</a:t>
              </a:r>
            </a:p>
            <a:p>
              <a:pPr algn="ctr"/>
              <a:r>
                <a:rPr lang="en-US" sz="2000" dirty="0"/>
                <a:t>P16s AMD Gen 1</a:t>
              </a:r>
            </a:p>
            <a:p>
              <a:pPr algn="ctr"/>
              <a:r>
                <a:rPr lang="en-US" sz="2000" dirty="0"/>
                <a:t>P15v Gen 3</a:t>
              </a:r>
            </a:p>
            <a:p>
              <a:pPr algn="ctr"/>
              <a:r>
                <a:rPr lang="en-US" sz="2000" dirty="0"/>
                <a:t>T15p Gen 3</a:t>
              </a:r>
            </a:p>
            <a:p>
              <a:pPr algn="ctr"/>
              <a:r>
                <a:rPr lang="en-US" sz="2000" dirty="0"/>
                <a:t>P15v AMD </a:t>
              </a:r>
              <a:r>
                <a:rPr lang="en-US" sz="1400" b="1" dirty="0"/>
                <a:t>(New!)</a:t>
              </a:r>
            </a:p>
            <a:p>
              <a:pPr algn="ctr"/>
              <a:r>
                <a:rPr lang="en-US" sz="2000" dirty="0"/>
                <a:t>P1 Gen 5</a:t>
              </a:r>
            </a:p>
            <a:p>
              <a:pPr algn="ctr"/>
              <a:r>
                <a:rPr lang="en-US" sz="2000" dirty="0"/>
                <a:t>No Transition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FF30D61-4CC5-4995-8098-1D56CB78D953}"/>
                </a:ext>
              </a:extLst>
            </p:cNvPr>
            <p:cNvSpPr txBox="1"/>
            <p:nvPr/>
          </p:nvSpPr>
          <p:spPr>
            <a:xfrm>
              <a:off x="6656832" y="5398033"/>
              <a:ext cx="21762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P15 Gen 2</a:t>
              </a:r>
            </a:p>
            <a:p>
              <a:pPr algn="ctr"/>
              <a:r>
                <a:rPr lang="en-US" sz="2000" dirty="0"/>
                <a:t>P17 Gen 2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842D17C-DEB8-4FE9-A5CE-A048A5FE7B45}"/>
                </a:ext>
              </a:extLst>
            </p:cNvPr>
            <p:cNvSpPr txBox="1"/>
            <p:nvPr/>
          </p:nvSpPr>
          <p:spPr>
            <a:xfrm>
              <a:off x="9709404" y="5539729"/>
              <a:ext cx="15270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P16 Gen 1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AE47B5D5-8E63-424B-813E-91535C577D6F}"/>
                </a:ext>
              </a:extLst>
            </p:cNvPr>
            <p:cNvCxnSpPr/>
            <p:nvPr/>
          </p:nvCxnSpPr>
          <p:spPr>
            <a:xfrm>
              <a:off x="8772144" y="2871216"/>
              <a:ext cx="743712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576C54A-C8D3-4981-B65D-F93ED2C14458}"/>
                </a:ext>
              </a:extLst>
            </p:cNvPr>
            <p:cNvCxnSpPr/>
            <p:nvPr/>
          </p:nvCxnSpPr>
          <p:spPr>
            <a:xfrm>
              <a:off x="8772144" y="3145536"/>
              <a:ext cx="743712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0B8672A-CEEB-4161-8E9A-B3E7C0143975}"/>
                </a:ext>
              </a:extLst>
            </p:cNvPr>
            <p:cNvCxnSpPr/>
            <p:nvPr/>
          </p:nvCxnSpPr>
          <p:spPr>
            <a:xfrm>
              <a:off x="8778240" y="4053840"/>
              <a:ext cx="743712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E83F9811-3BA6-4731-8528-665A6257B426}"/>
                </a:ext>
              </a:extLst>
            </p:cNvPr>
            <p:cNvCxnSpPr>
              <a:cxnSpLocks/>
            </p:cNvCxnSpPr>
            <p:nvPr/>
          </p:nvCxnSpPr>
          <p:spPr>
            <a:xfrm>
              <a:off x="8778240" y="3429000"/>
              <a:ext cx="640080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2506A9BA-454F-42A0-8E44-D49B2E6C1189}"/>
                </a:ext>
              </a:extLst>
            </p:cNvPr>
            <p:cNvCxnSpPr>
              <a:cxnSpLocks/>
            </p:cNvCxnSpPr>
            <p:nvPr/>
          </p:nvCxnSpPr>
          <p:spPr>
            <a:xfrm>
              <a:off x="8778240" y="3520440"/>
              <a:ext cx="640080" cy="22250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C7394CED-7930-41E2-B3E9-75432DC32DA1}"/>
                </a:ext>
              </a:extLst>
            </p:cNvPr>
            <p:cNvCxnSpPr/>
            <p:nvPr/>
          </p:nvCxnSpPr>
          <p:spPr>
            <a:xfrm>
              <a:off x="8778240" y="4352544"/>
              <a:ext cx="743712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FEDF880D-39DD-4E7D-88D8-FA4AA2D58C27}"/>
                </a:ext>
              </a:extLst>
            </p:cNvPr>
            <p:cNvCxnSpPr/>
            <p:nvPr/>
          </p:nvCxnSpPr>
          <p:spPr>
            <a:xfrm>
              <a:off x="8778240" y="4980432"/>
              <a:ext cx="743712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E9BA0419-66D5-4D14-BC91-AEF8A1DF8405}"/>
                </a:ext>
              </a:extLst>
            </p:cNvPr>
            <p:cNvCxnSpPr/>
            <p:nvPr/>
          </p:nvCxnSpPr>
          <p:spPr>
            <a:xfrm>
              <a:off x="8772144" y="5285232"/>
              <a:ext cx="743712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E27FA291-861D-40F9-96C0-FFB01DE1894D}"/>
                </a:ext>
              </a:extLst>
            </p:cNvPr>
            <p:cNvCxnSpPr>
              <a:cxnSpLocks/>
            </p:cNvCxnSpPr>
            <p:nvPr/>
          </p:nvCxnSpPr>
          <p:spPr>
            <a:xfrm>
              <a:off x="8778240" y="5582939"/>
              <a:ext cx="743712" cy="9753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BC6A9A39-4BAD-4248-8C53-5CF5C3D6B8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72144" y="5803762"/>
              <a:ext cx="749808" cy="11536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252045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1482" y="228600"/>
            <a:ext cx="6465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LENOVO TOPSELLER 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ThinkPad Mobile Workstations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206" y="256716"/>
            <a:ext cx="744495" cy="74449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51482" y="1032991"/>
            <a:ext cx="71045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  8 OF </a:t>
            </a:r>
            <a:r>
              <a:rPr lang="en-US" sz="9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8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]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C8D9574-BA23-1855-EEB1-3AE68FCA441A}"/>
              </a:ext>
            </a:extLst>
          </p:cNvPr>
          <p:cNvGraphicFramePr>
            <a:graphicFrameLocks noGrp="1"/>
          </p:cNvGraphicFramePr>
          <p:nvPr/>
        </p:nvGraphicFramePr>
        <p:xfrm>
          <a:off x="449660" y="1365580"/>
          <a:ext cx="1651671" cy="2462917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889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27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35385">
                <a:tc rowSpan="8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P14s Gen2 AMD      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</a:t>
                      </a: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Entry</a:t>
                      </a: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Ultra-portable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$1,699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487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4786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21A0005QUS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02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AMD </a:t>
                      </a: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Ryzen 7 PRO 5850U 8C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1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DDR4 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44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02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FHD IPS 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90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AMD Radeon Graphics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5136">
                <a:tc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11 Pro 64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082386"/>
                  </a:ext>
                </a:extLst>
              </a:tr>
              <a:tr h="220413">
                <a:tc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sng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4006291"/>
                  </a:ext>
                </a:extLst>
              </a:tr>
              <a:tr h="220413">
                <a:tc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AEE3960-D656-4934-1056-AC2136825EE2}"/>
              </a:ext>
            </a:extLst>
          </p:cNvPr>
          <p:cNvGraphicFramePr>
            <a:graphicFrameLocks noGrp="1"/>
          </p:cNvGraphicFramePr>
          <p:nvPr/>
        </p:nvGraphicFramePr>
        <p:xfrm>
          <a:off x="2944826" y="1365580"/>
          <a:ext cx="2209170" cy="2389870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3800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551">
                  <a:extLst>
                    <a:ext uri="{9D8B030D-6E8A-4147-A177-3AD203B41FA5}">
                      <a16:colId xmlns:a16="http://schemas.microsoft.com/office/drawing/2014/main" val="1111459891"/>
                    </a:ext>
                  </a:extLst>
                </a:gridCol>
                <a:gridCol w="914551">
                  <a:extLst>
                    <a:ext uri="{9D8B030D-6E8A-4147-A177-3AD203B41FA5}">
                      <a16:colId xmlns:a16="http://schemas.microsoft.com/office/drawing/2014/main" val="1097658945"/>
                    </a:ext>
                  </a:extLst>
                </a:gridCol>
              </a:tblGrid>
              <a:tr h="254200">
                <a:tc rowSpan="10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P15v Gen2 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Performance Value</a:t>
                      </a: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$1,819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$2,019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557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754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21A9007JUS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21A9007KUS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09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i5-11400H 6C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i7-11800H 8C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45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8GB DDR4 </a:t>
                      </a: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16GB DDR4 </a:t>
                      </a: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5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19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300n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300n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05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 </a:t>
                      </a:r>
                    </a:p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T600 4GB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 </a:t>
                      </a:r>
                    </a:p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T600 4GB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9936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082386"/>
                  </a:ext>
                </a:extLst>
              </a:tr>
              <a:tr h="238032">
                <a:tc vMerge="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 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CF1C017-7C36-6BA3-3ADF-5AD6C7822134}"/>
              </a:ext>
            </a:extLst>
          </p:cNvPr>
          <p:cNvGraphicFramePr>
            <a:graphicFrameLocks noGrp="1"/>
          </p:cNvGraphicFramePr>
          <p:nvPr/>
        </p:nvGraphicFramePr>
        <p:xfrm>
          <a:off x="449660" y="3875722"/>
          <a:ext cx="2725943" cy="2338456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509733">
                  <a:extLst>
                    <a:ext uri="{9D8B030D-6E8A-4147-A177-3AD203B41FA5}">
                      <a16:colId xmlns:a16="http://schemas.microsoft.com/office/drawing/2014/main" val="1574239439"/>
                    </a:ext>
                  </a:extLst>
                </a:gridCol>
                <a:gridCol w="1108105">
                  <a:extLst>
                    <a:ext uri="{9D8B030D-6E8A-4147-A177-3AD203B41FA5}">
                      <a16:colId xmlns:a16="http://schemas.microsoft.com/office/drawing/2014/main" val="2551538030"/>
                    </a:ext>
                  </a:extLst>
                </a:gridCol>
                <a:gridCol w="1108105">
                  <a:extLst>
                    <a:ext uri="{9D8B030D-6E8A-4147-A177-3AD203B41FA5}">
                      <a16:colId xmlns:a16="http://schemas.microsoft.com/office/drawing/2014/main" val="3390443161"/>
                    </a:ext>
                  </a:extLst>
                </a:gridCol>
              </a:tblGrid>
              <a:tr h="248110">
                <a:tc rowSpan="8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T15g Gen2 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Performance Prosumer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$2,659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$3,149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5001114"/>
                  </a:ext>
                </a:extLst>
              </a:tr>
              <a:tr h="145974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6187798"/>
                  </a:ext>
                </a:extLst>
              </a:tr>
              <a:tr h="236938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20YS004TUS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20YS004SUS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6187279"/>
                  </a:ext>
                </a:extLst>
              </a:tr>
              <a:tr h="2449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i7-11800H 8C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i7-11800H 8C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4166514"/>
                  </a:ext>
                </a:extLst>
              </a:tr>
              <a:tr h="2289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16GB DDR4 </a:t>
                      </a: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16GB DDR4 </a:t>
                      </a: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0864085"/>
                  </a:ext>
                </a:extLst>
              </a:tr>
              <a:tr h="2787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Gen4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Gen4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5159874"/>
                  </a:ext>
                </a:extLst>
              </a:tr>
              <a:tr h="2166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15.6” FHD 500n </a:t>
                      </a:r>
                    </a:p>
                    <a:p>
                      <a:pPr lvl="0" algn="l">
                        <a:buNone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15.6” FHD 500n </a:t>
                      </a:r>
                    </a:p>
                    <a:p>
                      <a:pPr lvl="0" algn="l">
                        <a:buNone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4433084"/>
                  </a:ext>
                </a:extLst>
              </a:tr>
              <a:tr h="2835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 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GeForce 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RTX </a:t>
                      </a:r>
                      <a:r>
                        <a:rPr lang="en-US" sz="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3070 8GB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NVIDIA 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GeForce 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RTX </a:t>
                      </a:r>
                      <a:r>
                        <a:rPr lang="en-US" sz="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3080 16GB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6325332"/>
                  </a:ext>
                </a:extLst>
              </a:tr>
              <a:tr h="195146">
                <a:tc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180397"/>
                  </a:ext>
                </a:extLst>
              </a:tr>
              <a:tr h="232329">
                <a:tc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Warranty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87776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F93ED6E-97A1-A5CB-D35C-913B6D421E27}"/>
              </a:ext>
            </a:extLst>
          </p:cNvPr>
          <p:cNvGraphicFramePr>
            <a:graphicFrameLocks noGrp="1"/>
          </p:cNvGraphicFramePr>
          <p:nvPr/>
        </p:nvGraphicFramePr>
        <p:xfrm>
          <a:off x="5441794" y="3709442"/>
          <a:ext cx="5004818" cy="2534690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3853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38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3895">
                  <a:extLst>
                    <a:ext uri="{9D8B030D-6E8A-4147-A177-3AD203B41FA5}">
                      <a16:colId xmlns:a16="http://schemas.microsoft.com/office/drawing/2014/main" val="2398733482"/>
                    </a:ext>
                  </a:extLst>
                </a:gridCol>
                <a:gridCol w="923895">
                  <a:extLst>
                    <a:ext uri="{9D8B030D-6E8A-4147-A177-3AD203B41FA5}">
                      <a16:colId xmlns:a16="http://schemas.microsoft.com/office/drawing/2014/main" val="1798791317"/>
                    </a:ext>
                  </a:extLst>
                </a:gridCol>
                <a:gridCol w="923895">
                  <a:extLst>
                    <a:ext uri="{9D8B030D-6E8A-4147-A177-3AD203B41FA5}">
                      <a16:colId xmlns:a16="http://schemas.microsoft.com/office/drawing/2014/main" val="2912081294"/>
                    </a:ext>
                  </a:extLst>
                </a:gridCol>
                <a:gridCol w="923895">
                  <a:extLst>
                    <a:ext uri="{9D8B030D-6E8A-4147-A177-3AD203B41FA5}">
                      <a16:colId xmlns:a16="http://schemas.microsoft.com/office/drawing/2014/main" val="859200556"/>
                    </a:ext>
                  </a:extLst>
                </a:gridCol>
              </a:tblGrid>
              <a:tr h="251208">
                <a:tc rowSpan="9">
                  <a:txBody>
                    <a:bodyPr/>
                    <a:lstStyle/>
                    <a:p>
                      <a:pPr marL="0" marR="0" lvl="0" indent="0" algn="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P1 Gen4</a:t>
                      </a:r>
                      <a:r>
                        <a:rPr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  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 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Ultra-premium performance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</a:rPr>
                        <a:t>$2,619</a:t>
                      </a:r>
                      <a:endParaRPr kumimoji="0" lang="en-US" dirty="0"/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</a:rPr>
                        <a:t>$2,739</a:t>
                      </a:r>
                      <a:endParaRPr kumimoji="0" lang="en-US" dirty="0"/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</a:rPr>
                        <a:t>$2,949</a:t>
                      </a:r>
                      <a:endParaRPr kumimoji="0" lang="en-US" dirty="0"/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</a:rPr>
                        <a:t>$3,029</a:t>
                      </a:r>
                      <a:endParaRPr kumimoji="0" lang="en-US" dirty="0"/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defTabSz="1218987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</a:rPr>
                        <a:t>$3,999</a:t>
                      </a:r>
                      <a:endParaRPr kumimoji="0" lang="en-US" dirty="0"/>
                    </a:p>
                  </a:txBody>
                  <a:tcPr marL="68597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8612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Win10DG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Win10DG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Win10DG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Win10DG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Win10DG</a:t>
                      </a:r>
                    </a:p>
                  </a:txBody>
                  <a:tcPr marL="68597" marR="9527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1219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20Y4S2NL00</a:t>
                      </a:r>
                      <a:endParaRPr kumimoji="0" lang="en-US" b="1" dirty="0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20Y4S2NA00</a:t>
                      </a:r>
                      <a:endParaRPr kumimoji="0" lang="en-US" b="1" dirty="0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20Y4S2NK00</a:t>
                      </a:r>
                      <a:endParaRPr kumimoji="0" lang="en-US" b="1" dirty="0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20Y4S2NH00</a:t>
                      </a:r>
                      <a:endParaRPr kumimoji="0" lang="en-US" b="1" dirty="0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20Y4S2NC00</a:t>
                      </a:r>
                      <a:endParaRPr kumimoji="0" lang="en-US" b="1" dirty="0"/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93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Core 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i7-11850H vPro 8C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Core 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i7-11800H 8C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Core 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i7-11800H 8C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Core 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i7-11800H 8C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Core 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i9-11950H vPro 8C</a:t>
                      </a:r>
                    </a:p>
                  </a:txBody>
                  <a:tcPr marL="68597" marR="9527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30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16GB DDR4 </a:t>
                      </a:r>
                      <a:r>
                        <a:rPr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3200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32GB DDR4 </a:t>
                      </a:r>
                      <a:r>
                        <a:rPr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3200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32GB DDR4 </a:t>
                      </a:r>
                      <a:r>
                        <a:rPr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3200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32GB DDR4 </a:t>
                      </a:r>
                      <a:r>
                        <a:rPr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3200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32GB DDR4 </a:t>
                      </a:r>
                      <a:r>
                        <a:rPr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3200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3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512GB PCIe Gen4 SSD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PCIe Gen4 SSD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PCIe Gen4 SSD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PCIe Gen4 SSD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1TB PCIe Gen4 SSD</a:t>
                      </a: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059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16" WQXGA (QHD+) </a:t>
                      </a:r>
                    </a:p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IR Cam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16" WQXGA (QHD+) </a:t>
                      </a:r>
                    </a:p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IR Cam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16" WQUXGA (UHD+) </a:t>
                      </a:r>
                    </a:p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IR Cam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16" WQUXGA (UHD+) </a:t>
                      </a:r>
                      <a:r>
                        <a:rPr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touch</a:t>
                      </a:r>
                      <a:r>
                        <a:rPr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 </a:t>
                      </a:r>
                    </a:p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IR Cam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16" WQXGA (QHD+) </a:t>
                      </a:r>
                    </a:p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IR Cam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6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NVIDIA </a:t>
                      </a:r>
                    </a:p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T1200 4GB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 </a:t>
                      </a:r>
                    </a:p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RTX A2000 4GB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NVIDIA </a:t>
                      </a:r>
                    </a:p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RTX A2000 4GB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NVIDIA </a:t>
                      </a:r>
                    </a:p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RTX A2000 4GB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 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GeForce RTX3080 16GB</a:t>
                      </a: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65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8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Premier Support</a:t>
                      </a:r>
                      <a:endParaRPr lang="en-US" dirty="0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Premier Support</a:t>
                      </a:r>
                      <a:endParaRPr lang="en-US" dirty="0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Premier Support</a:t>
                      </a:r>
                      <a:endParaRPr lang="en-US" dirty="0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Premier Support</a:t>
                      </a:r>
                      <a:endParaRPr lang="en-US" dirty="0"/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Premier Support</a:t>
                      </a:r>
                      <a:endParaRPr lang="en-US" dirty="0"/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6527">
                <a:tc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 Year Warranty 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 Year Warranty 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 Year Warranty 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 Year Warranty 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 Year Warranty</a:t>
                      </a:r>
                      <a:endParaRPr lang="en-US" sz="800" b="0" i="0" u="none" strike="noStrike" noProof="0" dirty="0">
                        <a:effectLst/>
                      </a:endParaRPr>
                    </a:p>
                  </a:txBody>
                  <a:tcPr marL="68597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7849423-949E-C812-4B79-6EF6065A9482}"/>
              </a:ext>
            </a:extLst>
          </p:cNvPr>
          <p:cNvGraphicFramePr>
            <a:graphicFrameLocks noGrp="1"/>
          </p:cNvGraphicFramePr>
          <p:nvPr/>
        </p:nvGraphicFramePr>
        <p:xfrm>
          <a:off x="5745868" y="1365580"/>
          <a:ext cx="1392791" cy="2279407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43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8803">
                  <a:extLst>
                    <a:ext uri="{9D8B030D-6E8A-4147-A177-3AD203B41FA5}">
                      <a16:colId xmlns:a16="http://schemas.microsoft.com/office/drawing/2014/main" val="1960401254"/>
                    </a:ext>
                  </a:extLst>
                </a:gridCol>
              </a:tblGrid>
              <a:tr h="238265">
                <a:tc rowSpan="9">
                  <a:txBody>
                    <a:bodyPr/>
                    <a:lstStyle/>
                    <a:p>
                      <a:pPr marL="0" marR="0" lvl="0" indent="0" algn="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P17 Gen2</a:t>
                      </a:r>
                      <a:r>
                        <a:rPr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 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17”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 Ultimate 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Performance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$2,269</a:t>
                      </a:r>
                    </a:p>
                  </a:txBody>
                  <a:tcPr marL="68598" marR="9527" marT="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182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7537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20YU0057US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93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Core 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i7-11800H 8C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8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8GB DDR4 </a:t>
                      </a: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3200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76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512GB PCIe Gen4 SSD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80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17.3” FHD IR Cam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230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NVIDIA </a:t>
                      </a:r>
                    </a:p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T1200 4GB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31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Premier Support</a:t>
                      </a: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3110">
                <a:tc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3 Year Warranty 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9527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D47EC23F-1CA9-1E5F-1915-398A1FCEA1E1}"/>
              </a:ext>
            </a:extLst>
          </p:cNvPr>
          <p:cNvSpPr txBox="1"/>
          <p:nvPr/>
        </p:nvSpPr>
        <p:spPr>
          <a:xfrm>
            <a:off x="7871868" y="3400438"/>
            <a:ext cx="25747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Win10DG OS EOL: 2/26/2023</a:t>
            </a:r>
          </a:p>
        </p:txBody>
      </p:sp>
    </p:spTree>
    <p:extLst>
      <p:ext uri="{BB962C8B-B14F-4D97-AF65-F5344CB8AC3E}">
        <p14:creationId xmlns:p14="http://schemas.microsoft.com/office/powerpoint/2010/main" val="15000213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74F41072-B93F-4DF9-86CA-3F7C888527F3}"/>
              </a:ext>
            </a:extLst>
          </p:cNvPr>
          <p:cNvCxnSpPr>
            <a:cxnSpLocks/>
          </p:cNvCxnSpPr>
          <p:nvPr/>
        </p:nvCxnSpPr>
        <p:spPr>
          <a:xfrm flipV="1">
            <a:off x="3028210" y="1451694"/>
            <a:ext cx="42499" cy="367328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BAEB1B84-E2CA-40DD-BD4B-2387A5DA0B40}"/>
              </a:ext>
            </a:extLst>
          </p:cNvPr>
          <p:cNvCxnSpPr>
            <a:cxnSpLocks/>
          </p:cNvCxnSpPr>
          <p:nvPr/>
        </p:nvCxnSpPr>
        <p:spPr>
          <a:xfrm flipV="1">
            <a:off x="1602526" y="3158455"/>
            <a:ext cx="9569" cy="15098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50613D2F-1BDF-4277-B9ED-BD499F6DDF51}"/>
              </a:ext>
            </a:extLst>
          </p:cNvPr>
          <p:cNvCxnSpPr>
            <a:cxnSpLocks/>
          </p:cNvCxnSpPr>
          <p:nvPr/>
        </p:nvCxnSpPr>
        <p:spPr>
          <a:xfrm flipV="1">
            <a:off x="2358853" y="2362373"/>
            <a:ext cx="0" cy="293423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051484" y="228604"/>
            <a:ext cx="6737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LENOVO TOPSELLER 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ThinkStation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 Workstations</a:t>
            </a:r>
          </a:p>
        </p:txBody>
      </p:sp>
      <p:pic>
        <p:nvPicPr>
          <p:cNvPr id="33" name="Picture 32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264" y="253105"/>
            <a:ext cx="771096" cy="771097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D530F01B-B9CA-41A8-8D7D-896E14C2ADBE}"/>
              </a:ext>
            </a:extLst>
          </p:cNvPr>
          <p:cNvSpPr/>
          <p:nvPr/>
        </p:nvSpPr>
        <p:spPr>
          <a:xfrm>
            <a:off x="904806" y="1024850"/>
            <a:ext cx="77457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  1 OF 10 ]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34361707-D023-40B3-8FEA-155709129EBD}"/>
              </a:ext>
            </a:extLst>
          </p:cNvPr>
          <p:cNvGrpSpPr/>
          <p:nvPr/>
        </p:nvGrpSpPr>
        <p:grpSpPr>
          <a:xfrm>
            <a:off x="9187136" y="1260333"/>
            <a:ext cx="1704222" cy="2471217"/>
            <a:chOff x="6820141" y="1568540"/>
            <a:chExt cx="1704222" cy="2471217"/>
          </a:xfrm>
        </p:grpSpPr>
        <p:sp>
          <p:nvSpPr>
            <p:cNvPr id="120" name="TextBox 12">
              <a:extLst>
                <a:ext uri="{FF2B5EF4-FFF2-40B4-BE49-F238E27FC236}">
                  <a16:creationId xmlns:a16="http://schemas.microsoft.com/office/drawing/2014/main" id="{525076F7-A460-4F05-821D-5A1D6C8CED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20141" y="1568540"/>
              <a:ext cx="1704222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LenovoDo-Bold"/>
                </a:rPr>
                <a:t>P520</a:t>
              </a:r>
            </a:p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黑体" panose="02010609060101010101" pitchFamily="49" charset="-122"/>
                  <a:cs typeface="Arial"/>
                </a:rPr>
                <a:t>THE MOST</a:t>
              </a:r>
            </a:p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黑体" panose="02010609060101010101" pitchFamily="49" charset="-122"/>
                  <a:cs typeface="Arial"/>
                </a:rPr>
                <a:t>POWERFUL</a:t>
              </a:r>
            </a:p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黑体" panose="02010609060101010101" pitchFamily="49" charset="-122"/>
                  <a:cs typeface="Arial"/>
                </a:rPr>
                <a:t>SINGLE CPU WORKSTATION</a:t>
              </a: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Arial"/>
              </a:endParaRPr>
            </a:p>
          </p:txBody>
        </p: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0EC6EC2E-0905-4227-89E1-42459051677F}"/>
                </a:ext>
              </a:extLst>
            </p:cNvPr>
            <p:cNvCxnSpPr/>
            <p:nvPr/>
          </p:nvCxnSpPr>
          <p:spPr>
            <a:xfrm flipH="1" flipV="1">
              <a:off x="6867279" y="1653571"/>
              <a:ext cx="17484" cy="238618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7E10FEC6-8901-4807-B0AD-DC2FFC8A9A6C}"/>
              </a:ext>
            </a:extLst>
          </p:cNvPr>
          <p:cNvGrpSpPr/>
          <p:nvPr/>
        </p:nvGrpSpPr>
        <p:grpSpPr>
          <a:xfrm>
            <a:off x="6798694" y="1255682"/>
            <a:ext cx="2162858" cy="2496390"/>
            <a:chOff x="6622167" y="513929"/>
            <a:chExt cx="1590376" cy="2496390"/>
          </a:xfrm>
        </p:grpSpPr>
        <p:sp>
          <p:nvSpPr>
            <p:cNvPr id="123" name="TextBox 12">
              <a:extLst>
                <a:ext uri="{FF2B5EF4-FFF2-40B4-BE49-F238E27FC236}">
                  <a16:creationId xmlns:a16="http://schemas.microsoft.com/office/drawing/2014/main" id="{21444FCD-0B5F-41CF-B281-A1649918C5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28627" y="513929"/>
              <a:ext cx="1583916" cy="892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黑体" panose="02010609060101010101" pitchFamily="49" charset="-122"/>
                  <a:cs typeface="LenovoDo-Bold"/>
                </a:rPr>
                <a:t>P720</a:t>
              </a:r>
            </a:p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黑体" panose="02010609060101010101" pitchFamily="49" charset="-122"/>
                  <a:cs typeface="Arial"/>
                </a:rPr>
                <a:t>PROFESSIONAL POWER WITH ULTIMATE</a:t>
              </a:r>
            </a:p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黑体" panose="02010609060101010101" pitchFamily="49" charset="-122"/>
                  <a:cs typeface="Arial"/>
                </a:rPr>
                <a:t>VERSATILITY</a:t>
              </a:r>
            </a:p>
          </p:txBody>
        </p: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66AEBBA4-B207-4ED1-9FAB-8A9068E43F99}"/>
                </a:ext>
              </a:extLst>
            </p:cNvPr>
            <p:cNvCxnSpPr/>
            <p:nvPr/>
          </p:nvCxnSpPr>
          <p:spPr>
            <a:xfrm flipV="1">
              <a:off x="6622167" y="624132"/>
              <a:ext cx="9148" cy="238618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E1FFF0FE-9487-4E40-BDB3-F6570415F510}"/>
              </a:ext>
            </a:extLst>
          </p:cNvPr>
          <p:cNvGrpSpPr/>
          <p:nvPr/>
        </p:nvGrpSpPr>
        <p:grpSpPr>
          <a:xfrm>
            <a:off x="5031598" y="1264034"/>
            <a:ext cx="2173737" cy="2419169"/>
            <a:chOff x="4402061" y="343308"/>
            <a:chExt cx="2173737" cy="2419169"/>
          </a:xfrm>
        </p:grpSpPr>
        <p:sp>
          <p:nvSpPr>
            <p:cNvPr id="126" name="TextBox 12">
              <a:extLst>
                <a:ext uri="{FF2B5EF4-FFF2-40B4-BE49-F238E27FC236}">
                  <a16:creationId xmlns:a16="http://schemas.microsoft.com/office/drawing/2014/main" id="{1F099DAD-1E3F-4DFD-958C-4B3417D094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02061" y="343308"/>
              <a:ext cx="2173737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黑体" panose="02010609060101010101" pitchFamily="49" charset="-122"/>
                  <a:cs typeface="LenovoDo-Bold"/>
                </a:rPr>
                <a:t>P920</a:t>
              </a:r>
            </a:p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MOST</a:t>
              </a:r>
            </a:p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ADVANCED</a:t>
              </a:r>
            </a:p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DUAL-PROCESSOR WORKSTATION</a:t>
              </a:r>
            </a:p>
          </p:txBody>
        </p: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EAF53690-D313-465E-822B-7C3A6D060252}"/>
                </a:ext>
              </a:extLst>
            </p:cNvPr>
            <p:cNvCxnSpPr/>
            <p:nvPr/>
          </p:nvCxnSpPr>
          <p:spPr>
            <a:xfrm flipH="1" flipV="1">
              <a:off x="4419518" y="452620"/>
              <a:ext cx="18459" cy="230985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6912254B-3511-4C82-8A91-411E70959133}"/>
              </a:ext>
            </a:extLst>
          </p:cNvPr>
          <p:cNvGrpSpPr/>
          <p:nvPr/>
        </p:nvGrpSpPr>
        <p:grpSpPr>
          <a:xfrm>
            <a:off x="3556011" y="1642673"/>
            <a:ext cx="2120705" cy="2668850"/>
            <a:chOff x="2478248" y="1850114"/>
            <a:chExt cx="2120705" cy="2668850"/>
          </a:xfrm>
        </p:grpSpPr>
        <p:sp>
          <p:nvSpPr>
            <p:cNvPr id="129" name="TextBox 12">
              <a:extLst>
                <a:ext uri="{FF2B5EF4-FFF2-40B4-BE49-F238E27FC236}">
                  <a16:creationId xmlns:a16="http://schemas.microsoft.com/office/drawing/2014/main" id="{A2F9712A-49DF-4CD8-8C1E-5DEB05F580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78248" y="1850114"/>
              <a:ext cx="2120705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黑体" panose="02010609060101010101" pitchFamily="49" charset="-122"/>
                  <a:cs typeface="LenovoDo-Bold"/>
                </a:rPr>
                <a:t>P360 Tower</a:t>
              </a:r>
            </a:p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黑体" panose="02010609060101010101" pitchFamily="49" charset="-122"/>
                  <a:cs typeface="Arial"/>
                </a:rPr>
                <a:t>POWER OF A WORKSTATION,</a:t>
              </a:r>
            </a:p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黑体" panose="02010609060101010101" pitchFamily="49" charset="-122"/>
                  <a:cs typeface="Arial"/>
                </a:rPr>
                <a:t>PRICE OF A</a:t>
              </a:r>
            </a:p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黑体" panose="02010609060101010101" pitchFamily="49" charset="-122"/>
                  <a:cs typeface="Arial"/>
                </a:rPr>
                <a:t>DESKTOP</a:t>
              </a:r>
              <a:endPara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Arial"/>
              </a:endParaRPr>
            </a:p>
          </p:txBody>
        </p: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2A9F1CD4-5BC0-436E-B337-C2A4DD69CD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18244" y="1951038"/>
              <a:ext cx="0" cy="256792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6C5BF46E-40D1-4201-93DF-40F8735CE1DE}"/>
              </a:ext>
            </a:extLst>
          </p:cNvPr>
          <p:cNvGrpSpPr/>
          <p:nvPr/>
        </p:nvGrpSpPr>
        <p:grpSpPr>
          <a:xfrm>
            <a:off x="10391311" y="2599399"/>
            <a:ext cx="1797558" cy="2068915"/>
            <a:chOff x="8868705" y="1430872"/>
            <a:chExt cx="1797558" cy="2068915"/>
          </a:xfrm>
        </p:grpSpPr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86E820FB-8310-470C-905A-07448E3FF317}"/>
                </a:ext>
              </a:extLst>
            </p:cNvPr>
            <p:cNvCxnSpPr/>
            <p:nvPr/>
          </p:nvCxnSpPr>
          <p:spPr>
            <a:xfrm flipV="1">
              <a:off x="8923762" y="1513656"/>
              <a:ext cx="0" cy="198613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133" name="TextBox 12">
              <a:extLst>
                <a:ext uri="{FF2B5EF4-FFF2-40B4-BE49-F238E27FC236}">
                  <a16:creationId xmlns:a16="http://schemas.microsoft.com/office/drawing/2014/main" id="{CD880829-78A4-4D8C-A934-223EBE37B2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68705" y="1430872"/>
              <a:ext cx="1797558" cy="1354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noAutofit/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LenovoDo-Bold"/>
                </a:rPr>
                <a:t>P520c</a:t>
              </a:r>
            </a:p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HIGH</a:t>
              </a:r>
            </a:p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PERFORMANCE WITHOUT THE HIGH PRICE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134" name="TextBox 12">
            <a:extLst>
              <a:ext uri="{FF2B5EF4-FFF2-40B4-BE49-F238E27FC236}">
                <a16:creationId xmlns:a16="http://schemas.microsoft.com/office/drawing/2014/main" id="{0C43374C-87B2-459E-BD59-9A5F54B6B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337" y="2239410"/>
            <a:ext cx="171116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LenovoDo-Bold"/>
              </a:rPr>
              <a:t>P360 Tiny</a:t>
            </a:r>
          </a:p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WORLD’S SMALLEST WORKSTATION</a:t>
            </a:r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AD9DB002-6652-4EF7-AE6C-745A4B580E73}"/>
              </a:ext>
            </a:extLst>
          </p:cNvPr>
          <p:cNvGrpSpPr/>
          <p:nvPr/>
        </p:nvGrpSpPr>
        <p:grpSpPr>
          <a:xfrm>
            <a:off x="6529346" y="2542709"/>
            <a:ext cx="1711351" cy="2471257"/>
            <a:chOff x="6220384" y="1432570"/>
            <a:chExt cx="1711351" cy="2471257"/>
          </a:xfrm>
        </p:grpSpPr>
        <p:sp>
          <p:nvSpPr>
            <p:cNvPr id="136" name="TextBox 12">
              <a:extLst>
                <a:ext uri="{FF2B5EF4-FFF2-40B4-BE49-F238E27FC236}">
                  <a16:creationId xmlns:a16="http://schemas.microsoft.com/office/drawing/2014/main" id="{AF000FDC-9F60-4C10-8137-1E849E908D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20384" y="1432570"/>
              <a:ext cx="1711351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LenovoDo-Bold"/>
                </a:rPr>
                <a:t>P620</a:t>
              </a:r>
            </a:p>
            <a:p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黑体" panose="02010609060101010101" pitchFamily="49" charset="-122"/>
                  <a:cs typeface="Arial"/>
                </a:rPr>
                <a:t>LIMITLESS</a:t>
              </a:r>
            </a:p>
            <a:p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黑体" panose="02010609060101010101" pitchFamily="49" charset="-122"/>
                  <a:cs typeface="Arial"/>
                </a:rPr>
                <a:t>POSSIBILITIES</a:t>
              </a:r>
              <a:endPara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Arial"/>
              </a:endParaRPr>
            </a:p>
          </p:txBody>
        </p: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0A081FE7-6BF8-4ECE-AF58-D15211F4558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907123" y="1517641"/>
              <a:ext cx="17484" cy="238618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138" name="Picture 2" descr="images">
            <a:extLst>
              <a:ext uri="{FF2B5EF4-FFF2-40B4-BE49-F238E27FC236}">
                <a16:creationId xmlns:a16="http://schemas.microsoft.com/office/drawing/2014/main" id="{3B5F79E7-63EA-4123-9A08-513D4CDA5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99969" y="3869228"/>
            <a:ext cx="2824472" cy="277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" name="TextBox 12">
            <a:extLst>
              <a:ext uri="{FF2B5EF4-FFF2-40B4-BE49-F238E27FC236}">
                <a16:creationId xmlns:a16="http://schemas.microsoft.com/office/drawing/2014/main" id="{43266776-E134-4B03-A3F9-C24B847467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5336" y="3054089"/>
            <a:ext cx="171116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LenovoDo-Bold"/>
              </a:rPr>
              <a:t>P348 (Intel) / P358 (AMD) Tower</a:t>
            </a:r>
          </a:p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SUB-ENTRY WORKSTATION</a:t>
            </a:r>
          </a:p>
        </p:txBody>
      </p:sp>
      <p:sp>
        <p:nvSpPr>
          <p:cNvPr id="143" name="TextBox 12">
            <a:extLst>
              <a:ext uri="{FF2B5EF4-FFF2-40B4-BE49-F238E27FC236}">
                <a16:creationId xmlns:a16="http://schemas.microsoft.com/office/drawing/2014/main" id="{2DC65BD7-DBC2-42E1-9F7A-F594489784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2095" y="1345364"/>
            <a:ext cx="151582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LenovoDo-Bold"/>
              </a:rPr>
              <a:t>P360 Ultra</a:t>
            </a:r>
          </a:p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REDEFIGNING THE POWER OF SMALL</a:t>
            </a:r>
          </a:p>
        </p:txBody>
      </p:sp>
      <p:pic>
        <p:nvPicPr>
          <p:cNvPr id="142" name="Picture 14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D745ED2-5CC7-4B4F-820C-F8B161278D7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7763" y="1948744"/>
            <a:ext cx="10342757" cy="579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936382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51482" y="228600"/>
            <a:ext cx="5175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LENOVO TOPSELLER 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ThinkStation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Workstations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332417" y="6489723"/>
            <a:ext cx="27950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Prices shown do not include rebate (if available).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6A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28262" y="253101"/>
            <a:ext cx="771097" cy="771097"/>
          </a:xfrm>
          <a:prstGeom prst="rect">
            <a:avLst/>
          </a:prstGeom>
        </p:spPr>
      </p:pic>
      <p:sp>
        <p:nvSpPr>
          <p:cNvPr id="8" name="TextBox 12"/>
          <p:cNvSpPr txBox="1">
            <a:spLocks noChangeArrowheads="1"/>
          </p:cNvSpPr>
          <p:nvPr/>
        </p:nvSpPr>
        <p:spPr bwMode="auto">
          <a:xfrm>
            <a:off x="6566274" y="201994"/>
            <a:ext cx="519656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World’s Smallest Workstation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Big Performance &amp; Reliability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FAB954E8-7BC0-4EBD-A55B-80A0606F870F}"/>
              </a:ext>
            </a:extLst>
          </p:cNvPr>
          <p:cNvGraphicFramePr>
            <a:graphicFrameLocks noGrp="1"/>
          </p:cNvGraphicFramePr>
          <p:nvPr/>
        </p:nvGraphicFramePr>
        <p:xfrm>
          <a:off x="397212" y="1828589"/>
          <a:ext cx="10328699" cy="3061654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5817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0989">
                  <a:extLst>
                    <a:ext uri="{9D8B030D-6E8A-4147-A177-3AD203B41FA5}">
                      <a16:colId xmlns:a16="http://schemas.microsoft.com/office/drawing/2014/main" val="1042611577"/>
                    </a:ext>
                  </a:extLst>
                </a:gridCol>
                <a:gridCol w="1620989">
                  <a:extLst>
                    <a:ext uri="{9D8B030D-6E8A-4147-A177-3AD203B41FA5}">
                      <a16:colId xmlns:a16="http://schemas.microsoft.com/office/drawing/2014/main" val="1684835062"/>
                    </a:ext>
                  </a:extLst>
                </a:gridCol>
                <a:gridCol w="1620989">
                  <a:extLst>
                    <a:ext uri="{9D8B030D-6E8A-4147-A177-3AD203B41FA5}">
                      <a16:colId xmlns:a16="http://schemas.microsoft.com/office/drawing/2014/main" val="1344679876"/>
                    </a:ext>
                  </a:extLst>
                </a:gridCol>
                <a:gridCol w="1627980">
                  <a:extLst>
                    <a:ext uri="{9D8B030D-6E8A-4147-A177-3AD203B41FA5}">
                      <a16:colId xmlns:a16="http://schemas.microsoft.com/office/drawing/2014/main" val="3112684891"/>
                    </a:ext>
                  </a:extLst>
                </a:gridCol>
                <a:gridCol w="1627980">
                  <a:extLst>
                    <a:ext uri="{9D8B030D-6E8A-4147-A177-3AD203B41FA5}">
                      <a16:colId xmlns:a16="http://schemas.microsoft.com/office/drawing/2014/main" val="27142937"/>
                    </a:ext>
                  </a:extLst>
                </a:gridCol>
                <a:gridCol w="1627980">
                  <a:extLst>
                    <a:ext uri="{9D8B030D-6E8A-4147-A177-3AD203B41FA5}">
                      <a16:colId xmlns:a16="http://schemas.microsoft.com/office/drawing/2014/main" val="1153885655"/>
                    </a:ext>
                  </a:extLst>
                </a:gridCol>
              </a:tblGrid>
              <a:tr h="351574">
                <a:tc rowSpan="10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P340</a:t>
                      </a:r>
                      <a:r>
                        <a:rPr lang="en-US" sz="2000" b="1" baseline="0" dirty="0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 Tiny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$1,729.00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$1,659.00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$1,939.00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$1,929.00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$1,889.00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$2,129.00</a:t>
                      </a: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6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762" marR="4762" marT="4762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000" b="1" i="0" u="none" strike="noStrike" kern="1200" cap="none" spc="0" normalizeH="0" baseline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762" marR="4762" marT="4762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>
                        <a:buNone/>
                      </a:pPr>
                      <a:endParaRPr lang="en-US" sz="11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2" marR="4762" marT="4762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>
                        <a:buNone/>
                      </a:pPr>
                      <a:endParaRPr lang="en-US" sz="11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2" marR="4762" marT="4762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>
                        <a:buNone/>
                      </a:pPr>
                      <a:endParaRPr lang="en-US" sz="11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2" marR="4762" marT="4762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>
                        <a:buNone/>
                      </a:pPr>
                      <a:endParaRPr lang="en-US" sz="11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2" marR="4762" marT="4762" marB="0">
                    <a:lnR w="0"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103466"/>
                  </a:ext>
                </a:extLst>
              </a:tr>
              <a:tr h="291668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30DF0087US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30DFS0UY00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1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30DF0088US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30DF008AUS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30DFS0V000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1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30DF0089US</a:t>
                      </a:r>
                    </a:p>
                  </a:txBody>
                  <a:tcPr marL="4763" marR="4763" marT="4763" marB="0" anchor="ctr"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736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Core i7-10700T  8C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Core i7-10700T  8C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latin typeface="+mn-lt"/>
                        </a:rPr>
                        <a:t>Core i7-10700T  8C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Core i9-10900T  10C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Core i9-10900T  10C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latin typeface="+mn-lt"/>
                        </a:rPr>
                        <a:t>Core i9-10900T  10C</a:t>
                      </a: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736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16GB non-ECC 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16GB non-ECC 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latin typeface="+mn-lt"/>
                        </a:rPr>
                        <a:t>32GB non-ECC 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16GB non-ECC 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16GB non-ECC 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latin typeface="+mn-lt"/>
                        </a:rPr>
                        <a:t>32GB non-ECC </a:t>
                      </a: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812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512GB PCIe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512GB PCIe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latin typeface="+mn-lt"/>
                        </a:rPr>
                        <a:t>1TB PCIe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512GB PCIe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512GB PCIe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latin typeface="+mn-lt"/>
                        </a:rPr>
                        <a:t>1TB PCIe SSD</a:t>
                      </a: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59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T1000 (8GB)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T1000 (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4GB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T1000 (8GB)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T1000 (8GB)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T1000 (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4GB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T1000 (8GB)</a:t>
                      </a: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81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/>
                        </a:rPr>
                        <a:t>Premier Support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b="0" i="0" u="none" strike="noStrike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Premier Support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Premier Support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/>
                        </a:rPr>
                        <a:t>Premier Support</a:t>
                      </a: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320635"/>
                  </a:ext>
                </a:extLst>
              </a:tr>
              <a:tr h="3281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Win </a:t>
                      </a:r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11 Pro</a:t>
                      </a:r>
                      <a:endParaRPr lang="cs-CZ" sz="1100" b="0" i="0" u="none" strike="noStrike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Win </a:t>
                      </a:r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11 Pro</a:t>
                      </a:r>
                      <a:endParaRPr lang="cs-CZ" sz="1100" b="0" i="0" u="none" strike="noStrike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b="0" i="0" u="none" strike="noStrike" baseline="0" err="1">
                          <a:solidFill>
                            <a:schemeClr val="tx1"/>
                          </a:solidFill>
                          <a:latin typeface="+mn-lt"/>
                        </a:rPr>
                        <a:t>Win</a:t>
                      </a:r>
                      <a:r>
                        <a:rPr lang="cs-CZ" sz="1100" b="0" i="0" u="none" strike="noStrike" baseline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latin typeface="+mn-lt"/>
                        </a:rPr>
                        <a:t>11 Pro</a:t>
                      </a:r>
                      <a:endParaRPr lang="cs-CZ" sz="1100" b="0" i="0" u="none" strike="noStrike" baseline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Win </a:t>
                      </a:r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11 Pro</a:t>
                      </a:r>
                      <a:endParaRPr lang="cs-CZ" sz="1100" b="0" i="0" u="none" strike="noStrike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Win </a:t>
                      </a:r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11 Pro</a:t>
                      </a:r>
                      <a:endParaRPr lang="cs-CZ" sz="1100" b="0" i="0" u="none" strike="noStrike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b="0" i="0" u="none" strike="noStrike" baseline="0" err="1">
                          <a:solidFill>
                            <a:schemeClr val="tx1"/>
                          </a:solidFill>
                          <a:latin typeface="+mn-lt"/>
                        </a:rPr>
                        <a:t>Win</a:t>
                      </a:r>
                      <a:r>
                        <a:rPr lang="cs-CZ" sz="1100" b="0" i="0" u="none" strike="noStrike" baseline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latin typeface="+mn-lt"/>
                        </a:rPr>
                        <a:t>11 Pro</a:t>
                      </a:r>
                      <a:endParaRPr lang="cs-CZ" sz="1100" b="0" i="0" u="none" strike="noStrike" baseline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1668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3 Year Onsite </a:t>
                      </a:r>
                      <a:endParaRPr lang="cs-CZ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3 Year Onsite </a:t>
                      </a:r>
                      <a:endParaRPr lang="cs-CZ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latin typeface="+mn-lt"/>
                        </a:rPr>
                        <a:t>3 Year Onsite </a:t>
                      </a:r>
                      <a:endParaRPr lang="cs-CZ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3 Year Onsite </a:t>
                      </a:r>
                      <a:endParaRPr lang="cs-CZ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3 Year Onsite </a:t>
                      </a:r>
                      <a:endParaRPr lang="cs-CZ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3 Year Onsite </a:t>
                      </a:r>
                      <a:endParaRPr lang="cs-CZ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307F4267-915E-46EC-A036-EF1FB37773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609" y="2377340"/>
            <a:ext cx="3376317" cy="210331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055AD41-C33C-40AD-834A-ACA635ABB742}"/>
              </a:ext>
            </a:extLst>
          </p:cNvPr>
          <p:cNvSpPr/>
          <p:nvPr/>
        </p:nvSpPr>
        <p:spPr>
          <a:xfrm>
            <a:off x="1051482" y="1032991"/>
            <a:ext cx="77457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  2 OF 10 ]</a:t>
            </a: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1C0FDB-ECC9-4EDA-AAFE-46F37371BD82}"/>
              </a:ext>
            </a:extLst>
          </p:cNvPr>
          <p:cNvSpPr txBox="1"/>
          <p:nvPr/>
        </p:nvSpPr>
        <p:spPr>
          <a:xfrm>
            <a:off x="3860237" y="5428402"/>
            <a:ext cx="4097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P350 Tiny – Sold Out, EOL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D3A729-BF6D-B0DA-B613-078808BF9BFD}"/>
              </a:ext>
            </a:extLst>
          </p:cNvPr>
          <p:cNvSpPr txBox="1"/>
          <p:nvPr/>
        </p:nvSpPr>
        <p:spPr>
          <a:xfrm>
            <a:off x="4330689" y="1366923"/>
            <a:ext cx="4097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While Supply Lasts</a:t>
            </a:r>
          </a:p>
        </p:txBody>
      </p:sp>
    </p:spTree>
    <p:extLst>
      <p:ext uri="{BB962C8B-B14F-4D97-AF65-F5344CB8AC3E}">
        <p14:creationId xmlns:p14="http://schemas.microsoft.com/office/powerpoint/2010/main" val="7662790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51482" y="228600"/>
            <a:ext cx="5175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LENOVO TOPSELLER 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ThinkStation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Workstations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332417" y="6489723"/>
            <a:ext cx="27950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Prices shown do not include rebate (if available).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6A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28262" y="253101"/>
            <a:ext cx="771097" cy="771097"/>
          </a:xfrm>
          <a:prstGeom prst="rect">
            <a:avLst/>
          </a:prstGeom>
        </p:spPr>
      </p:pic>
      <p:sp>
        <p:nvSpPr>
          <p:cNvPr id="8" name="TextBox 12"/>
          <p:cNvSpPr txBox="1">
            <a:spLocks noChangeArrowheads="1"/>
          </p:cNvSpPr>
          <p:nvPr/>
        </p:nvSpPr>
        <p:spPr bwMode="auto">
          <a:xfrm>
            <a:off x="6566274" y="201994"/>
            <a:ext cx="519656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World’s Smallest Workstation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Big Performance &amp; Reliability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FAB954E8-7BC0-4EBD-A55B-80A0606F870F}"/>
              </a:ext>
            </a:extLst>
          </p:cNvPr>
          <p:cNvGraphicFramePr>
            <a:graphicFrameLocks noGrp="1"/>
          </p:cNvGraphicFramePr>
          <p:nvPr/>
        </p:nvGraphicFramePr>
        <p:xfrm>
          <a:off x="292609" y="1963535"/>
          <a:ext cx="9226980" cy="3392133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969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1288">
                  <a:extLst>
                    <a:ext uri="{9D8B030D-6E8A-4147-A177-3AD203B41FA5}">
                      <a16:colId xmlns:a16="http://schemas.microsoft.com/office/drawing/2014/main" val="773608622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1344679876"/>
                    </a:ext>
                  </a:extLst>
                </a:gridCol>
                <a:gridCol w="1179576">
                  <a:extLst>
                    <a:ext uri="{9D8B030D-6E8A-4147-A177-3AD203B41FA5}">
                      <a16:colId xmlns:a16="http://schemas.microsoft.com/office/drawing/2014/main" val="2261391"/>
                    </a:ext>
                  </a:extLst>
                </a:gridCol>
                <a:gridCol w="1060704">
                  <a:extLst>
                    <a:ext uri="{9D8B030D-6E8A-4147-A177-3AD203B41FA5}">
                      <a16:colId xmlns:a16="http://schemas.microsoft.com/office/drawing/2014/main" val="1548333506"/>
                    </a:ext>
                  </a:extLst>
                </a:gridCol>
                <a:gridCol w="1271016">
                  <a:extLst>
                    <a:ext uri="{9D8B030D-6E8A-4147-A177-3AD203B41FA5}">
                      <a16:colId xmlns:a16="http://schemas.microsoft.com/office/drawing/2014/main" val="1751007045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3112684891"/>
                    </a:ext>
                  </a:extLst>
                </a:gridCol>
                <a:gridCol w="1299133">
                  <a:extLst>
                    <a:ext uri="{9D8B030D-6E8A-4147-A177-3AD203B41FA5}">
                      <a16:colId xmlns:a16="http://schemas.microsoft.com/office/drawing/2014/main" val="27142937"/>
                    </a:ext>
                  </a:extLst>
                </a:gridCol>
              </a:tblGrid>
              <a:tr h="368185">
                <a:tc rowSpan="10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P360 Tiny</a:t>
                      </a:r>
                      <a:endParaRPr kumimoji="0" lang="cs-CZ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$1,529</a:t>
                      </a:r>
                    </a:p>
                  </a:txBody>
                  <a:tcPr marL="0" marR="0" marT="0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$1,549</a:t>
                      </a:r>
                    </a:p>
                  </a:txBody>
                  <a:tcPr marL="0" marR="0" marT="0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$1,799</a:t>
                      </a:r>
                    </a:p>
                  </a:txBody>
                  <a:tcPr marL="0" marR="0" marT="0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$2,199</a:t>
                      </a:r>
                    </a:p>
                  </a:txBody>
                  <a:tcPr marL="0" marR="0" marT="0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$2,099</a:t>
                      </a:r>
                    </a:p>
                  </a:txBody>
                  <a:tcPr marL="0" marR="0" marT="0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$2,319</a:t>
                      </a:r>
                    </a:p>
                  </a:txBody>
                  <a:tcPr marL="0" marR="0" marT="0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$2409</a:t>
                      </a:r>
                    </a:p>
                  </a:txBody>
                  <a:tcPr marL="0" marR="0" marT="0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8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r-HR" sz="1100" b="1" i="0" u="none" strike="noStrike" baseline="0" dirty="0"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r-HR" sz="1100" b="1" i="0" u="none" strike="noStrike" baseline="0" dirty="0"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i="0" u="none" strike="noStrike" baseline="0" dirty="0">
                          <a:solidFill>
                            <a:srgbClr val="0070C0"/>
                          </a:solidFill>
                          <a:latin typeface="+mn-lt"/>
                        </a:rPr>
                        <a:t>$100 Rebate</a:t>
                      </a:r>
                      <a:endParaRPr lang="hr-HR" sz="1000" b="1" i="0" u="none" strike="noStrike" baseline="0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r-HR" sz="1100" b="1" i="0" u="none" strike="noStrike" baseline="0" dirty="0"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r-HR" sz="1100" b="1" i="0" u="none" strike="noStrike" baseline="0" dirty="0"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0522256"/>
                  </a:ext>
                </a:extLst>
              </a:tr>
              <a:tr h="319802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30FA005RUS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30FA001EUS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 b="1" i="0" u="none" strike="noStrike" baseline="0" dirty="0">
                          <a:latin typeface="+mn-lt"/>
                        </a:rPr>
                        <a:t>30FA005QUS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 b="1" i="0" u="none" strike="noStrike" baseline="0" dirty="0">
                          <a:latin typeface="+mn-lt"/>
                        </a:rPr>
                        <a:t>30FA001DUS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0" u="none" strike="noStrike" baseline="0" dirty="0">
                          <a:latin typeface="+mn-lt"/>
                        </a:rPr>
                        <a:t>30FA001BUS</a:t>
                      </a:r>
                      <a:endParaRPr lang="hr-HR" sz="1100" b="1" i="0" u="none" strike="noStrike" baseline="0" dirty="0"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 b="1" i="0" u="none" strike="noStrike" baseline="0" dirty="0">
                          <a:latin typeface="+mn-lt"/>
                        </a:rPr>
                        <a:t>30FA005SUS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 b="1" i="0" u="none" strike="noStrike" baseline="0" dirty="0">
                          <a:latin typeface="+mn-lt"/>
                        </a:rPr>
                        <a:t>30FA001FUS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32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Core i5-12500T 6C 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Core i7-12700T  12C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Core i7-12700T  12C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Core i7-12700T  12C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Core i9-12900T  16C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Core i9-12900T  16C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Core i9-12900T  16C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316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16GB non-ECC 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16GB non-ECC 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16GB non-ECC 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32GB non-ECC 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16GB non-ECC 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32GB non-ECC 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32GB non-ECC 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109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512GB PCIe SSD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512GB PCIe SSD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512GB PCIe SSD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1TB PCIe SSD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512GB PCIe SSD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1TB PCIe SSD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1TB PCIe SSD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16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T1000 (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4GB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T400 (4GB)</a:t>
                      </a:r>
                      <a:endParaRPr kumimoji="0" 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T1000 (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4GB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T1000 (8GB)</a:t>
                      </a:r>
                      <a:endParaRPr kumimoji="0" 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T1000 (8GB)</a:t>
                      </a:r>
                      <a:endParaRPr kumimoji="0" 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T1000 (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4GB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T1000 (8GB)</a:t>
                      </a:r>
                      <a:endParaRPr kumimoji="0" 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10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320635"/>
                  </a:ext>
                </a:extLst>
              </a:tr>
              <a:tr h="3510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Win 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11 Pro </a:t>
                      </a:r>
                      <a:r>
                        <a:rPr kumimoji="0" lang="en-US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dwngrd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 to Win 10</a:t>
                      </a:r>
                      <a:endParaRPr kumimoji="0" lang="cs-CZ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 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 Pro</a:t>
                      </a:r>
                      <a:endParaRPr kumimoji="0" lang="cs-CZ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 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 Pro </a:t>
                      </a:r>
                      <a:r>
                        <a:rPr kumimoji="0" lang="en-US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dwngrd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to Win 10</a:t>
                      </a:r>
                      <a:endParaRPr kumimoji="0" lang="cs-CZ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 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 Pro</a:t>
                      </a:r>
                      <a:endParaRPr kumimoji="0" lang="cs-CZ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 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 Pro</a:t>
                      </a:r>
                      <a:endParaRPr kumimoji="0" lang="cs-CZ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 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 Pro </a:t>
                      </a:r>
                      <a:r>
                        <a:rPr kumimoji="0" lang="en-US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dwngrd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to Win 10</a:t>
                      </a:r>
                      <a:endParaRPr kumimoji="0" lang="cs-CZ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 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 Pro</a:t>
                      </a:r>
                      <a:endParaRPr kumimoji="0" lang="cs-CZ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5944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latin typeface="+mn-lt"/>
                        </a:rPr>
                        <a:t>3 Year Onsite 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latin typeface="+mn-lt"/>
                        </a:rPr>
                        <a:t>3 Year Onsite 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latin typeface="+mn-lt"/>
                        </a:rPr>
                        <a:t>3 Year Onsite 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latin typeface="+mn-lt"/>
                        </a:rPr>
                        <a:t>3 Year Onsite 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latin typeface="+mn-lt"/>
                        </a:rPr>
                        <a:t>3 Year Onsite 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latin typeface="+mn-lt"/>
                        </a:rPr>
                        <a:t>3 Year Onsite 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latin typeface="+mn-lt"/>
                        </a:rPr>
                        <a:t>3 Year Onsite 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4" name="Picture 3" descr="A close-up of a computer&#10;&#10;Description automatically generated with low confidence">
            <a:extLst>
              <a:ext uri="{FF2B5EF4-FFF2-40B4-BE49-F238E27FC236}">
                <a16:creationId xmlns:a16="http://schemas.microsoft.com/office/drawing/2014/main" id="{91E4AB6F-CC34-42D6-9362-DC51C5B98B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910" y="1670304"/>
            <a:ext cx="3935779" cy="2519546"/>
          </a:xfrm>
          <a:prstGeom prst="rect">
            <a:avLst/>
          </a:prstGeom>
        </p:spPr>
      </p:pic>
      <p:pic>
        <p:nvPicPr>
          <p:cNvPr id="6" name="Picture 5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1A5A2491-7452-41B0-8CF7-CA46056E77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588" y="3964613"/>
            <a:ext cx="3083161" cy="184989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86BBBB5-CDE4-4E41-B55C-1D2D6023CE63}"/>
              </a:ext>
            </a:extLst>
          </p:cNvPr>
          <p:cNvSpPr/>
          <p:nvPr/>
        </p:nvSpPr>
        <p:spPr>
          <a:xfrm>
            <a:off x="1051482" y="1032991"/>
            <a:ext cx="77457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  3 OF 10 ]</a:t>
            </a: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7495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51482" y="228600"/>
            <a:ext cx="5175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LENOVO TOPSELLER 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ThinkStation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Workstations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447986" y="6509080"/>
            <a:ext cx="27950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Prices shown do not include rebate (if available).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6A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>
            <a:hlinkClick r:id="" action="ppaction://noaction"/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28262" y="253101"/>
            <a:ext cx="771097" cy="771097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4CE65CA8-8FE7-4086-8CA0-968CD73603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540" y="2386119"/>
            <a:ext cx="3879374" cy="19954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5012708-F42B-4579-BE60-B856C0149BF8}"/>
              </a:ext>
            </a:extLst>
          </p:cNvPr>
          <p:cNvSpPr/>
          <p:nvPr/>
        </p:nvSpPr>
        <p:spPr>
          <a:xfrm>
            <a:off x="1051482" y="1032991"/>
            <a:ext cx="77457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  4 OF 10 ]</a:t>
            </a: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783E240A-7953-43B6-BC32-4332A83061D1}"/>
              </a:ext>
            </a:extLst>
          </p:cNvPr>
          <p:cNvGraphicFramePr>
            <a:graphicFrameLocks noGrp="1"/>
          </p:cNvGraphicFramePr>
          <p:nvPr/>
        </p:nvGraphicFramePr>
        <p:xfrm>
          <a:off x="564473" y="1872833"/>
          <a:ext cx="9503928" cy="3112334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621892">
                  <a:extLst>
                    <a:ext uri="{9D8B030D-6E8A-4147-A177-3AD203B41FA5}">
                      <a16:colId xmlns:a16="http://schemas.microsoft.com/office/drawing/2014/main" val="3896754689"/>
                    </a:ext>
                  </a:extLst>
                </a:gridCol>
                <a:gridCol w="1766646">
                  <a:extLst>
                    <a:ext uri="{9D8B030D-6E8A-4147-A177-3AD203B41FA5}">
                      <a16:colId xmlns:a16="http://schemas.microsoft.com/office/drawing/2014/main" val="3930485398"/>
                    </a:ext>
                  </a:extLst>
                </a:gridCol>
                <a:gridCol w="1766646">
                  <a:extLst>
                    <a:ext uri="{9D8B030D-6E8A-4147-A177-3AD203B41FA5}">
                      <a16:colId xmlns:a16="http://schemas.microsoft.com/office/drawing/2014/main" val="2079549974"/>
                    </a:ext>
                  </a:extLst>
                </a:gridCol>
                <a:gridCol w="1776406">
                  <a:extLst>
                    <a:ext uri="{9D8B030D-6E8A-4147-A177-3AD203B41FA5}">
                      <a16:colId xmlns:a16="http://schemas.microsoft.com/office/drawing/2014/main" val="995667098"/>
                    </a:ext>
                  </a:extLst>
                </a:gridCol>
                <a:gridCol w="1786169">
                  <a:extLst>
                    <a:ext uri="{9D8B030D-6E8A-4147-A177-3AD203B41FA5}">
                      <a16:colId xmlns:a16="http://schemas.microsoft.com/office/drawing/2014/main" val="1796247049"/>
                    </a:ext>
                  </a:extLst>
                </a:gridCol>
                <a:gridCol w="1786169">
                  <a:extLst>
                    <a:ext uri="{9D8B030D-6E8A-4147-A177-3AD203B41FA5}">
                      <a16:colId xmlns:a16="http://schemas.microsoft.com/office/drawing/2014/main" val="3239317202"/>
                    </a:ext>
                  </a:extLst>
                </a:gridCol>
              </a:tblGrid>
              <a:tr h="385599">
                <a:tc rowSpan="10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P340 SFF</a:t>
                      </a:r>
                      <a:endParaRPr lang="en-US" sz="140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$2,558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$1,449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$1,869</a:t>
                      </a: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$2,029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$1,659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6249465"/>
                  </a:ext>
                </a:extLst>
              </a:tr>
              <a:tr h="2478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000" b="1" i="0" u="none" strike="noStrike" kern="1200" cap="none" spc="0" normalizeH="0" baseline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8597" marR="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8597" marR="0" marT="0" marB="0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8597" marR="0" marT="0" marB="0">
                    <a:lnR w="0"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7" marR="0" marT="0" marB="0">
                    <a:lnL w="0">
                      <a:noFill/>
                    </a:lnL>
                    <a:lnR w="0"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7" marR="0" marT="0" marB="0">
                    <a:lnL w="0">
                      <a:noFill/>
                    </a:lnL>
                    <a:lnR w="0"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6065643"/>
                  </a:ext>
                </a:extLst>
              </a:tr>
              <a:tr h="247885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0" u="none" strike="noStrike" baseline="0">
                          <a:solidFill>
                            <a:schemeClr val="tx1"/>
                          </a:solidFill>
                          <a:latin typeface="+mn-lt"/>
                        </a:rPr>
                        <a:t>30DKS1CJ00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30DKS1CG00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30DK0059US</a:t>
                      </a: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30DK005CUS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30DKS1CH00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070840"/>
                  </a:ext>
                </a:extLst>
              </a:tr>
              <a:tr h="49577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latin typeface="+mn-lt"/>
                        </a:rPr>
                        <a:t>Core i5-10500 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latin typeface="+mn-lt"/>
                        </a:rPr>
                        <a:t>6C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latin typeface="+mn-lt"/>
                        </a:rPr>
                        <a:t>Core i7-10700</a:t>
                      </a:r>
                    </a:p>
                    <a:p>
                      <a:pPr algn="ctr"/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latin typeface="+mn-lt"/>
                        </a:rPr>
                        <a:t>8C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latin typeface="+mn-lt"/>
                        </a:rPr>
                        <a:t>Core i7-10700</a:t>
                      </a:r>
                    </a:p>
                    <a:p>
                      <a:pPr algn="ctr"/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latin typeface="+mn-lt"/>
                        </a:rPr>
                        <a:t>8C</a:t>
                      </a: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latin typeface="+mn-lt"/>
                        </a:rPr>
                        <a:t>Core i7-10700</a:t>
                      </a:r>
                    </a:p>
                    <a:p>
                      <a:pPr algn="ctr"/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latin typeface="+mn-lt"/>
                        </a:rPr>
                        <a:t>8C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latin typeface="+mn-lt"/>
                        </a:rPr>
                        <a:t>Core i9-10900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7455220"/>
                  </a:ext>
                </a:extLst>
              </a:tr>
              <a:tr h="2478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latin typeface="+mn-lt"/>
                        </a:rPr>
                        <a:t>16GB non-ECC 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latin typeface="+mn-lt"/>
                        </a:rPr>
                        <a:t>16GB non-ECC 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latin typeface="+mn-lt"/>
                        </a:rPr>
                        <a:t>16GB non-ECC </a:t>
                      </a: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latin typeface="+mn-lt"/>
                        </a:rPr>
                        <a:t>32GB non-ECC 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latin typeface="+mn-lt"/>
                        </a:rPr>
                        <a:t>16GB non-ECC 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0334085"/>
                  </a:ext>
                </a:extLst>
              </a:tr>
              <a:tr h="24788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latin typeface="+mn-lt"/>
                        </a:rPr>
                        <a:t>512GB PCIe SSD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latin typeface="+mn-lt"/>
                        </a:rPr>
                        <a:t>512GB PCIe SSD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latin typeface="+mn-lt"/>
                        </a:rPr>
                        <a:t>512GB PCIe SSD</a:t>
                      </a: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latin typeface="+mn-lt"/>
                        </a:rPr>
                        <a:t>1TB PCIe SSD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latin typeface="+mn-lt"/>
                        </a:rPr>
                        <a:t>512GB PCIe SSD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7784100"/>
                  </a:ext>
                </a:extLst>
              </a:tr>
              <a:tr h="49577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T400 </a:t>
                      </a: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2GB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T400 </a:t>
                      </a: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2GB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T1000 8GB</a:t>
                      </a: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T1000 8GB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T400 </a:t>
                      </a: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2GB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1312630"/>
                  </a:ext>
                </a:extLst>
              </a:tr>
              <a:tr h="2478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Arial" charset="0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Arial" charset="0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/>
                        </a:rPr>
                        <a:t>Premier Support</a:t>
                      </a: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/>
                        </a:rPr>
                        <a:t>Premier Support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Arial" charset="0"/>
                        <a:cs typeface="Arial"/>
                      </a:endParaRP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3054531"/>
                  </a:ext>
                </a:extLst>
              </a:tr>
              <a:tr h="2478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1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</a:t>
                      </a:r>
                      <a:r>
                        <a:rPr kumimoji="0" lang="cs-CZ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 Pro</a:t>
                      </a:r>
                      <a:endParaRPr kumimoji="0" lang="cs-CZ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1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</a:t>
                      </a:r>
                      <a:r>
                        <a:rPr kumimoji="0" lang="cs-CZ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 Pro</a:t>
                      </a:r>
                      <a:endParaRPr kumimoji="0" lang="cs-CZ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1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</a:t>
                      </a:r>
                      <a:r>
                        <a:rPr kumimoji="0" lang="cs-CZ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 Pro</a:t>
                      </a:r>
                      <a:endParaRPr kumimoji="0" lang="cs-CZ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1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</a:t>
                      </a:r>
                      <a:r>
                        <a:rPr kumimoji="0" lang="cs-CZ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 Pro</a:t>
                      </a:r>
                      <a:endParaRPr kumimoji="0" lang="cs-CZ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1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</a:t>
                      </a:r>
                      <a:r>
                        <a:rPr kumimoji="0" lang="cs-CZ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 Pro</a:t>
                      </a:r>
                      <a:endParaRPr kumimoji="0" lang="cs-CZ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6296521"/>
                  </a:ext>
                </a:extLst>
              </a:tr>
              <a:tr h="247885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latin typeface="+mn-lt"/>
                        </a:rPr>
                        <a:t>3 Year Onsite </a:t>
                      </a:r>
                      <a:endParaRPr lang="cs-CZ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latin typeface="+mn-lt"/>
                        </a:rPr>
                        <a:t>3 Year Onsite </a:t>
                      </a:r>
                      <a:endParaRPr lang="cs-CZ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latin typeface="+mn-lt"/>
                        </a:rPr>
                        <a:t>3 Year Onsite </a:t>
                      </a:r>
                      <a:endParaRPr lang="cs-CZ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latin typeface="+mn-lt"/>
                        </a:rPr>
                        <a:t>3 Year Onsite </a:t>
                      </a:r>
                      <a:endParaRPr lang="cs-CZ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3 Year Onsite </a:t>
                      </a:r>
                      <a:endParaRPr lang="cs-CZ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14454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8A2C6964-33FB-4E4C-B85D-341663B7CE29}"/>
              </a:ext>
            </a:extLst>
          </p:cNvPr>
          <p:cNvSpPr txBox="1"/>
          <p:nvPr/>
        </p:nvSpPr>
        <p:spPr>
          <a:xfrm>
            <a:off x="4045767" y="5631455"/>
            <a:ext cx="4097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P350 SFF – Sold Out, EOL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A1C272-660F-4B71-6AD6-B47F63768D97}"/>
              </a:ext>
            </a:extLst>
          </p:cNvPr>
          <p:cNvSpPr txBox="1"/>
          <p:nvPr/>
        </p:nvSpPr>
        <p:spPr>
          <a:xfrm>
            <a:off x="4330689" y="1366923"/>
            <a:ext cx="4097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While Supply Lasts</a:t>
            </a:r>
          </a:p>
        </p:txBody>
      </p:sp>
    </p:spTree>
    <p:extLst>
      <p:ext uri="{BB962C8B-B14F-4D97-AF65-F5344CB8AC3E}">
        <p14:creationId xmlns:p14="http://schemas.microsoft.com/office/powerpoint/2010/main" val="36843523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DF54C349-0109-4E25-9C04-3112ABF9AC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8128" y="3251242"/>
            <a:ext cx="4914948" cy="2948969"/>
          </a:xfrm>
          <a:prstGeom prst="rect">
            <a:avLst/>
          </a:prstGeom>
        </p:spPr>
      </p:pic>
      <p:pic>
        <p:nvPicPr>
          <p:cNvPr id="15" name="Picture 14" descr="A picture containing text, electronics, sign, microphone&#10;&#10;Description automatically generated">
            <a:extLst>
              <a:ext uri="{FF2B5EF4-FFF2-40B4-BE49-F238E27FC236}">
                <a16:creationId xmlns:a16="http://schemas.microsoft.com/office/drawing/2014/main" id="{76270DB2-F15B-46D1-87F0-E54FDF3DCF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8906" y="3011210"/>
            <a:ext cx="5715056" cy="342903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51482" y="228600"/>
            <a:ext cx="5175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LENOVO TOPSELLER 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ThinkStation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Workstations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423078" y="6526308"/>
            <a:ext cx="27950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Prices shown do not include rebate (if available).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6A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>
            <a:hlinkClick r:id="" action="ppaction://noaction"/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228262" y="253101"/>
            <a:ext cx="771097" cy="771097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F9E442AB-9CFF-4AAC-9BB9-A6C1EB52E094}"/>
              </a:ext>
            </a:extLst>
          </p:cNvPr>
          <p:cNvGraphicFramePr>
            <a:graphicFrameLocks noGrp="1"/>
          </p:cNvGraphicFramePr>
          <p:nvPr/>
        </p:nvGraphicFramePr>
        <p:xfrm>
          <a:off x="1639735" y="1566132"/>
          <a:ext cx="8909353" cy="2994089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2619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8116">
                  <a:extLst>
                    <a:ext uri="{9D8B030D-6E8A-4147-A177-3AD203B41FA5}">
                      <a16:colId xmlns:a16="http://schemas.microsoft.com/office/drawing/2014/main" val="4030135650"/>
                    </a:ext>
                  </a:extLst>
                </a:gridCol>
                <a:gridCol w="11681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1865">
                  <a:extLst>
                    <a:ext uri="{9D8B030D-6E8A-4147-A177-3AD203B41FA5}">
                      <a16:colId xmlns:a16="http://schemas.microsoft.com/office/drawing/2014/main" val="396484012"/>
                    </a:ext>
                  </a:extLst>
                </a:gridCol>
                <a:gridCol w="1051865">
                  <a:extLst>
                    <a:ext uri="{9D8B030D-6E8A-4147-A177-3AD203B41FA5}">
                      <a16:colId xmlns:a16="http://schemas.microsoft.com/office/drawing/2014/main" val="2961567616"/>
                    </a:ext>
                  </a:extLst>
                </a:gridCol>
                <a:gridCol w="1051865">
                  <a:extLst>
                    <a:ext uri="{9D8B030D-6E8A-4147-A177-3AD203B41FA5}">
                      <a16:colId xmlns:a16="http://schemas.microsoft.com/office/drawing/2014/main" val="509605398"/>
                    </a:ext>
                  </a:extLst>
                </a:gridCol>
                <a:gridCol w="1051865">
                  <a:extLst>
                    <a:ext uri="{9D8B030D-6E8A-4147-A177-3AD203B41FA5}">
                      <a16:colId xmlns:a16="http://schemas.microsoft.com/office/drawing/2014/main" val="2612460432"/>
                    </a:ext>
                  </a:extLst>
                </a:gridCol>
                <a:gridCol w="1051865">
                  <a:extLst>
                    <a:ext uri="{9D8B030D-6E8A-4147-A177-3AD203B41FA5}">
                      <a16:colId xmlns:a16="http://schemas.microsoft.com/office/drawing/2014/main" val="2840415717"/>
                    </a:ext>
                  </a:extLst>
                </a:gridCol>
                <a:gridCol w="1051865">
                  <a:extLst>
                    <a:ext uri="{9D8B030D-6E8A-4147-A177-3AD203B41FA5}">
                      <a16:colId xmlns:a16="http://schemas.microsoft.com/office/drawing/2014/main" val="1562920701"/>
                    </a:ext>
                  </a:extLst>
                </a:gridCol>
              </a:tblGrid>
              <a:tr h="294168">
                <a:tc rowSpan="10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2000" b="1">
                          <a:solidFill>
                            <a:srgbClr val="00B050"/>
                          </a:solidFill>
                          <a:ea typeface="+mn-ea"/>
                          <a:cs typeface="Arial"/>
                        </a:rPr>
                        <a:t>NEW!!!! </a:t>
                      </a:r>
                      <a:r>
                        <a:rPr lang="en-US" sz="2000" b="1">
                          <a:solidFill>
                            <a:schemeClr val="bg1"/>
                          </a:solidFill>
                          <a:ea typeface="+mn-ea"/>
                          <a:cs typeface="Arial"/>
                        </a:rPr>
                        <a:t>P360 Ultra</a:t>
                      </a:r>
                      <a:endParaRPr lang="en-US" sz="200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$1,729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$1,829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$1,739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$1,949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$2,649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$2,239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$2,339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$2,939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6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$100 Rebate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$100 Rebate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8108957"/>
                  </a:ext>
                </a:extLst>
              </a:tr>
              <a:tr h="298697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30G1S05L00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30G1000LUS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30G1001AUS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30G1S05K00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30G1000KUS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30G1S05P00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30G10014US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30G1001DUS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97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Core i5-12600 6C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Core i5-12600 6C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Core i7-12700 12C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Core i7-12700 12C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Core i7-12700 12C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Core i9-12900 16C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Core i9-12900 16C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Core i9-12900 16C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8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16GB non-ECC 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16GB non-ECC 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16GB non-ECC 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16GB non-ECC 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32GB non-ECC 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16GB non-ECC 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16GB non-ECC 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32GB non-ECC 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605351"/>
                  </a:ext>
                </a:extLst>
              </a:tr>
              <a:tr h="2738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512GB PCIe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512GB PCIe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512GB PCIe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512GB PCIe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1TB PCIe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512GB PCIe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512GB PCIe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1TB PCIe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711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NVIDIA T1000 </a:t>
                      </a:r>
                      <a:r>
                        <a:rPr lang="en-US" sz="1000" b="0" i="0" u="none" strike="noStrike" baseline="0" dirty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+mn-lt"/>
                        </a:rPr>
                        <a:t>4GB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NVIDIA T1000 8GB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NVIDIA T400 4GB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NVIDIA T1000 </a:t>
                      </a:r>
                      <a:r>
                        <a:rPr lang="en-US" sz="1000" b="0" i="0" u="none" strike="noStrike" baseline="0" dirty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+mn-lt"/>
                        </a:rPr>
                        <a:t>4GB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RTX A2000 12GB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NVIDIA T1000 </a:t>
                      </a:r>
                      <a:r>
                        <a:rPr lang="en-US" sz="1000" b="0" i="0" u="none" strike="noStrike" baseline="0" dirty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+mn-lt"/>
                        </a:rPr>
                        <a:t>4GB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NVIDIA T1000 8GB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RTX A2000 12GB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909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79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 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 Pro </a:t>
                      </a:r>
                      <a:r>
                        <a:rPr kumimoji="0" lang="en-US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dwngrd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to Win 10</a:t>
                      </a:r>
                      <a:endParaRPr kumimoji="0" lang="cs-CZ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 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 Pro</a:t>
                      </a:r>
                      <a:endParaRPr kumimoji="0" lang="cs-CZ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 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 Pro</a:t>
                      </a:r>
                      <a:endParaRPr kumimoji="0" lang="cs-CZ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 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 Pro </a:t>
                      </a:r>
                      <a:r>
                        <a:rPr kumimoji="0" lang="en-US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dwngrd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to Win 10</a:t>
                      </a:r>
                      <a:endParaRPr kumimoji="0" lang="cs-CZ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 </a:t>
                      </a: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 Pro</a:t>
                      </a:r>
                      <a:endParaRPr kumimoji="0" lang="cs-CZ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 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 Pro </a:t>
                      </a:r>
                      <a:r>
                        <a:rPr kumimoji="0" lang="en-US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dwngrd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to Win 10</a:t>
                      </a:r>
                      <a:endParaRPr kumimoji="0" lang="cs-CZ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 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 Pro</a:t>
                      </a:r>
                      <a:endParaRPr kumimoji="0" lang="cs-CZ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 </a:t>
                      </a: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 Pro</a:t>
                      </a:r>
                      <a:endParaRPr kumimoji="0" lang="cs-CZ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4979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u="none" strike="noStrike" baseline="0" dirty="0">
                          <a:latin typeface="+mn-lt"/>
                        </a:rPr>
                        <a:t>3 Year Onsite 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u="none" strike="noStrike" baseline="0" dirty="0">
                          <a:latin typeface="+mn-lt"/>
                        </a:rPr>
                        <a:t>3 Year Onsite 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u="none" strike="noStrike" baseline="0" dirty="0">
                          <a:latin typeface="+mn-lt"/>
                        </a:rPr>
                        <a:t>3 Year Onsite 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u="none" strike="noStrike" baseline="0" dirty="0">
                          <a:latin typeface="+mn-lt"/>
                        </a:rPr>
                        <a:t>3 Year Onsite 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u="none" strike="noStrike" baseline="0">
                          <a:latin typeface="+mn-lt"/>
                        </a:rPr>
                        <a:t>3 Year Onsite 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u="none" strike="noStrike" baseline="0" dirty="0">
                          <a:latin typeface="+mn-lt"/>
                        </a:rPr>
                        <a:t>3 Year Onsite 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u="none" strike="noStrike" baseline="0" dirty="0">
                          <a:latin typeface="+mn-lt"/>
                        </a:rPr>
                        <a:t>3 Year Onsite 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u="none" strike="noStrike" baseline="0" dirty="0">
                          <a:latin typeface="+mn-lt"/>
                        </a:rPr>
                        <a:t>3 Year Onsite 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B0A8A064-A648-4EB6-8402-D70D8379E547}"/>
              </a:ext>
            </a:extLst>
          </p:cNvPr>
          <p:cNvSpPr/>
          <p:nvPr/>
        </p:nvSpPr>
        <p:spPr>
          <a:xfrm>
            <a:off x="1051482" y="1032991"/>
            <a:ext cx="74251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[ 5 OF 10 ]</a:t>
            </a: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2" name="Picture 11" descr="A picture containing electronics, camera&#10;&#10;Description automatically generated">
            <a:extLst>
              <a:ext uri="{FF2B5EF4-FFF2-40B4-BE49-F238E27FC236}">
                <a16:creationId xmlns:a16="http://schemas.microsoft.com/office/drawing/2014/main" id="{595D1206-6C0C-4901-B2FE-E78F666B72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3645">
            <a:off x="3628135" y="4575740"/>
            <a:ext cx="4202651" cy="193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1368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51482" y="228600"/>
            <a:ext cx="5175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LENOVO TOPSELLER 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ThinkStation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Workstations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304544" y="6517842"/>
            <a:ext cx="27950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Prices shown do not include rebate (if available).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6A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>
            <a:hlinkClick r:id="" action="ppaction://noaction"/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28262" y="253101"/>
            <a:ext cx="771097" cy="77109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BBEF930-3268-4E5A-8B37-82CE2C89A0B4}"/>
              </a:ext>
            </a:extLst>
          </p:cNvPr>
          <p:cNvSpPr/>
          <p:nvPr/>
        </p:nvSpPr>
        <p:spPr>
          <a:xfrm>
            <a:off x="1051482" y="1032991"/>
            <a:ext cx="74251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[ 6 OF 10 ]</a:t>
            </a: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A219D810-09AE-463E-89B0-B4112BDA017E}"/>
              </a:ext>
            </a:extLst>
          </p:cNvPr>
          <p:cNvGraphicFramePr>
            <a:graphicFrameLocks noGrp="1"/>
          </p:cNvGraphicFramePr>
          <p:nvPr/>
        </p:nvGraphicFramePr>
        <p:xfrm>
          <a:off x="499932" y="1349589"/>
          <a:ext cx="8599288" cy="2357269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865784">
                  <a:extLst>
                    <a:ext uri="{9D8B030D-6E8A-4147-A177-3AD203B41FA5}">
                      <a16:colId xmlns:a16="http://schemas.microsoft.com/office/drawing/2014/main" val="4053704236"/>
                    </a:ext>
                  </a:extLst>
                </a:gridCol>
                <a:gridCol w="1823564">
                  <a:extLst>
                    <a:ext uri="{9D8B030D-6E8A-4147-A177-3AD203B41FA5}">
                      <a16:colId xmlns:a16="http://schemas.microsoft.com/office/drawing/2014/main" val="1641932993"/>
                    </a:ext>
                  </a:extLst>
                </a:gridCol>
                <a:gridCol w="1969980">
                  <a:extLst>
                    <a:ext uri="{9D8B030D-6E8A-4147-A177-3AD203B41FA5}">
                      <a16:colId xmlns:a16="http://schemas.microsoft.com/office/drawing/2014/main" val="388353745"/>
                    </a:ext>
                  </a:extLst>
                </a:gridCol>
                <a:gridCol w="1969980">
                  <a:extLst>
                    <a:ext uri="{9D8B030D-6E8A-4147-A177-3AD203B41FA5}">
                      <a16:colId xmlns:a16="http://schemas.microsoft.com/office/drawing/2014/main" val="1214259051"/>
                    </a:ext>
                  </a:extLst>
                </a:gridCol>
                <a:gridCol w="1969980">
                  <a:extLst>
                    <a:ext uri="{9D8B030D-6E8A-4147-A177-3AD203B41FA5}">
                      <a16:colId xmlns:a16="http://schemas.microsoft.com/office/drawing/2014/main" val="2515491512"/>
                    </a:ext>
                  </a:extLst>
                </a:gridCol>
              </a:tblGrid>
              <a:tr h="245675">
                <a:tc rowSpan="10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400" b="1">
                          <a:solidFill>
                            <a:srgbClr val="00B050"/>
                          </a:solidFill>
                          <a:ea typeface="Helvetica Neue"/>
                          <a:cs typeface="Helvetica Neue"/>
                        </a:rPr>
                        <a:t>*NEW* </a:t>
                      </a:r>
                      <a:r>
                        <a:rPr lang="en-US" sz="1400" b="1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P348 Intel TWR     </a:t>
                      </a:r>
                      <a:r>
                        <a:rPr lang="en-US" sz="1400" b="1">
                          <a:solidFill>
                            <a:srgbClr val="00B050"/>
                          </a:solidFill>
                          <a:ea typeface="Helvetica Neue"/>
                          <a:cs typeface="Helvetica Neue"/>
                        </a:rPr>
                        <a:t>Sub-Entry</a:t>
                      </a:r>
                      <a:endParaRPr lang="en-US" sz="1400">
                        <a:solidFill>
                          <a:srgbClr val="00B050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$1,169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$1,309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$1,389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$2,149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240317"/>
                  </a:ext>
                </a:extLst>
              </a:tr>
              <a:tr h="1875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$100 Rebate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$100 Rebate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$100 Rebate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8647130"/>
                  </a:ext>
                </a:extLst>
              </a:tr>
              <a:tr h="187551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30EQ024AUS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30EQ024EUS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30EQ024CUS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30EQ024HUS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5959102"/>
                  </a:ext>
                </a:extLst>
              </a:tr>
              <a:tr h="31586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Core i5-11500 6C 500W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Core i7-11700 8C </a:t>
                      </a:r>
                      <a:r>
                        <a:rPr lang="en-US" sz="1100" b="0" i="0" u="none" strike="noStrike" baseline="0" err="1">
                          <a:solidFill>
                            <a:srgbClr val="000000"/>
                          </a:solidFill>
                          <a:latin typeface="+mn-lt"/>
                        </a:rPr>
                        <a:t>8C</a:t>
                      </a:r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 500W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Core i7-11700 8C 500W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Core i9-11900 8C   500W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577554"/>
                  </a:ext>
                </a:extLst>
              </a:tr>
              <a:tr h="1719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8GB non-ECC 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16GB non-ECC 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16GB non-ECC 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32GB non-ECC 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5583025"/>
                  </a:ext>
                </a:extLst>
              </a:tr>
              <a:tr h="17193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256GB PCIe SSD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512GB PCIe SSD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512GB PCIe SSD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1TB PCIe SSD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6924990"/>
                  </a:ext>
                </a:extLst>
              </a:tr>
              <a:tr h="47380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NVIDIA T400 4GB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Intel HD Graphics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Open to add discrete GPU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NVIDIA T400 4GB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NVIDIA T1000 8GB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7172358"/>
                  </a:ext>
                </a:extLst>
              </a:tr>
              <a:tr h="2059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latin typeface="+mn-lt"/>
                        </a:rPr>
                        <a:t>Premier Support</a:t>
                      </a:r>
                      <a:endParaRPr lang="cs-CZ" sz="1100" b="0" i="0" u="none" strike="noStrike" baseline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latin typeface="+mn-lt"/>
                        </a:rPr>
                        <a:t>Premier Support</a:t>
                      </a:r>
                      <a:endParaRPr lang="cs-CZ" sz="1100" b="0" i="0" u="none" strike="noStrike" baseline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latin typeface="+mn-lt"/>
                        </a:rPr>
                        <a:t>Premier Support</a:t>
                      </a:r>
                      <a:endParaRPr lang="cs-CZ" sz="1100" b="0" i="0" u="none" strike="noStrike" baseline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latin typeface="+mn-lt"/>
                        </a:rPr>
                        <a:t>Premier Support</a:t>
                      </a:r>
                      <a:endParaRPr lang="cs-CZ" sz="1100" b="0" i="0" u="none" strike="noStrike" baseline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6868890"/>
                  </a:ext>
                </a:extLst>
              </a:tr>
              <a:tr h="2059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latin typeface="+mn-lt"/>
                        </a:rPr>
                        <a:t>Win 11 Pro</a:t>
                      </a:r>
                      <a:endParaRPr lang="cs-CZ" sz="1100" b="0" i="0" u="none" strike="noStrike" baseline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latin typeface="+mn-lt"/>
                        </a:rPr>
                        <a:t>Win 11 Pro</a:t>
                      </a:r>
                      <a:endParaRPr lang="cs-CZ" sz="1100" b="0" i="0" u="none" strike="noStrike" baseline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latin typeface="+mn-lt"/>
                        </a:rPr>
                        <a:t>Win 11 Pro</a:t>
                      </a:r>
                      <a:endParaRPr lang="cs-CZ" sz="1100" b="0" i="0" u="none" strike="noStrike" baseline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latin typeface="+mn-lt"/>
                        </a:rPr>
                        <a:t>Win 11 Pro</a:t>
                      </a:r>
                      <a:endParaRPr lang="cs-CZ" sz="1100" b="0" i="0" u="none" strike="noStrike" baseline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086962"/>
                  </a:ext>
                </a:extLst>
              </a:tr>
              <a:tr h="191154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 Year Onsite </a:t>
                      </a:r>
                      <a:endParaRPr kumimoji="0" lang="cs-CZ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 Year Onsite </a:t>
                      </a:r>
                      <a:endParaRPr kumimoji="0" lang="cs-CZ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 Year Onsite </a:t>
                      </a:r>
                      <a:endParaRPr kumimoji="0" lang="cs-CZ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 Year Onsite </a:t>
                      </a:r>
                      <a:endParaRPr kumimoji="0" lang="cs-CZ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9770351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1AFA9E63-6C45-4613-8A9C-1999C73B357E}"/>
              </a:ext>
            </a:extLst>
          </p:cNvPr>
          <p:cNvGraphicFramePr>
            <a:graphicFrameLocks noGrp="1"/>
          </p:cNvGraphicFramePr>
          <p:nvPr/>
        </p:nvGraphicFramePr>
        <p:xfrm>
          <a:off x="499931" y="3770723"/>
          <a:ext cx="8599289" cy="2523023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734957">
                  <a:extLst>
                    <a:ext uri="{9D8B030D-6E8A-4147-A177-3AD203B41FA5}">
                      <a16:colId xmlns:a16="http://schemas.microsoft.com/office/drawing/2014/main" val="4053704236"/>
                    </a:ext>
                  </a:extLst>
                </a:gridCol>
                <a:gridCol w="1548008">
                  <a:extLst>
                    <a:ext uri="{9D8B030D-6E8A-4147-A177-3AD203B41FA5}">
                      <a16:colId xmlns:a16="http://schemas.microsoft.com/office/drawing/2014/main" val="2067785641"/>
                    </a:ext>
                  </a:extLst>
                </a:gridCol>
                <a:gridCol w="1548008">
                  <a:extLst>
                    <a:ext uri="{9D8B030D-6E8A-4147-A177-3AD203B41FA5}">
                      <a16:colId xmlns:a16="http://schemas.microsoft.com/office/drawing/2014/main" val="2038868773"/>
                    </a:ext>
                  </a:extLst>
                </a:gridCol>
                <a:gridCol w="1548008">
                  <a:extLst>
                    <a:ext uri="{9D8B030D-6E8A-4147-A177-3AD203B41FA5}">
                      <a16:colId xmlns:a16="http://schemas.microsoft.com/office/drawing/2014/main" val="1655021105"/>
                    </a:ext>
                  </a:extLst>
                </a:gridCol>
                <a:gridCol w="1548008">
                  <a:extLst>
                    <a:ext uri="{9D8B030D-6E8A-4147-A177-3AD203B41FA5}">
                      <a16:colId xmlns:a16="http://schemas.microsoft.com/office/drawing/2014/main" val="1641932993"/>
                    </a:ext>
                  </a:extLst>
                </a:gridCol>
                <a:gridCol w="1672300">
                  <a:extLst>
                    <a:ext uri="{9D8B030D-6E8A-4147-A177-3AD203B41FA5}">
                      <a16:colId xmlns:a16="http://schemas.microsoft.com/office/drawing/2014/main" val="2515491512"/>
                    </a:ext>
                  </a:extLst>
                </a:gridCol>
              </a:tblGrid>
              <a:tr h="279786">
                <a:tc rowSpan="10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+mn-lt"/>
                          <a:ea typeface="Helvetica Neue"/>
                          <a:cs typeface="Helvetica Neue"/>
                        </a:rPr>
                        <a:t>*NEW* </a:t>
                      </a: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Helvetica Neue"/>
                          <a:cs typeface="Helvetica Neue"/>
                        </a:rPr>
                        <a:t>P358 AMD TWR  </a:t>
                      </a: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+mn-lt"/>
                          <a:ea typeface="Helvetica Neue"/>
                          <a:cs typeface="Helvetica Neue"/>
                        </a:rPr>
                        <a:t>Sub-Entry</a:t>
                      </a: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$1,429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$1,629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$1,399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$1,439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$2,419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240317"/>
                  </a:ext>
                </a:extLst>
              </a:tr>
              <a:tr h="21359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$50 Rebate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$50 Rebate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$50 Rebate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176127"/>
                  </a:ext>
                </a:extLst>
              </a:tr>
              <a:tr h="213593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30GL005FUS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30GL0028US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30GL003CUS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30GL0020US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30GL002CUS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5959102"/>
                  </a:ext>
                </a:extLst>
              </a:tr>
              <a:tr h="36072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AMD Ryzen 3 Pro 4350 (3.8 GHz, 4C 8T)</a:t>
                      </a:r>
                      <a:endParaRPr lang="en-US" sz="1100" b="0" i="0" u="none" strike="noStrike" baseline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AMD Ryzen 5 Pro 5645 (3.7 GHz, 6C 12T)</a:t>
                      </a:r>
                      <a:endParaRPr lang="en-US" sz="1100" b="0" i="0" u="none" strike="noStrike" baseline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AMD Ryzen 5 Pro 5645 (3.7 GHz, 6C 12T)</a:t>
                      </a:r>
                      <a:endParaRPr lang="en-US" sz="1100" b="0" i="0" u="none" strike="noStrike" baseline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AMD Ryzen 7 Pro 5845 (3.4 GHz, 8C 16T)</a:t>
                      </a:r>
                      <a:endParaRPr lang="en-US" sz="1100" b="0" i="0" u="none" strike="noStrike" baseline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AMD Ryzen 9 Pro 5945 (3.0 GHz, 12C 24T)</a:t>
                      </a:r>
                      <a:endParaRPr lang="en-US" sz="1100" b="0" i="0" u="none" strike="noStrike" baseline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577554"/>
                  </a:ext>
                </a:extLst>
              </a:tr>
              <a:tr h="1958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16GB non-ECC 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8GB non-ECC 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16GB non-ECC 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16GB non-ECC 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32GB non-ECC 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5583025"/>
                  </a:ext>
                </a:extLst>
              </a:tr>
              <a:tr h="19580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512GB PCIe SSD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256GB PCIe SSD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512GB PCIe SSD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512GB PCIe SSD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1TB PCIe SSD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6924990"/>
                  </a:ext>
                </a:extLst>
              </a:tr>
              <a:tr h="27625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NVIDIA T1000 8GB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NVIDIA T1000 8GB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NVIDIA T400 4GB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NVIDIA T400 4GB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NVIDIA T1000 8GB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7172358"/>
                  </a:ext>
                </a:extLst>
              </a:tr>
              <a:tr h="23449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latin typeface="+mn-lt"/>
                        </a:rPr>
                        <a:t>Premier Support</a:t>
                      </a:r>
                      <a:endParaRPr lang="cs-CZ" sz="1100" b="0" i="0" u="none" strike="noStrike" baseline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latin typeface="+mn-lt"/>
                        </a:rPr>
                        <a:t>Premier Support</a:t>
                      </a:r>
                      <a:endParaRPr lang="cs-CZ" sz="1100" b="0" i="0" u="none" strike="noStrike" baseline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latin typeface="+mn-lt"/>
                        </a:rPr>
                        <a:t>Premier Support</a:t>
                      </a:r>
                      <a:endParaRPr lang="cs-CZ" sz="1100" b="0" i="0" u="none" strike="noStrike" baseline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latin typeface="+mn-lt"/>
                        </a:rPr>
                        <a:t>Premier Support</a:t>
                      </a:r>
                      <a:endParaRPr lang="cs-CZ" sz="1100" b="0" i="0" u="none" strike="noStrike" baseline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latin typeface="+mn-lt"/>
                        </a:rPr>
                        <a:t>Premier Support</a:t>
                      </a:r>
                      <a:endParaRPr lang="cs-CZ" sz="1100" b="0" i="0" u="none" strike="noStrike" baseline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6868890"/>
                  </a:ext>
                </a:extLst>
              </a:tr>
              <a:tr h="23449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 </a:t>
                      </a: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 Pro </a:t>
                      </a:r>
                      <a:r>
                        <a:rPr kumimoji="0" lang="en-US" sz="11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dwngrd</a:t>
                      </a: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to Win 10</a:t>
                      </a:r>
                      <a:endParaRPr kumimoji="0" lang="cs-CZ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latin typeface="+mn-lt"/>
                        </a:rPr>
                        <a:t>Win 11 Pro</a:t>
                      </a:r>
                      <a:endParaRPr lang="cs-CZ" sz="1100" b="0" i="0" u="none" strike="noStrike" baseline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latin typeface="+mn-lt"/>
                        </a:rPr>
                        <a:t>Win 11 Pro</a:t>
                      </a:r>
                      <a:endParaRPr lang="cs-CZ" sz="1100" b="0" i="0" u="none" strike="noStrike" baseline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latin typeface="+mn-lt"/>
                        </a:rPr>
                        <a:t>Win 11 Pro</a:t>
                      </a:r>
                      <a:endParaRPr lang="cs-CZ" sz="1100" b="0" i="0" u="none" strike="noStrike" baseline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latin typeface="+mn-lt"/>
                        </a:rPr>
                        <a:t>Win 11 Pro</a:t>
                      </a:r>
                      <a:endParaRPr lang="cs-CZ" sz="1100" b="0" i="0" u="none" strike="noStrike" baseline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086962"/>
                  </a:ext>
                </a:extLst>
              </a:tr>
              <a:tr h="217696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 Year Onsite </a:t>
                      </a:r>
                      <a:endParaRPr kumimoji="0" lang="cs-CZ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 Year Onsite </a:t>
                      </a:r>
                      <a:endParaRPr kumimoji="0" lang="cs-CZ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 Year Onsite </a:t>
                      </a:r>
                      <a:endParaRPr kumimoji="0" lang="cs-CZ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 Year Onsite </a:t>
                      </a:r>
                      <a:endParaRPr kumimoji="0" lang="cs-CZ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 Year Onsite </a:t>
                      </a:r>
                      <a:endParaRPr kumimoji="0" lang="cs-CZ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9770351"/>
                  </a:ext>
                </a:extLst>
              </a:tr>
            </a:tbl>
          </a:graphicData>
        </a:graphic>
      </p:graphicFrame>
      <p:pic>
        <p:nvPicPr>
          <p:cNvPr id="5" name="Picture 4" descr="A picture containing text, electronics, dark, computer&#10;&#10;Description automatically generated">
            <a:extLst>
              <a:ext uri="{FF2B5EF4-FFF2-40B4-BE49-F238E27FC236}">
                <a16:creationId xmlns:a16="http://schemas.microsoft.com/office/drawing/2014/main" id="{2C9DEB63-A40C-4FB5-9A77-950B0E423F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544" y="3716473"/>
            <a:ext cx="4860302" cy="2916181"/>
          </a:xfrm>
          <a:prstGeom prst="rect">
            <a:avLst/>
          </a:prstGeom>
        </p:spPr>
      </p:pic>
      <p:pic>
        <p:nvPicPr>
          <p:cNvPr id="7" name="Picture 6" descr="A picture containing text, outdoor, sign, electronics&#10;&#10;Description automatically generated">
            <a:extLst>
              <a:ext uri="{FF2B5EF4-FFF2-40B4-BE49-F238E27FC236}">
                <a16:creationId xmlns:a16="http://schemas.microsoft.com/office/drawing/2014/main" id="{5F00A2C5-9CF3-4C9A-9A23-3E5BED2C14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004" y="1059597"/>
            <a:ext cx="2691031" cy="291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81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BF750-CFCD-4189-974A-0324CEEF8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Education Solutions – Windows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3944D5-5C46-45C1-B94C-DA3AFF66F7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5</a:t>
            </a:fld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0615EC0-DB2F-457E-8F40-17CFC88F98B8}"/>
              </a:ext>
            </a:extLst>
          </p:cNvPr>
          <p:cNvGraphicFramePr>
            <a:graphicFrameLocks noGrp="1"/>
          </p:cNvGraphicFramePr>
          <p:nvPr/>
        </p:nvGraphicFramePr>
        <p:xfrm>
          <a:off x="2268304" y="1297290"/>
          <a:ext cx="1509364" cy="2441097"/>
        </p:xfrm>
        <a:graphic>
          <a:graphicData uri="http://schemas.openxmlformats.org/drawingml/2006/table">
            <a:tbl>
              <a:tblPr firstRow="1"/>
              <a:tblGrid>
                <a:gridCol w="2312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78137">
                  <a:extLst>
                    <a:ext uri="{9D8B030D-6E8A-4147-A177-3AD203B41FA5}">
                      <a16:colId xmlns:a16="http://schemas.microsoft.com/office/drawing/2014/main" val="469821789"/>
                    </a:ext>
                  </a:extLst>
                </a:gridCol>
              </a:tblGrid>
              <a:tr h="219481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100e Windows G2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$284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5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2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81M80084US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900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Intel Celeron N4020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877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998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128GB PCIe m.2 SSD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998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11.6" HD </a:t>
                      </a:r>
                      <a:endParaRPr lang="en-US" sz="600" b="1" i="0" u="none" strike="noStrike" dirty="0">
                        <a:solidFill>
                          <a:srgbClr val="FF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997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Camera, Intel 9560 2x2 AC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998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42Whr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5200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 STF entry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758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DAC0838-F596-4C1A-90DE-2B6991940875}"/>
              </a:ext>
            </a:extLst>
          </p:cNvPr>
          <p:cNvGraphicFramePr>
            <a:graphicFrameLocks noGrp="1"/>
          </p:cNvGraphicFramePr>
          <p:nvPr/>
        </p:nvGraphicFramePr>
        <p:xfrm>
          <a:off x="3969752" y="1295758"/>
          <a:ext cx="2576383" cy="2441097"/>
        </p:xfrm>
        <a:graphic>
          <a:graphicData uri="http://schemas.openxmlformats.org/drawingml/2006/table">
            <a:tbl>
              <a:tblPr firstRow="1"/>
              <a:tblGrid>
                <a:gridCol w="1846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95847">
                  <a:extLst>
                    <a:ext uri="{9D8B030D-6E8A-4147-A177-3AD203B41FA5}">
                      <a16:colId xmlns:a16="http://schemas.microsoft.com/office/drawing/2014/main" val="3460756210"/>
                    </a:ext>
                  </a:extLst>
                </a:gridCol>
                <a:gridCol w="1195847">
                  <a:extLst>
                    <a:ext uri="{9D8B030D-6E8A-4147-A177-3AD203B41FA5}">
                      <a16:colId xmlns:a16="http://schemas.microsoft.com/office/drawing/2014/main" val="64486342"/>
                    </a:ext>
                  </a:extLst>
                </a:gridCol>
              </a:tblGrid>
              <a:tr h="216360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300e Windows G2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$344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$422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60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6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82J1000HUS (G3)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81M900FFUS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924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AMD 3015e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Intel Celeron N4120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895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032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64GB eMMC (soldered)</a:t>
                      </a:r>
                      <a:endParaRPr lang="pl-PL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128GB PCIe m.2 SSD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032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11.6" HD IPS </a:t>
                      </a:r>
                      <a:r>
                        <a:rPr lang="en-US" sz="600" b="1" i="0" u="none" strike="noStrike" kern="1200" baseline="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Touch</a:t>
                      </a:r>
                      <a:endParaRPr lang="en-US" sz="600" b="1" i="0" u="none" strike="noStrike" dirty="0">
                        <a:solidFill>
                          <a:srgbClr val="FF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11.6" HD </a:t>
                      </a:r>
                      <a:r>
                        <a:rPr lang="en-US" sz="600" b="1" i="0" u="none" strike="noStrike" kern="1200" baseline="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Touch</a:t>
                      </a:r>
                      <a:endParaRPr lang="en-US" sz="600" b="1" i="0" u="none" strike="noStrike" dirty="0">
                        <a:solidFill>
                          <a:srgbClr val="FF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047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Camera, RTL8822CE 2x2 AC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Camera, Intel 9560 2x2 AC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032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42Whr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42Whr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5475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 STF entry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787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1C31416-DB09-456C-96A3-4F65C68BB63E}"/>
              </a:ext>
            </a:extLst>
          </p:cNvPr>
          <p:cNvGraphicFramePr>
            <a:graphicFrameLocks noGrp="1"/>
          </p:cNvGraphicFramePr>
          <p:nvPr/>
        </p:nvGraphicFramePr>
        <p:xfrm>
          <a:off x="8300310" y="1291419"/>
          <a:ext cx="1440075" cy="2449773"/>
        </p:xfrm>
        <a:graphic>
          <a:graphicData uri="http://schemas.openxmlformats.org/drawingml/2006/table">
            <a:tbl>
              <a:tblPr firstRow="1"/>
              <a:tblGrid>
                <a:gridCol w="2450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95056">
                  <a:extLst>
                    <a:ext uri="{9D8B030D-6E8A-4147-A177-3AD203B41FA5}">
                      <a16:colId xmlns:a16="http://schemas.microsoft.com/office/drawing/2014/main" val="3997238798"/>
                    </a:ext>
                  </a:extLst>
                </a:gridCol>
              </a:tblGrid>
              <a:tr h="217129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14w G2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$436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665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66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82N80023US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984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AMD 3015e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941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117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128GB PCIe m.2 SSD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117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14" FHD IPS </a:t>
                      </a:r>
                      <a:r>
                        <a:rPr lang="en-US" sz="600" b="1" i="0" u="none" strike="noStrike" kern="1200" baseline="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Touch</a:t>
                      </a:r>
                      <a:endParaRPr lang="en-US" sz="600" b="1" i="0" u="none" strike="noStrike" dirty="0">
                        <a:solidFill>
                          <a:srgbClr val="FF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176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Camera, non-intel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117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42Whr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6169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STF entry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861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FF29BE3-73F6-4991-A236-349B974C6087}"/>
              </a:ext>
            </a:extLst>
          </p:cNvPr>
          <p:cNvGraphicFramePr>
            <a:graphicFrameLocks noGrp="1"/>
          </p:cNvGraphicFramePr>
          <p:nvPr/>
        </p:nvGraphicFramePr>
        <p:xfrm>
          <a:off x="6738219" y="1295758"/>
          <a:ext cx="1370007" cy="2449772"/>
        </p:xfrm>
        <a:graphic>
          <a:graphicData uri="http://schemas.openxmlformats.org/drawingml/2006/table">
            <a:tbl>
              <a:tblPr firstRow="1"/>
              <a:tblGrid>
                <a:gridCol w="1765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93413">
                  <a:extLst>
                    <a:ext uri="{9D8B030D-6E8A-4147-A177-3AD203B41FA5}">
                      <a16:colId xmlns:a16="http://schemas.microsoft.com/office/drawing/2014/main" val="4208130299"/>
                    </a:ext>
                  </a:extLst>
                </a:gridCol>
              </a:tblGrid>
              <a:tr h="217129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500w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$491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66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66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82J3000GUS (G3)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984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Intel Celeron N5100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941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117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128GB PCIe m.2 SSD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117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11.6" HD IPS </a:t>
                      </a:r>
                      <a:r>
                        <a:rPr lang="en-US" sz="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176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World Facing Camera,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117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6169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10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861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8453267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electronics, dark, computer&#10;&#10;Description automatically generated">
            <a:extLst>
              <a:ext uri="{FF2B5EF4-FFF2-40B4-BE49-F238E27FC236}">
                <a16:creationId xmlns:a16="http://schemas.microsoft.com/office/drawing/2014/main" id="{B0F97AE7-D911-4F18-BFFB-229CDB284F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046" y="1593363"/>
            <a:ext cx="3789588" cy="2273752"/>
          </a:xfrm>
          <a:prstGeom prst="rect">
            <a:avLst/>
          </a:prstGeom>
        </p:spPr>
      </p:pic>
      <p:pic>
        <p:nvPicPr>
          <p:cNvPr id="14" name="Picture 13" descr="A picture containing text, electronics, dark, computer&#10;&#10;Description automatically generated">
            <a:extLst>
              <a:ext uri="{FF2B5EF4-FFF2-40B4-BE49-F238E27FC236}">
                <a16:creationId xmlns:a16="http://schemas.microsoft.com/office/drawing/2014/main" id="{CB6E05F4-313B-4D25-90A3-C1F102BB38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585" y="4002764"/>
            <a:ext cx="3652510" cy="21915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51482" y="228600"/>
            <a:ext cx="5175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LENOVO TOPSELLER 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ThinkStation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Workstations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423078" y="6526308"/>
            <a:ext cx="27950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Prices shown do not include rebate (if available).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6A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>
            <a:hlinkClick r:id="" action="ppaction://noaction"/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228262" y="253101"/>
            <a:ext cx="771097" cy="771097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685E215-2530-47D8-8AF6-48381E5EEC82}"/>
              </a:ext>
            </a:extLst>
          </p:cNvPr>
          <p:cNvGraphicFramePr>
            <a:graphicFrameLocks noGrp="1"/>
          </p:cNvGraphicFramePr>
          <p:nvPr/>
        </p:nvGraphicFramePr>
        <p:xfrm>
          <a:off x="685799" y="1471788"/>
          <a:ext cx="7298676" cy="2351246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6239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3144">
                  <a:extLst>
                    <a:ext uri="{9D8B030D-6E8A-4147-A177-3AD203B41FA5}">
                      <a16:colId xmlns:a16="http://schemas.microsoft.com/office/drawing/2014/main" val="975533660"/>
                    </a:ext>
                  </a:extLst>
                </a:gridCol>
                <a:gridCol w="2220801">
                  <a:extLst>
                    <a:ext uri="{9D8B030D-6E8A-4147-A177-3AD203B41FA5}">
                      <a16:colId xmlns:a16="http://schemas.microsoft.com/office/drawing/2014/main" val="3735846206"/>
                    </a:ext>
                  </a:extLst>
                </a:gridCol>
                <a:gridCol w="2220801">
                  <a:extLst>
                    <a:ext uri="{9D8B030D-6E8A-4147-A177-3AD203B41FA5}">
                      <a16:colId xmlns:a16="http://schemas.microsoft.com/office/drawing/2014/main" val="1396823636"/>
                    </a:ext>
                  </a:extLst>
                </a:gridCol>
              </a:tblGrid>
              <a:tr h="253350">
                <a:tc rowSpan="9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P340 Tower</a:t>
                      </a:r>
                      <a:endParaRPr lang="en-US" sz="140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$1,459</a:t>
                      </a:r>
                    </a:p>
                  </a:txBody>
                  <a:tcPr marL="4763" marR="4763" marT="4763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$3,008</a:t>
                      </a:r>
                    </a:p>
                  </a:txBody>
                  <a:tcPr marL="4763" marR="4763" marT="4763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$1,709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350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30DHS20200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30DHS20300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30DHS20500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862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Core i7-10700</a:t>
                      </a:r>
                    </a:p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8C   500W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Core i7-10700</a:t>
                      </a:r>
                    </a:p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8C   500W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Core i7-10700  8C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22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16GB non-ECC 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16GB non-ECC 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16GB non-ECC 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605351"/>
                  </a:ext>
                </a:extLst>
              </a:tr>
              <a:tr h="23225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512GB PCIe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512GB PCIe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latin typeface="+mn-lt"/>
                        </a:rPr>
                        <a:t>512GB PCIe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833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NVIDIA T400 </a:t>
                      </a:r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+mn-lt"/>
                        </a:rPr>
                        <a:t>2GB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NVIDIA T400 </a:t>
                      </a:r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+mn-lt"/>
                        </a:rPr>
                        <a:t>4GB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T1000 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4GB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06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300w PSU</a:t>
                      </a:r>
                      <a:endParaRPr lang="cs-CZ" sz="1100" b="0" i="0" u="none" strike="noStrike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300w PSU</a:t>
                      </a:r>
                      <a:endParaRPr lang="cs-CZ" sz="1100" b="0" i="0" u="none" strike="noStrike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300w PSU</a:t>
                      </a:r>
                      <a:endParaRPr lang="cs-CZ" sz="1100" b="0" i="0" u="none" strike="noStrike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81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Win </a:t>
                      </a:r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11 Pro</a:t>
                      </a:r>
                      <a:endParaRPr lang="cs-CZ" sz="1100" b="0" i="0" u="none" strike="noStrike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Win </a:t>
                      </a:r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11 Pro</a:t>
                      </a:r>
                      <a:endParaRPr lang="cs-CZ" sz="1100" b="0" i="0" u="none" strike="noStrike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 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 Pro</a:t>
                      </a:r>
                      <a:endParaRPr kumimoji="0" lang="cs-CZ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9311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3 Year Onsite </a:t>
                      </a:r>
                      <a:endParaRPr lang="cs-CZ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3 Year Onsite </a:t>
                      </a:r>
                      <a:endParaRPr lang="cs-CZ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3 Year Onsite </a:t>
                      </a:r>
                      <a:endParaRPr lang="cs-CZ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F9E442AB-9CFF-4AAC-9BB9-A6C1EB52E094}"/>
              </a:ext>
            </a:extLst>
          </p:cNvPr>
          <p:cNvGraphicFramePr>
            <a:graphicFrameLocks noGrp="1"/>
          </p:cNvGraphicFramePr>
          <p:nvPr/>
        </p:nvGraphicFramePr>
        <p:xfrm>
          <a:off x="685800" y="3934977"/>
          <a:ext cx="7298675" cy="2303516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512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18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5363">
                  <a:extLst>
                    <a:ext uri="{9D8B030D-6E8A-4147-A177-3AD203B41FA5}">
                      <a16:colId xmlns:a16="http://schemas.microsoft.com/office/drawing/2014/main" val="2840415717"/>
                    </a:ext>
                  </a:extLst>
                </a:gridCol>
                <a:gridCol w="2189428">
                  <a:extLst>
                    <a:ext uri="{9D8B030D-6E8A-4147-A177-3AD203B41FA5}">
                      <a16:colId xmlns:a16="http://schemas.microsoft.com/office/drawing/2014/main" val="3516079598"/>
                    </a:ext>
                  </a:extLst>
                </a:gridCol>
              </a:tblGrid>
              <a:tr h="229919">
                <a:tc rowSpan="10">
                  <a:txBody>
                    <a:bodyPr/>
                    <a:lstStyle/>
                    <a:p>
                      <a:pPr marL="0" marR="0" indent="0" algn="ct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 b="1">
                          <a:solidFill>
                            <a:srgbClr val="00B050"/>
                          </a:solidFill>
                          <a:ea typeface="+mn-ea"/>
                          <a:cs typeface="Arial"/>
                        </a:rPr>
                        <a:t> </a:t>
                      </a:r>
                      <a:r>
                        <a:rPr lang="en-US" sz="1400" b="1">
                          <a:solidFill>
                            <a:schemeClr val="bg1"/>
                          </a:solidFill>
                          <a:ea typeface="+mn-ea"/>
                          <a:cs typeface="Arial"/>
                        </a:rPr>
                        <a:t>P350 Tower</a:t>
                      </a:r>
                      <a:endParaRPr lang="en-US" sz="140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$3,203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$4,283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$4,593</a:t>
                      </a: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5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2" marR="4762" marT="4762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7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7" marR="0" marT="0" marB="0">
                    <a:lnR w="0"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3319812"/>
                  </a:ext>
                </a:extLst>
              </a:tr>
              <a:tr h="237584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30E3S0NN00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30E3S0NQ00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30E3S0NP00</a:t>
                      </a: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328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Core i5-11500 6C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Core i7-11700 8C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Core i9-11900 8C</a:t>
                      </a: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45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16GB non-ECC 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32GB non-ECC 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32GB non-ECC </a:t>
                      </a: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605351"/>
                  </a:ext>
                </a:extLst>
              </a:tr>
              <a:tr h="21459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512GB PCIe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1TB PCIe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1TB PCIe SSD</a:t>
                      </a: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656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T1000 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8GB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T1000 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8GB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T1000 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8GB</a:t>
                      </a: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29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500w PSU</a:t>
                      </a:r>
                      <a:endParaRPr lang="cs-CZ" sz="1100" b="0" i="0" u="none" strike="noStrike" baseline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500w PSU</a:t>
                      </a:r>
                      <a:endParaRPr lang="cs-CZ" sz="1100" b="0" i="0" u="none" strike="noStrike" baseline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500w PSU</a:t>
                      </a:r>
                      <a:endParaRPr lang="cs-CZ" sz="1100" b="0" i="0" u="none" strike="noStrike" baseline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05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1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</a:t>
                      </a:r>
                      <a:r>
                        <a:rPr kumimoji="0" lang="cs-CZ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 Pro</a:t>
                      </a:r>
                      <a:endParaRPr kumimoji="0" lang="cs-CZ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 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 Pro</a:t>
                      </a:r>
                      <a:endParaRPr kumimoji="0" lang="cs-CZ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 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 Pro</a:t>
                      </a:r>
                      <a:endParaRPr kumimoji="0" lang="cs-CZ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3280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latin typeface="+mn-lt"/>
                        </a:rPr>
                        <a:t>3 Year Onsite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latin typeface="+mn-lt"/>
                        </a:rPr>
                        <a:t>3 Year Onsite 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latin typeface="+mn-lt"/>
                        </a:rPr>
                        <a:t>3 Year Onsite 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68598" marR="0" marT="0" marB="0" anchor="ctr">
                    <a:lnR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252D4A9C-E13A-41C5-8906-DA540350834C}"/>
              </a:ext>
            </a:extLst>
          </p:cNvPr>
          <p:cNvSpPr/>
          <p:nvPr/>
        </p:nvSpPr>
        <p:spPr>
          <a:xfrm>
            <a:off x="1051482" y="1032991"/>
            <a:ext cx="74251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[ 7 OF 10 ]</a:t>
            </a: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0394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dark, computer&#10;&#10;Description automatically generated">
            <a:extLst>
              <a:ext uri="{FF2B5EF4-FFF2-40B4-BE49-F238E27FC236}">
                <a16:creationId xmlns:a16="http://schemas.microsoft.com/office/drawing/2014/main" id="{B5D1499F-F744-4A3A-AA6D-F4004096FB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098" y="2029780"/>
            <a:ext cx="5379160" cy="32274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51482" y="228600"/>
            <a:ext cx="5175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LENOVO TOPSELLER 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ThinkStation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Workstations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423078" y="6526308"/>
            <a:ext cx="27950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Prices shown do not include rebate (if available).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6A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28262" y="253101"/>
            <a:ext cx="771097" cy="771097"/>
          </a:xfrm>
          <a:prstGeom prst="rect">
            <a:avLst/>
          </a:prstGeom>
        </p:spPr>
      </p:pic>
      <p:pic>
        <p:nvPicPr>
          <p:cNvPr id="7" name="Picture 6" descr="A close-up of a computer chip&#10;&#10;Description automatically generated with low confidence">
            <a:extLst>
              <a:ext uri="{FF2B5EF4-FFF2-40B4-BE49-F238E27FC236}">
                <a16:creationId xmlns:a16="http://schemas.microsoft.com/office/drawing/2014/main" id="{578CEBA7-54A8-4756-BA7F-07FA09EA53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794" y="1815252"/>
            <a:ext cx="5379160" cy="32274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0A8A064-A648-4EB6-8402-D70D8379E547}"/>
              </a:ext>
            </a:extLst>
          </p:cNvPr>
          <p:cNvSpPr/>
          <p:nvPr/>
        </p:nvSpPr>
        <p:spPr>
          <a:xfrm>
            <a:off x="1051482" y="1032991"/>
            <a:ext cx="74251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[ 8 OF 10 ]</a:t>
            </a: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F9E442AB-9CFF-4AAC-9BB9-A6C1EB52E094}"/>
              </a:ext>
            </a:extLst>
          </p:cNvPr>
          <p:cNvGraphicFramePr>
            <a:graphicFrameLocks noGrp="1"/>
          </p:cNvGraphicFramePr>
          <p:nvPr/>
        </p:nvGraphicFramePr>
        <p:xfrm>
          <a:off x="2104124" y="2131940"/>
          <a:ext cx="8522368" cy="2855537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5197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3772">
                  <a:extLst>
                    <a:ext uri="{9D8B030D-6E8A-4147-A177-3AD203B41FA5}">
                      <a16:colId xmlns:a16="http://schemas.microsoft.com/office/drawing/2014/main" val="42562195"/>
                    </a:ext>
                  </a:extLst>
                </a:gridCol>
                <a:gridCol w="1333772">
                  <a:extLst>
                    <a:ext uri="{9D8B030D-6E8A-4147-A177-3AD203B41FA5}">
                      <a16:colId xmlns:a16="http://schemas.microsoft.com/office/drawing/2014/main" val="2520109989"/>
                    </a:ext>
                  </a:extLst>
                </a:gridCol>
                <a:gridCol w="1333772">
                  <a:extLst>
                    <a:ext uri="{9D8B030D-6E8A-4147-A177-3AD203B41FA5}">
                      <a16:colId xmlns:a16="http://schemas.microsoft.com/office/drawing/2014/main" val="583482296"/>
                    </a:ext>
                  </a:extLst>
                </a:gridCol>
                <a:gridCol w="1333772">
                  <a:extLst>
                    <a:ext uri="{9D8B030D-6E8A-4147-A177-3AD203B41FA5}">
                      <a16:colId xmlns:a16="http://schemas.microsoft.com/office/drawing/2014/main" val="509605398"/>
                    </a:ext>
                  </a:extLst>
                </a:gridCol>
                <a:gridCol w="1333772">
                  <a:extLst>
                    <a:ext uri="{9D8B030D-6E8A-4147-A177-3AD203B41FA5}">
                      <a16:colId xmlns:a16="http://schemas.microsoft.com/office/drawing/2014/main" val="527547150"/>
                    </a:ext>
                  </a:extLst>
                </a:gridCol>
                <a:gridCol w="1333772">
                  <a:extLst>
                    <a:ext uri="{9D8B030D-6E8A-4147-A177-3AD203B41FA5}">
                      <a16:colId xmlns:a16="http://schemas.microsoft.com/office/drawing/2014/main" val="2840415717"/>
                    </a:ext>
                  </a:extLst>
                </a:gridCol>
              </a:tblGrid>
              <a:tr h="294168">
                <a:tc rowSpan="9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2000" b="1">
                          <a:solidFill>
                            <a:srgbClr val="00B050"/>
                          </a:solidFill>
                          <a:ea typeface="+mn-ea"/>
                          <a:cs typeface="Arial"/>
                        </a:rPr>
                        <a:t>NEW!!!! </a:t>
                      </a:r>
                      <a:r>
                        <a:rPr lang="en-US" sz="2000" b="1">
                          <a:solidFill>
                            <a:schemeClr val="bg1"/>
                          </a:solidFill>
                          <a:ea typeface="+mn-ea"/>
                          <a:cs typeface="Arial"/>
                        </a:rPr>
                        <a:t>P360 Tower</a:t>
                      </a:r>
                      <a:endParaRPr lang="en-US" sz="200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$1,419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$1,959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$2,419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$3,029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$2,719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$3,299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697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30FM002TUS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30FM002HUS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30FM002VUS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30FM0015US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30FM002RUS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30FM0019US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97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Core i5-12500 6C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Core i7-12700 12C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Core i7-12700 12C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Core i7-12700 12C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Core i9-12900 16C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Core i9-12900 16C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8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16GB non-ECC 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16GB non-ECC 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16GB non-ECC 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32GB non-ECC 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16GB non-ECC 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32GB non-ECC 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605351"/>
                  </a:ext>
                </a:extLst>
              </a:tr>
              <a:tr h="2738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512GB PCIe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512GB PCIe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1TB PCIe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1TB PCIe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1TB PCIe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latin typeface="+mn-lt"/>
                        </a:rPr>
                        <a:t>1TB PCIe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711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NVIDIA T400 4GB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NVIDIA T1000 8GB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RTX A2000 12GB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RTX A4000 16GB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RTX A2000 12GB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RTX A4000 16GB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909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 charset="0"/>
                        </a:rPr>
                        <a:t>Premier Support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79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 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 Pro</a:t>
                      </a:r>
                      <a:endParaRPr kumimoji="0" lang="cs-CZ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 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 Pro</a:t>
                      </a:r>
                      <a:endParaRPr kumimoji="0" lang="cs-CZ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 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 Pro</a:t>
                      </a:r>
                      <a:endParaRPr kumimoji="0" lang="cs-CZ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 </a:t>
                      </a: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 Pro</a:t>
                      </a:r>
                      <a:endParaRPr kumimoji="0" lang="cs-CZ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 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 Pro</a:t>
                      </a:r>
                      <a:endParaRPr kumimoji="0" lang="cs-CZ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 </a:t>
                      </a: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 Pro</a:t>
                      </a:r>
                      <a:endParaRPr kumimoji="0" lang="cs-CZ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5621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latin typeface="+mn-lt"/>
                        </a:rPr>
                        <a:t>3 Year Onsite 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latin typeface="+mn-lt"/>
                        </a:rPr>
                        <a:t>3 Year Onsite 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latin typeface="+mn-lt"/>
                        </a:rPr>
                        <a:t>3 Year Onsite 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>
                          <a:latin typeface="+mn-lt"/>
                        </a:rPr>
                        <a:t>3 Year Onsite 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latin typeface="+mn-lt"/>
                        </a:rPr>
                        <a:t>3 Year Onsite 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baseline="0" dirty="0">
                          <a:latin typeface="+mn-lt"/>
                        </a:rPr>
                        <a:t>3 Year Onsite 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73051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51482" y="228600"/>
            <a:ext cx="5175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LENOVO TOPSELLER 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ThinkStation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Workstations</a:t>
            </a:r>
          </a:p>
        </p:txBody>
      </p:sp>
      <p:pic>
        <p:nvPicPr>
          <p:cNvPr id="10" name="Picture 9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262" y="253101"/>
            <a:ext cx="771097" cy="771097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C8D41B1B-D243-4D36-B45A-021AF0177BAF}"/>
              </a:ext>
            </a:extLst>
          </p:cNvPr>
          <p:cNvSpPr/>
          <p:nvPr/>
        </p:nvSpPr>
        <p:spPr>
          <a:xfrm>
            <a:off x="228261" y="1316831"/>
            <a:ext cx="6455803" cy="226215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3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>
                  <a:lumMod val="50000"/>
                </a:prstClr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aettenschweiler" panose="020B0706040902060204" pitchFamily="34" charset="0"/>
                <a:ea typeface="+mn-ea"/>
                <a:cs typeface="Arial" panose="020B0604020202020204" pitchFamily="34" charset="0"/>
              </a:rPr>
              <a:t>ThinkStation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aettenschweiler" panose="020B070604090206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aettenschweiler" panose="020B0706040902060204" pitchFamily="34" charset="0"/>
                <a:ea typeface="+mn-ea"/>
                <a:cs typeface="Arial" panose="020B0604020202020204" pitchFamily="34" charset="0"/>
              </a:rPr>
              <a:t>P620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aettenschweiler" panose="020B070604090206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AMD Ryzen 3 </a:t>
            </a:r>
            <a:r>
              <a:rPr kumimoji="0" lang="en-US" sz="1800" b="1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Threadripper</a:t>
            </a: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PRO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3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>
                  <a:lumMod val="50000"/>
                </a:prst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05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3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>
                  <a:lumMod val="50000"/>
                </a:prst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5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Uniquely </a:t>
            </a:r>
            <a:r>
              <a:rPr kumimoji="0" lang="en-US" sz="1050" b="0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ThinkStation</a:t>
            </a:r>
            <a:r>
              <a:rPr kumimoji="0" lang="en-US" sz="105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best-of-breed pro performance for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780943" marR="0" lvl="1" indent="-171450" algn="l" defTabSz="913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>
                  <a:lumMod val="50000"/>
                </a:prst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Digital Artists</a:t>
            </a:r>
          </a:p>
          <a:p>
            <a:pPr marL="780943" marR="0" lvl="1" indent="-171450" algn="l" defTabSz="913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>
                  <a:lumMod val="50000"/>
                </a:prst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Engineers</a:t>
            </a:r>
          </a:p>
          <a:p>
            <a:pPr marL="780943" marR="0" lvl="1" indent="-171450" algn="l" defTabSz="913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>
                  <a:lumMod val="50000"/>
                </a:prst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Life Scientists</a:t>
            </a:r>
          </a:p>
          <a:p>
            <a:pPr marL="780943" marR="0" lvl="1" indent="-171450" algn="l" defTabSz="913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>
                  <a:lumMod val="50000"/>
                </a:prst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Software Developers</a:t>
            </a:r>
          </a:p>
          <a:p>
            <a:pPr marL="609493" marR="0" lvl="1" indent="0" algn="l" defTabSz="913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>
                  <a:lumMod val="50000"/>
                </a:prstClr>
              </a:buClr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3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>
                  <a:lumMod val="50000"/>
                </a:prst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Now available with all-new </a:t>
            </a: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AMD Ryzen 3-based </a:t>
            </a:r>
            <a:r>
              <a:rPr kumimoji="0" lang="en-US" sz="105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Threadripper</a:t>
            </a: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PRO 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Processors at up to 15% Gen-to-Gen performance, including a brand new 24 core thrasher now shipping with </a:t>
            </a: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Windows 11 PRO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  <a:p>
            <a:pPr marL="0" marR="0" lvl="0" indent="0" algn="l" defTabSz="913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>
                  <a:lumMod val="50000"/>
                </a:prstClr>
              </a:buClr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3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>
                  <a:lumMod val="50000"/>
                </a:prst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PCIe Gen 4-optimized NVIDIA graphics and fastest-available PCIe Gen 4 storage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9562412-877A-4C45-981A-DCCDE62AC676}"/>
              </a:ext>
            </a:extLst>
          </p:cNvPr>
          <p:cNvSpPr/>
          <p:nvPr/>
        </p:nvSpPr>
        <p:spPr>
          <a:xfrm>
            <a:off x="69312" y="1356973"/>
            <a:ext cx="6655228" cy="4929160"/>
          </a:xfrm>
          <a:prstGeom prst="rect">
            <a:avLst/>
          </a:prstGeom>
          <a:noFill/>
          <a:ln w="34925">
            <a:solidFill>
              <a:srgbClr val="B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0532296-D031-413A-8481-7836F76F4DB5}"/>
              </a:ext>
            </a:extLst>
          </p:cNvPr>
          <p:cNvGraphicFramePr>
            <a:graphicFrameLocks noGrp="1"/>
          </p:cNvGraphicFramePr>
          <p:nvPr/>
        </p:nvGraphicFramePr>
        <p:xfrm>
          <a:off x="190132" y="3646283"/>
          <a:ext cx="6412097" cy="2633809"/>
        </p:xfrm>
        <a:graphic>
          <a:graphicData uri="http://schemas.openxmlformats.org/drawingml/2006/table">
            <a:tbl>
              <a:tblPr firstRow="1">
                <a:effectLst>
                  <a:innerShdw blurRad="114300">
                    <a:prstClr val="black"/>
                  </a:innerShdw>
                </a:effectLst>
                <a:tableStyleId>{2D5ABB26-0587-4C30-8999-92F81FD0307C}</a:tableStyleId>
              </a:tblPr>
              <a:tblGrid>
                <a:gridCol w="331344">
                  <a:extLst>
                    <a:ext uri="{9D8B030D-6E8A-4147-A177-3AD203B41FA5}">
                      <a16:colId xmlns:a16="http://schemas.microsoft.com/office/drawing/2014/main" val="203912584"/>
                    </a:ext>
                  </a:extLst>
                </a:gridCol>
                <a:gridCol w="868679">
                  <a:extLst>
                    <a:ext uri="{9D8B030D-6E8A-4147-A177-3AD203B41FA5}">
                      <a16:colId xmlns:a16="http://schemas.microsoft.com/office/drawing/2014/main" val="1569712822"/>
                    </a:ext>
                  </a:extLst>
                </a:gridCol>
                <a:gridCol w="868679">
                  <a:extLst>
                    <a:ext uri="{9D8B030D-6E8A-4147-A177-3AD203B41FA5}">
                      <a16:colId xmlns:a16="http://schemas.microsoft.com/office/drawing/2014/main" val="2714393531"/>
                    </a:ext>
                  </a:extLst>
                </a:gridCol>
                <a:gridCol w="868679">
                  <a:extLst>
                    <a:ext uri="{9D8B030D-6E8A-4147-A177-3AD203B41FA5}">
                      <a16:colId xmlns:a16="http://schemas.microsoft.com/office/drawing/2014/main" val="2010515909"/>
                    </a:ext>
                  </a:extLst>
                </a:gridCol>
                <a:gridCol w="868679">
                  <a:extLst>
                    <a:ext uri="{9D8B030D-6E8A-4147-A177-3AD203B41FA5}">
                      <a16:colId xmlns:a16="http://schemas.microsoft.com/office/drawing/2014/main" val="2883081992"/>
                    </a:ext>
                  </a:extLst>
                </a:gridCol>
                <a:gridCol w="868679">
                  <a:extLst>
                    <a:ext uri="{9D8B030D-6E8A-4147-A177-3AD203B41FA5}">
                      <a16:colId xmlns:a16="http://schemas.microsoft.com/office/drawing/2014/main" val="1084708739"/>
                    </a:ext>
                  </a:extLst>
                </a:gridCol>
                <a:gridCol w="868679">
                  <a:extLst>
                    <a:ext uri="{9D8B030D-6E8A-4147-A177-3AD203B41FA5}">
                      <a16:colId xmlns:a16="http://schemas.microsoft.com/office/drawing/2014/main" val="1206694845"/>
                    </a:ext>
                  </a:extLst>
                </a:gridCol>
                <a:gridCol w="868679">
                  <a:extLst>
                    <a:ext uri="{9D8B030D-6E8A-4147-A177-3AD203B41FA5}">
                      <a16:colId xmlns:a16="http://schemas.microsoft.com/office/drawing/2014/main" val="1058214316"/>
                    </a:ext>
                  </a:extLst>
                </a:gridCol>
              </a:tblGrid>
              <a:tr h="234026">
                <a:tc rowSpan="10">
                  <a:txBody>
                    <a:bodyPr/>
                    <a:lstStyle/>
                    <a:p>
                      <a:pPr marL="0" marR="0" indent="0" algn="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P620  Workstation</a:t>
                      </a: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$3,039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$3,349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$3,729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$4,459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$4,969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$7,029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$9,859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1761187"/>
                  </a:ext>
                </a:extLst>
              </a:tr>
              <a:tr h="149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Rebate: $300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Rebate: $300</a:t>
                      </a:r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Rebate: $300</a:t>
                      </a:r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Rebate: $300</a:t>
                      </a:r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Rebate: $300</a:t>
                      </a:r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98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</a:rPr>
                        <a:t>Rebate: $300</a:t>
                      </a:r>
                      <a:endParaRPr kumimoji="0" lang="en-US" dirty="0"/>
                    </a:p>
                  </a:txBody>
                  <a:tcPr marL="68598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141498"/>
                  </a:ext>
                </a:extLst>
              </a:tr>
              <a:tr h="208623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u="none" strike="noStrike" dirty="0">
                          <a:effectLst/>
                          <a:latin typeface="Arial"/>
                          <a:cs typeface="Arial"/>
                        </a:rPr>
                        <a:t>30E000M9US</a:t>
                      </a:r>
                      <a:endParaRPr lang="hr-HR" sz="800" b="1" i="0" u="none" strike="noStrike" baseline="0" dirty="0">
                        <a:latin typeface="Arial"/>
                        <a:cs typeface="Arial"/>
                      </a:endParaRP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30E000MEUS</a:t>
                      </a:r>
                      <a:endParaRPr kumimoji="0" lang="hr-HR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r-HR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30E000MKUS</a:t>
                      </a:r>
                      <a:endParaRPr kumimoji="0" lang="hr-HR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r-HR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30E000MLUS</a:t>
                      </a:r>
                      <a:endParaRPr kumimoji="0" lang="hr-HR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r-HR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30E000MRUS</a:t>
                      </a:r>
                      <a:endParaRPr kumimoji="0" lang="hr-HR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30E000P9US</a:t>
                      </a:r>
                      <a:endParaRPr kumimoji="0" lang="hr-HR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30E000PPUS</a:t>
                      </a:r>
                      <a:endParaRPr kumimoji="0" lang="hr-HR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1590550"/>
                  </a:ext>
                </a:extLst>
              </a:tr>
              <a:tr h="50825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u="none" strike="noStrike" dirty="0">
                          <a:effectLst/>
                        </a:rPr>
                        <a:t>AMD Ryzen3 </a:t>
                      </a:r>
                      <a:r>
                        <a:rPr lang="en-US" sz="800" b="1" u="none" strike="noStrike" dirty="0" err="1">
                          <a:effectLst/>
                        </a:rPr>
                        <a:t>Threadripper</a:t>
                      </a:r>
                      <a:r>
                        <a:rPr lang="en-US" sz="800" b="1" u="none" strike="noStrike" dirty="0">
                          <a:effectLst/>
                        </a:rPr>
                        <a:t> PRO 5945WX </a:t>
                      </a:r>
                    </a:p>
                    <a:p>
                      <a:pPr algn="l" fontAlgn="t"/>
                      <a:r>
                        <a:rPr lang="en-US" sz="800" b="1" u="none" strike="noStrike" dirty="0">
                          <a:effectLst/>
                        </a:rPr>
                        <a:t>12 cores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u="none" strike="noStrike" dirty="0">
                          <a:effectLst/>
                        </a:rPr>
                        <a:t>AMD Ryzen3 </a:t>
                      </a:r>
                      <a:r>
                        <a:rPr lang="en-US" sz="800" b="1" u="none" strike="noStrike" dirty="0" err="1">
                          <a:effectLst/>
                        </a:rPr>
                        <a:t>Threadripper</a:t>
                      </a:r>
                      <a:r>
                        <a:rPr lang="en-US" sz="800" b="1" u="none" strike="noStrike" dirty="0">
                          <a:effectLst/>
                        </a:rPr>
                        <a:t> PRO 5945WX </a:t>
                      </a:r>
                    </a:p>
                    <a:p>
                      <a:pPr algn="l" fontAlgn="t"/>
                      <a:r>
                        <a:rPr lang="en-US" sz="800" b="1" u="none" strike="noStrike" dirty="0">
                          <a:effectLst/>
                        </a:rPr>
                        <a:t>12 cores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u="none" strike="noStrike" dirty="0">
                          <a:effectLst/>
                        </a:rPr>
                        <a:t>AMD Ryzen3 </a:t>
                      </a:r>
                      <a:r>
                        <a:rPr lang="en-US" sz="800" b="1" u="none" strike="noStrike" dirty="0" err="1">
                          <a:effectLst/>
                        </a:rPr>
                        <a:t>Threadripper</a:t>
                      </a:r>
                      <a:r>
                        <a:rPr lang="en-US" sz="800" b="1" u="none" strike="noStrike" dirty="0">
                          <a:effectLst/>
                        </a:rPr>
                        <a:t> PRO 5945WX </a:t>
                      </a:r>
                    </a:p>
                    <a:p>
                      <a:pPr algn="l" fontAlgn="t"/>
                      <a:r>
                        <a:rPr lang="en-US" sz="800" b="1" u="none" strike="noStrike" dirty="0">
                          <a:effectLst/>
                        </a:rPr>
                        <a:t>12 cores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u="none" strike="noStrike" dirty="0">
                          <a:effectLst/>
                        </a:rPr>
                        <a:t>AMD Ryzen3 </a:t>
                      </a:r>
                      <a:r>
                        <a:rPr lang="en-US" sz="800" b="1" u="none" strike="noStrike" dirty="0" err="1">
                          <a:effectLst/>
                        </a:rPr>
                        <a:t>Threadripper</a:t>
                      </a:r>
                      <a:r>
                        <a:rPr lang="en-US" sz="800" b="1" u="none" strike="noStrike" dirty="0">
                          <a:effectLst/>
                        </a:rPr>
                        <a:t> PRO 5955WX </a:t>
                      </a:r>
                    </a:p>
                    <a:p>
                      <a:pPr algn="l" fontAlgn="t"/>
                      <a:r>
                        <a:rPr lang="en-US" sz="800" b="1" u="none" strike="noStrike" dirty="0">
                          <a:effectLst/>
                        </a:rPr>
                        <a:t>16 cores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u="none" strike="noStrike" dirty="0">
                          <a:effectLst/>
                        </a:rPr>
                        <a:t>AMD Ryzen3 </a:t>
                      </a:r>
                      <a:r>
                        <a:rPr lang="en-US" sz="800" b="1" u="none" strike="noStrike" dirty="0" err="1">
                          <a:effectLst/>
                        </a:rPr>
                        <a:t>Threadripper</a:t>
                      </a:r>
                      <a:r>
                        <a:rPr lang="en-US" sz="800" b="1" u="none" strike="noStrike" dirty="0">
                          <a:effectLst/>
                        </a:rPr>
                        <a:t> PRO 5955WX </a:t>
                      </a:r>
                    </a:p>
                    <a:p>
                      <a:pPr algn="l" fontAlgn="t"/>
                      <a:r>
                        <a:rPr lang="en-US" sz="800" b="1" u="none" strike="noStrike" dirty="0">
                          <a:effectLst/>
                        </a:rPr>
                        <a:t>16 cores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u="none" strike="noStrike" dirty="0">
                          <a:effectLst/>
                        </a:rPr>
                        <a:t>AMD Ryzen3 </a:t>
                      </a:r>
                      <a:r>
                        <a:rPr lang="en-US" sz="800" b="1" u="none" strike="noStrike" dirty="0" err="1">
                          <a:effectLst/>
                        </a:rPr>
                        <a:t>Threadripper</a:t>
                      </a:r>
                      <a:r>
                        <a:rPr lang="en-US" sz="800" b="1" u="none" strike="noStrike" dirty="0">
                          <a:effectLst/>
                        </a:rPr>
                        <a:t> PRO 5965WX </a:t>
                      </a:r>
                    </a:p>
                    <a:p>
                      <a:pPr algn="l" fontAlgn="t"/>
                      <a:r>
                        <a:rPr lang="en-US" sz="800" b="1" u="none" strike="noStrike" dirty="0">
                          <a:effectLst/>
                        </a:rPr>
                        <a:t>24 cores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u="none" strike="noStrike" dirty="0">
                          <a:effectLst/>
                        </a:rPr>
                        <a:t>AMD Ryzen3 </a:t>
                      </a:r>
                      <a:r>
                        <a:rPr lang="en-US" sz="800" b="1" u="none" strike="noStrike" dirty="0" err="1">
                          <a:effectLst/>
                        </a:rPr>
                        <a:t>Threadripper</a:t>
                      </a:r>
                      <a:r>
                        <a:rPr lang="en-US" sz="800" b="1" u="none" strike="noStrike" dirty="0">
                          <a:effectLst/>
                        </a:rPr>
                        <a:t> PRO 5975WX </a:t>
                      </a:r>
                    </a:p>
                    <a:p>
                      <a:pPr algn="l" fontAlgn="t"/>
                      <a:r>
                        <a:rPr lang="en-US" sz="800" b="1" u="none" strike="noStrike" dirty="0">
                          <a:effectLst/>
                        </a:rPr>
                        <a:t>32 cores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9307630"/>
                  </a:ext>
                </a:extLst>
              </a:tr>
              <a:tr h="1916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1000W PSU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1000W PSU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1000W PSU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1000W PSU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1000W PSU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1000W PSU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1000W PSU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2125297"/>
                  </a:ext>
                </a:extLst>
              </a:tr>
              <a:tr h="19165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32GB ECC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32GB ECC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32GB ECC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32GB ECC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64GB ECC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64GB ECC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64GB ECC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244936"/>
                  </a:ext>
                </a:extLst>
              </a:tr>
              <a:tr h="29941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1TB </a:t>
                      </a:r>
                      <a:r>
                        <a:rPr lang="en-US" sz="800" b="0" i="0" u="none" strike="noStrike" baseline="0" dirty="0" err="1">
                          <a:solidFill>
                            <a:srgbClr val="000000"/>
                          </a:solidFill>
                          <a:latin typeface="Arial"/>
                        </a:rPr>
                        <a:t>PCle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US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Gen4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 SSD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1TB </a:t>
                      </a:r>
                      <a:r>
                        <a:rPr lang="en-US" sz="800" b="0" i="0" u="none" strike="noStrike" baseline="0" dirty="0" err="1">
                          <a:solidFill>
                            <a:srgbClr val="000000"/>
                          </a:solidFill>
                          <a:latin typeface="Arial"/>
                        </a:rPr>
                        <a:t>PCle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US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Gen4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1TB </a:t>
                      </a:r>
                      <a:r>
                        <a:rPr kumimoji="0" lang="en-US" sz="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PCle</a:t>
                      </a: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Gen4</a:t>
                      </a: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1TB </a:t>
                      </a:r>
                      <a:r>
                        <a:rPr kumimoji="0" lang="en-US" sz="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PCle</a:t>
                      </a: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Gen4</a:t>
                      </a: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2TB </a:t>
                      </a:r>
                      <a:r>
                        <a:rPr kumimoji="0" lang="en-US" sz="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PCle</a:t>
                      </a: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Gen4</a:t>
                      </a: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2TB </a:t>
                      </a:r>
                      <a:r>
                        <a:rPr kumimoji="0" lang="en-US" sz="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PCle</a:t>
                      </a: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Gen4</a:t>
                      </a: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2TB </a:t>
                      </a:r>
                      <a:r>
                        <a:rPr kumimoji="0" lang="en-US" sz="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PCle</a:t>
                      </a: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Gen4</a:t>
                      </a: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 SSD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9517283"/>
                  </a:ext>
                </a:extLst>
              </a:tr>
              <a:tr h="2994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NVIDIA </a:t>
                      </a:r>
                      <a:r>
                        <a:rPr lang="en-US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T400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US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4GB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NVIDIA </a:t>
                      </a:r>
                      <a:r>
                        <a:rPr lang="en-US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T1000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US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8GB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NVIDIA </a:t>
                      </a:r>
                      <a:r>
                        <a:rPr lang="en-US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RTX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US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A2000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US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12GB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NVIDIA </a:t>
                      </a:r>
                      <a:r>
                        <a:rPr lang="en-US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RTX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US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A2000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US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12GB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NVIDIA </a:t>
                      </a:r>
                      <a:r>
                        <a:rPr lang="en-US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RTX</a:t>
                      </a:r>
                    </a:p>
                    <a:p>
                      <a:r>
                        <a:rPr lang="en-US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A2000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US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12 GB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NVIDIA </a:t>
                      </a:r>
                      <a:r>
                        <a:rPr lang="en-US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RTX A4000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 16GB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NVIDIA </a:t>
                      </a:r>
                      <a:r>
                        <a:rPr lang="en-US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RTX A5000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 24GB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6948707"/>
                  </a:ext>
                </a:extLst>
              </a:tr>
              <a:tr h="2298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Windows 11 PRO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Windows 11 PRO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Windows 11 PRO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Windows 11 PRO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Windows 11 PRO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Windows 11 PRO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Windows 11 PRO</a:t>
                      </a: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7554727"/>
                  </a:ext>
                </a:extLst>
              </a:tr>
              <a:tr h="213080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3 Year </a:t>
                      </a:r>
                      <a:r>
                        <a:rPr lang="en-US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Premier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3 Year </a:t>
                      </a:r>
                      <a:r>
                        <a:rPr lang="en-US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Premier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 Year </a:t>
                      </a: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Premier</a:t>
                      </a:r>
                      <a:r>
                        <a:rPr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 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 Year </a:t>
                      </a: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Premier</a:t>
                      </a:r>
                      <a:r>
                        <a:rPr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 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 Year </a:t>
                      </a: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Premier</a:t>
                      </a:r>
                      <a:r>
                        <a:rPr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 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 Year </a:t>
                      </a: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Premier</a:t>
                      </a:r>
                      <a:r>
                        <a:rPr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 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 Year </a:t>
                      </a: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Premier</a:t>
                      </a:r>
                      <a:r>
                        <a:rPr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 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6871471"/>
                  </a:ext>
                </a:extLst>
              </a:tr>
            </a:tbl>
          </a:graphicData>
        </a:graphic>
      </p:graphicFrame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BBF314E8-34BD-4558-AEFD-653BABE61A4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3446" y="1709109"/>
            <a:ext cx="3193644" cy="830642"/>
          </a:xfrm>
          <a:prstGeom prst="rect">
            <a:avLst/>
          </a:prstGeom>
        </p:spPr>
      </p:pic>
      <p:pic>
        <p:nvPicPr>
          <p:cNvPr id="1026" name="Picture 2" descr="AMD Ryzen™ Threadripper™ Processors For Creators">
            <a:extLst>
              <a:ext uri="{FF2B5EF4-FFF2-40B4-BE49-F238E27FC236}">
                <a16:creationId xmlns:a16="http://schemas.microsoft.com/office/drawing/2014/main" id="{3DBD3C41-D3E4-46E6-B970-CA2FD99DA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16472" y="1960532"/>
            <a:ext cx="1844091" cy="43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text, person, indoor, computer&#10;&#10;Description automatically generated">
            <a:extLst>
              <a:ext uri="{FF2B5EF4-FFF2-40B4-BE49-F238E27FC236}">
                <a16:creationId xmlns:a16="http://schemas.microsoft.com/office/drawing/2014/main" id="{79C1552A-28F2-46E2-A453-DE5B44A9FEA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7321" y="2539751"/>
            <a:ext cx="4963242" cy="2792320"/>
          </a:xfrm>
          <a:prstGeom prst="rect">
            <a:avLst/>
          </a:prstGeom>
        </p:spPr>
      </p:pic>
      <p:pic>
        <p:nvPicPr>
          <p:cNvPr id="3" name="Picture 2" descr="Introducing Windows 11 – Press materials for Windows 11 news announcement">
            <a:extLst>
              <a:ext uri="{FF2B5EF4-FFF2-40B4-BE49-F238E27FC236}">
                <a16:creationId xmlns:a16="http://schemas.microsoft.com/office/drawing/2014/main" id="{85C1A95B-A651-47D6-94F2-9E55E6049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4621" y="5332071"/>
            <a:ext cx="2588641" cy="104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22324BD-CC92-4BF9-B927-01EE8F05275D}"/>
              </a:ext>
            </a:extLst>
          </p:cNvPr>
          <p:cNvSpPr/>
          <p:nvPr/>
        </p:nvSpPr>
        <p:spPr>
          <a:xfrm>
            <a:off x="983336" y="1069164"/>
            <a:ext cx="774571" cy="2308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  9 OF 10 ]</a:t>
            </a: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2023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51482" y="228600"/>
            <a:ext cx="5175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LENOVO TOPSELLER 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ThinkStation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Workstations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859111" y="172075"/>
            <a:ext cx="27950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Prices shown do not include rebate (if available).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6A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>
            <a:hlinkClick r:id="" action="ppaction://noaction"/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262" y="253101"/>
            <a:ext cx="771097" cy="771097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E11C5C6-ED18-4A7A-8EF3-AA202A90DE82}"/>
              </a:ext>
            </a:extLst>
          </p:cNvPr>
          <p:cNvGraphicFramePr>
            <a:graphicFrameLocks noGrp="1"/>
          </p:cNvGraphicFramePr>
          <p:nvPr/>
        </p:nvGraphicFramePr>
        <p:xfrm>
          <a:off x="1070349" y="1512024"/>
          <a:ext cx="5925257" cy="2172477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3476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71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93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0380">
                  <a:extLst>
                    <a:ext uri="{9D8B030D-6E8A-4147-A177-3AD203B41FA5}">
                      <a16:colId xmlns:a16="http://schemas.microsoft.com/office/drawing/2014/main" val="2893152974"/>
                    </a:ext>
                  </a:extLst>
                </a:gridCol>
                <a:gridCol w="1080380">
                  <a:extLst>
                    <a:ext uri="{9D8B030D-6E8A-4147-A177-3AD203B41FA5}">
                      <a16:colId xmlns:a16="http://schemas.microsoft.com/office/drawing/2014/main" val="458288713"/>
                    </a:ext>
                  </a:extLst>
                </a:gridCol>
                <a:gridCol w="1080380">
                  <a:extLst>
                    <a:ext uri="{9D8B030D-6E8A-4147-A177-3AD203B41FA5}">
                      <a16:colId xmlns:a16="http://schemas.microsoft.com/office/drawing/2014/main" val="1517593806"/>
                    </a:ext>
                  </a:extLst>
                </a:gridCol>
              </a:tblGrid>
              <a:tr h="252871">
                <a:tc rowSpan="9">
                  <a:txBody>
                    <a:bodyPr/>
                    <a:lstStyle/>
                    <a:p>
                      <a:pPr marL="0" marR="0" indent="0" algn="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</a:rPr>
                        <a:t>P520c  Workstation</a:t>
                      </a: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$1,389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$1,609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$1,939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$4,249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$4,579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1360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800" b="1" i="0" u="none" strike="noStrike" baseline="0">
                          <a:latin typeface="+mn-lt"/>
                        </a:rPr>
                        <a:t>30BX00FUUS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r-HR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30BX00FTUS</a:t>
                      </a:r>
                      <a:endParaRPr kumimoji="0" lang="hr-HR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r-HR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30BX00FLUS</a:t>
                      </a:r>
                    </a:p>
                  </a:txBody>
                  <a:tcPr marL="4763" marR="4763" marT="4763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r-HR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30BX00FVUS</a:t>
                      </a:r>
                      <a:endParaRPr kumimoji="0" lang="hr-HR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r-HR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30BX00G0US</a:t>
                      </a:r>
                      <a:endParaRPr kumimoji="0" lang="hr-HR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8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Xeon W-2223 </a:t>
                      </a:r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</a:endParaRPr>
                    </a:p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4 Cores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Xeon W-2225 </a:t>
                      </a:r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</a:endParaRPr>
                    </a:p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4 Cores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Xeon W-2223 </a:t>
                      </a:r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</a:endParaRPr>
                    </a:p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4 Cores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Xeon W-2225 </a:t>
                      </a:r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</a:endParaRPr>
                    </a:p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4 Cores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Xeon W-2245 </a:t>
                      </a:r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</a:endParaRPr>
                    </a:p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8 Cores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49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625W PSU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625W PSU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625W PSU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625W PSU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625W PSU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5550823"/>
                  </a:ext>
                </a:extLst>
              </a:tr>
              <a:tr h="18498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16GB ECC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16GB ECC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16GB ECC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32GB ECC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32GB ECC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99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512GB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latin typeface="Arial"/>
                        </a:rPr>
                        <a:t>PCle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 SSD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512GB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latin typeface="Arial"/>
                        </a:rPr>
                        <a:t>PCle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 SSD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512GB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latin typeface="Arial"/>
                        </a:rPr>
                        <a:t>PCle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 SSD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1TB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latin typeface="Arial"/>
                        </a:rPr>
                        <a:t>PCle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 SSD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1TB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latin typeface="Arial"/>
                        </a:rPr>
                        <a:t>PCle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 SSD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9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Choose Graphics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Choose Graphics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NVIDIA A2000 6GB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NVIDIA RTX A4500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NVIDIA RTX A4500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18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Win 11 Pro 64</a:t>
                      </a: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Win 11 Pro 64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Win 11 Pro 64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Win 11 Pro 64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Win 11 Pro 64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5662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 Year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Premier</a:t>
                      </a: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 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 Year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Premier</a:t>
                      </a: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 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 Year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Premier</a:t>
                      </a: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 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 Year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Premier</a:t>
                      </a: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 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 Year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Premier</a:t>
                      </a: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 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C7009AF-C3FE-49DF-A5D9-E369C0A3809E}"/>
              </a:ext>
            </a:extLst>
          </p:cNvPr>
          <p:cNvGraphicFramePr>
            <a:graphicFrameLocks noGrp="1"/>
          </p:cNvGraphicFramePr>
          <p:nvPr/>
        </p:nvGraphicFramePr>
        <p:xfrm>
          <a:off x="1051482" y="3942580"/>
          <a:ext cx="5925258" cy="2351662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3534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73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25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7318">
                  <a:extLst>
                    <a:ext uri="{9D8B030D-6E8A-4147-A177-3AD203B41FA5}">
                      <a16:colId xmlns:a16="http://schemas.microsoft.com/office/drawing/2014/main" val="1802655839"/>
                    </a:ext>
                  </a:extLst>
                </a:gridCol>
                <a:gridCol w="11173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17318">
                  <a:extLst>
                    <a:ext uri="{9D8B030D-6E8A-4147-A177-3AD203B41FA5}">
                      <a16:colId xmlns:a16="http://schemas.microsoft.com/office/drawing/2014/main" val="2772185781"/>
                    </a:ext>
                  </a:extLst>
                </a:gridCol>
              </a:tblGrid>
              <a:tr h="221961">
                <a:tc rowSpan="10">
                  <a:txBody>
                    <a:bodyPr/>
                    <a:lstStyle/>
                    <a:p>
                      <a:pPr marL="0" marR="0" indent="0" algn="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</a:rPr>
                        <a:t>P520  Workstation</a:t>
                      </a: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$1,759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$2,359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$3,089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$4,429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$4,929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17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Rebate: 50</a:t>
                      </a:r>
                    </a:p>
                  </a:txBody>
                  <a:tcPr marL="68597" marR="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Rebate: $50</a:t>
                      </a:r>
                    </a:p>
                  </a:txBody>
                  <a:tcPr marL="68597" marR="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8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Rebate: $50</a:t>
                      </a:r>
                    </a:p>
                  </a:txBody>
                  <a:tcPr marL="7620" marR="7620" marT="762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800" b="1" i="0" u="none" strike="noStrike" baseline="0">
                        <a:latin typeface="+mn-lt"/>
                      </a:endParaRPr>
                    </a:p>
                  </a:txBody>
                  <a:tcPr marL="68597" marR="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800" b="1" i="0" u="none" strike="noStrike" baseline="0">
                        <a:latin typeface="+mn-lt"/>
                      </a:endParaRPr>
                    </a:p>
                  </a:txBody>
                  <a:tcPr marL="68597" marR="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0191574"/>
                  </a:ext>
                </a:extLst>
              </a:tr>
              <a:tr h="211720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30BE00NMUS</a:t>
                      </a:r>
                      <a:endParaRPr kumimoji="0" lang="hr-HR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30BE00NLUS</a:t>
                      </a:r>
                      <a:endParaRPr kumimoji="0" lang="hr-HR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 </a:t>
                      </a:r>
                      <a:r>
                        <a:rPr kumimoji="0" lang="en-US" sz="8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8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30BE00NAUS</a:t>
                      </a:r>
                      <a:endParaRPr kumimoji="0" lang="en-US" sz="800" b="1" i="0" u="none" strike="noStrike" kern="1200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i="0" u="none" strike="noStrike" baseline="0">
                          <a:latin typeface="+mn-lt"/>
                        </a:rPr>
                        <a:t>30BE00R0US</a:t>
                      </a:r>
                      <a:endParaRPr lang="hr-HR" sz="800" b="1" i="0" u="none" strike="noStrike" baseline="0"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i="0" u="none" strike="noStrike" baseline="0">
                          <a:latin typeface="+mn-lt"/>
                        </a:rPr>
                        <a:t>30BE00NCUS</a:t>
                      </a:r>
                      <a:endParaRPr lang="hr-HR" sz="800" b="1" i="0" u="none" strike="noStrike" baseline="0">
                        <a:latin typeface="+mn-lt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46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Xeon W-2225 </a:t>
                      </a:r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</a:endParaRPr>
                    </a:p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4 Cores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Xeon W-2245 </a:t>
                      </a:r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</a:endParaRPr>
                    </a:p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8 Cores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Xeon W-2235 </a:t>
                      </a:r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</a:endParaRPr>
                    </a:p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6 Cores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Xeon W-2235 </a:t>
                      </a:r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</a:endParaRPr>
                    </a:p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6 Cores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Xeon W-2235 </a:t>
                      </a:r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</a:endParaRPr>
                    </a:p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6 Cores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44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1000W PSU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1000W PSU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1000W PSU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1000W PSU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1000W PSU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9917722"/>
                  </a:ext>
                </a:extLst>
              </a:tr>
              <a:tr h="19449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16GB ECC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32GB ECC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32GB ECC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16GB ECC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32GB ECC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367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512GB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latin typeface="Arial"/>
                        </a:rPr>
                        <a:t>PCle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 SSD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1TB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latin typeface="Arial"/>
                        </a:rPr>
                        <a:t>PCle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 SSD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1TB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latin typeface="Arial"/>
                        </a:rPr>
                        <a:t>PCle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 SSD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512GB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latin typeface="Arial"/>
                        </a:rPr>
                        <a:t>PCle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 SSD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1TB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latin typeface="Arial"/>
                        </a:rPr>
                        <a:t>PCle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 SSD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36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Choose Graphics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Choose Graphics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NVIDIA A2000 12GB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NVIDIA RTX A4500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NVIDIA RTX A5000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32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11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 11 Pro 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Win 11 Pro 64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Win 11 Pro 64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Win 11 Pro 64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6243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 Year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Premier</a:t>
                      </a: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 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 Year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Premier</a:t>
                      </a: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 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 Year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Premier</a:t>
                      </a: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 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 Year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Premier</a:t>
                      </a: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 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 Year </a:t>
                      </a: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Premier</a:t>
                      </a:r>
                      <a:r>
                        <a:rPr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 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E89CA08E-FCA1-4D20-849A-B334E3713D35}"/>
              </a:ext>
            </a:extLst>
          </p:cNvPr>
          <p:cNvGraphicFramePr>
            <a:graphicFrameLocks noGrp="1"/>
          </p:cNvGraphicFramePr>
          <p:nvPr/>
        </p:nvGraphicFramePr>
        <p:xfrm>
          <a:off x="8240164" y="1512024"/>
          <a:ext cx="3875669" cy="2156169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3550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3537">
                  <a:extLst>
                    <a:ext uri="{9D8B030D-6E8A-4147-A177-3AD203B41FA5}">
                      <a16:colId xmlns:a16="http://schemas.microsoft.com/office/drawing/2014/main" val="3713823696"/>
                    </a:ext>
                  </a:extLst>
                </a:gridCol>
                <a:gridCol w="1173537">
                  <a:extLst>
                    <a:ext uri="{9D8B030D-6E8A-4147-A177-3AD203B41FA5}">
                      <a16:colId xmlns:a16="http://schemas.microsoft.com/office/drawing/2014/main" val="387219617"/>
                    </a:ext>
                  </a:extLst>
                </a:gridCol>
                <a:gridCol w="1173537">
                  <a:extLst>
                    <a:ext uri="{9D8B030D-6E8A-4147-A177-3AD203B41FA5}">
                      <a16:colId xmlns:a16="http://schemas.microsoft.com/office/drawing/2014/main" val="3130590579"/>
                    </a:ext>
                  </a:extLst>
                </a:gridCol>
              </a:tblGrid>
              <a:tr h="204269">
                <a:tc rowSpan="10">
                  <a:txBody>
                    <a:bodyPr/>
                    <a:lstStyle/>
                    <a:p>
                      <a:pPr marL="0" marR="0" indent="0" algn="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</a:rPr>
                        <a:t>P720   2P Workstation </a:t>
                      </a: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$2,549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$3,009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$5,449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128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800" b="1" i="0" u="none" strike="noStrike" baseline="0">
                          <a:latin typeface="+mn-lt"/>
                        </a:rPr>
                        <a:t>30BA00K0US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800" b="1" i="0" u="none" strike="noStrike" baseline="0">
                          <a:latin typeface="+mn-lt"/>
                        </a:rPr>
                        <a:t>30BA00K4US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800" b="1" i="0" u="none" strike="noStrike" baseline="0">
                          <a:latin typeface="+mn-lt"/>
                        </a:rPr>
                        <a:t>30BA00KFUS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171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1x Xeon Silver 4214R 12C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2x Xeon Silver 4210R 10C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1x Xeon Silver 4215R 8C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34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1000W PSU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1000W PSU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1000W PSU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5985619"/>
                  </a:ext>
                </a:extLst>
              </a:tr>
              <a:tr h="18346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16GB ECC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32GB ECC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32GB ECC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345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512GB PCIe SSD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1TB PCIe SSD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512 GB PCIe SSD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34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No ODD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No ODD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No ODD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34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Choose Graphics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Choose Graphics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NVIDIA RTX A4500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970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Win 11 Pro 64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Win 11 Pro 64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Win 11 Pro 64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3972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3 Year </a:t>
                      </a:r>
                      <a:r>
                        <a:rPr lang="en-US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Premier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3 Year </a:t>
                      </a:r>
                      <a:r>
                        <a:rPr lang="en-US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Premier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3 Year </a:t>
                      </a:r>
                      <a:r>
                        <a:rPr lang="en-US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Premier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4FBCE620-5665-4337-985F-CA727E08B7E2}"/>
              </a:ext>
            </a:extLst>
          </p:cNvPr>
          <p:cNvGraphicFramePr>
            <a:graphicFrameLocks noGrp="1"/>
          </p:cNvGraphicFramePr>
          <p:nvPr/>
        </p:nvGraphicFramePr>
        <p:xfrm>
          <a:off x="8240163" y="3942581"/>
          <a:ext cx="3875668" cy="2164923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2707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2547">
                  <a:extLst>
                    <a:ext uri="{9D8B030D-6E8A-4147-A177-3AD203B41FA5}">
                      <a16:colId xmlns:a16="http://schemas.microsoft.com/office/drawing/2014/main" val="3713823696"/>
                    </a:ext>
                  </a:extLst>
                </a:gridCol>
                <a:gridCol w="900783">
                  <a:extLst>
                    <a:ext uri="{9D8B030D-6E8A-4147-A177-3AD203B41FA5}">
                      <a16:colId xmlns:a16="http://schemas.microsoft.com/office/drawing/2014/main" val="387219617"/>
                    </a:ext>
                  </a:extLst>
                </a:gridCol>
                <a:gridCol w="900783">
                  <a:extLst>
                    <a:ext uri="{9D8B030D-6E8A-4147-A177-3AD203B41FA5}">
                      <a16:colId xmlns:a16="http://schemas.microsoft.com/office/drawing/2014/main" val="1468705472"/>
                    </a:ext>
                  </a:extLst>
                </a:gridCol>
                <a:gridCol w="900783">
                  <a:extLst>
                    <a:ext uri="{9D8B030D-6E8A-4147-A177-3AD203B41FA5}">
                      <a16:colId xmlns:a16="http://schemas.microsoft.com/office/drawing/2014/main" val="3840588589"/>
                    </a:ext>
                  </a:extLst>
                </a:gridCol>
              </a:tblGrid>
              <a:tr h="208611">
                <a:tc rowSpan="10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</a:rPr>
                        <a:t>P920   2P Workstation </a:t>
                      </a:r>
                    </a:p>
                  </a:txBody>
                  <a:tcPr marL="0" marR="0" marT="91440" marB="0" vert="vert27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$2,699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$3,269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$5,189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$10,299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287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800" b="1" i="0" u="none" strike="noStrike" baseline="0">
                          <a:latin typeface="+mn-lt"/>
                        </a:rPr>
                        <a:t>30BC007HUS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800" b="1" i="0" u="none" strike="noStrike" baseline="0">
                          <a:latin typeface="+mn-lt"/>
                        </a:rPr>
                        <a:t>30BC0078US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30BC007VUS</a:t>
                      </a:r>
                      <a:endParaRPr lang="hr-HR" sz="8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30BC007MUS</a:t>
                      </a:r>
                      <a:endParaRPr lang="hr-HR" sz="8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195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1x Xeon Silver 4214R 12C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2x Xeon Silver 4210R 10C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1x Xeon Silver 4210R 10C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1x Xeon Gold 6226R 16C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36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1400W PSU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1400W PSU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1400W PSU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1400W PSU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5985619"/>
                  </a:ext>
                </a:extLst>
              </a:tr>
              <a:tr h="18360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16GB ECC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32GB ECC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32GB ECC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64GB ECC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064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512GB PCIe SSD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512GB PCIe SSD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512GB PCIe SSD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1TB PCIe SSD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36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No ODD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No ODD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No ODD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No ODD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06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Choose Graphics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Choose Graphics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NVIDIA RTX A5000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NVIDIA RTX A6000 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98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Win 11 Pro 64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Win 11 Pro 64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Win 11 Pro 64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Win 11 Pro 64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4133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3 Year </a:t>
                      </a:r>
                      <a:r>
                        <a:rPr lang="en-US" sz="800" b="1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Premier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 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3 Year </a:t>
                      </a:r>
                      <a:r>
                        <a:rPr lang="en-US" sz="800" b="1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Premier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 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3 Year </a:t>
                      </a:r>
                      <a:r>
                        <a:rPr lang="en-US" sz="800" b="1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Premier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 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3 Year </a:t>
                      </a:r>
                      <a:r>
                        <a:rPr lang="en-US" sz="800" b="1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Premier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</a:rPr>
                        <a:t> </a:t>
                      </a:r>
                    </a:p>
                  </a:txBody>
                  <a:tcPr marL="68598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4" name="Picture 3" descr="A picture containing text, electronics, black, light&#10;&#10;Description automatically generated">
            <a:extLst>
              <a:ext uri="{FF2B5EF4-FFF2-40B4-BE49-F238E27FC236}">
                <a16:creationId xmlns:a16="http://schemas.microsoft.com/office/drawing/2014/main" id="{B30A454E-FEE5-4099-9D05-C9C2BE4E590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139" y="2045710"/>
            <a:ext cx="823220" cy="1202854"/>
          </a:xfrm>
          <a:prstGeom prst="rect">
            <a:avLst/>
          </a:prstGeom>
        </p:spPr>
      </p:pic>
      <p:pic>
        <p:nvPicPr>
          <p:cNvPr id="15" name="Picture 14" descr="A picture containing electronics, dark&#10;&#10;Description automatically generated">
            <a:extLst>
              <a:ext uri="{FF2B5EF4-FFF2-40B4-BE49-F238E27FC236}">
                <a16:creationId xmlns:a16="http://schemas.microsoft.com/office/drawing/2014/main" id="{F2B5188E-06F8-470D-9DB4-FF48ECBBE53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5412" y="3845327"/>
            <a:ext cx="1387023" cy="2464740"/>
          </a:xfrm>
          <a:prstGeom prst="rect">
            <a:avLst/>
          </a:prstGeom>
        </p:spPr>
      </p:pic>
      <p:pic>
        <p:nvPicPr>
          <p:cNvPr id="17" name="Picture 16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F7028437-F285-4DC1-B3EC-4191D679869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6596" y="1832745"/>
            <a:ext cx="1092802" cy="1628783"/>
          </a:xfrm>
          <a:prstGeom prst="rect">
            <a:avLst/>
          </a:prstGeom>
        </p:spPr>
      </p:pic>
      <p:pic>
        <p:nvPicPr>
          <p:cNvPr id="19" name="Picture 18" descr="A picture containing text, electronics, computer&#10;&#10;Description automatically generated">
            <a:extLst>
              <a:ext uri="{FF2B5EF4-FFF2-40B4-BE49-F238E27FC236}">
                <a16:creationId xmlns:a16="http://schemas.microsoft.com/office/drawing/2014/main" id="{E50185AA-4866-4E93-B95E-6165F328ACC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9424" y="4118332"/>
            <a:ext cx="1029974" cy="227932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F1A1C9A-CD43-452D-95FE-1BB3FCC701B7}"/>
              </a:ext>
            </a:extLst>
          </p:cNvPr>
          <p:cNvSpPr/>
          <p:nvPr/>
        </p:nvSpPr>
        <p:spPr>
          <a:xfrm>
            <a:off x="1051482" y="1032991"/>
            <a:ext cx="83869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  10 OF 10 ]</a:t>
            </a: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7634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51482" y="228600"/>
            <a:ext cx="5175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LENOVO TOPSELLER 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ThinkStation Workstations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660328" y="1022865"/>
            <a:ext cx="27950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Prices shown do not include rebate (if available).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6A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262" y="253101"/>
            <a:ext cx="771097" cy="771097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6D5BBC31-5E6B-4017-9705-DFD5CDEFB573}"/>
              </a:ext>
            </a:extLst>
          </p:cNvPr>
          <p:cNvSpPr/>
          <p:nvPr/>
        </p:nvSpPr>
        <p:spPr>
          <a:xfrm rot="5400000">
            <a:off x="5966718" y="-4562229"/>
            <a:ext cx="275610" cy="12049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Attach and Upgrade Options for Workstations</a:t>
            </a:r>
          </a:p>
        </p:txBody>
      </p:sp>
      <p:graphicFrame>
        <p:nvGraphicFramePr>
          <p:cNvPr id="51" name="Table 50">
            <a:extLst>
              <a:ext uri="{FF2B5EF4-FFF2-40B4-BE49-F238E27FC236}">
                <a16:creationId xmlns:a16="http://schemas.microsoft.com/office/drawing/2014/main" id="{AE58AE5E-AD83-41D6-89FF-4451941019C6}"/>
              </a:ext>
            </a:extLst>
          </p:cNvPr>
          <p:cNvGraphicFramePr>
            <a:graphicFrameLocks noGrp="1"/>
          </p:cNvGraphicFramePr>
          <p:nvPr/>
        </p:nvGraphicFramePr>
        <p:xfrm>
          <a:off x="58521" y="1671101"/>
          <a:ext cx="3685404" cy="456810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217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33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03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1982"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/>
                        <a:t>Attach Performance Displays – Lenovo’s Best!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396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24”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$304   P24q-20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61F5GAR1US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23.8-inch</a:t>
                      </a:r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QHD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No USB-C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Daisy chain capable</a:t>
                      </a:r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$424 P24h-2L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62B2GAR1US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23.8-inch</a:t>
                      </a:r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QHD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2560x1440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USB-C (up to 70w)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Daisy chain capable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333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27”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$404</a:t>
                      </a:r>
                      <a:r>
                        <a:rPr lang="en-US" sz="1100" b="1" i="0" u="none" strike="noStrike" baseline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  P27q-20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1" i="0" u="none" strike="noStrike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61EAGAR6US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27-inch QHD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4-sided near-edgeless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2560x1440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Daisy chain capable</a:t>
                      </a:r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$504  P27h-20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1" i="0" u="none" strike="noStrike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61E9GAR6US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27-inch QHD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4-sided near-edgeless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USB-C (90W)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Integrated RJ45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Daisy chain capable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9883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32”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 kern="1200" baseline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 kern="1200" baseline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 kern="1200" baseline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$1,034</a:t>
                      </a:r>
                      <a:r>
                        <a:rPr lang="en-US" sz="1100" b="1" i="0" u="none" strike="noStrike" baseline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  P32p-20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1" i="0" u="none" strike="noStrike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62A2GAR2US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32-inch 4K UHD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USB-C (up 90W)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Integrated RJ45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Integrated phone holder stand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7079112"/>
                  </a:ext>
                </a:extLst>
              </a:tr>
            </a:tbl>
          </a:graphicData>
        </a:graphic>
      </p:graphicFrame>
      <p:pic>
        <p:nvPicPr>
          <p:cNvPr id="56" name="Picture 55">
            <a:extLst>
              <a:ext uri="{FF2B5EF4-FFF2-40B4-BE49-F238E27FC236}">
                <a16:creationId xmlns:a16="http://schemas.microsoft.com/office/drawing/2014/main" id="{180EA878-28C6-4C19-A53F-FE280C72AB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96" y="5361031"/>
            <a:ext cx="777353" cy="655857"/>
          </a:xfrm>
          <a:prstGeom prst="rect">
            <a:avLst/>
          </a:prstGeom>
        </p:spPr>
      </p:pic>
      <p:sp>
        <p:nvSpPr>
          <p:cNvPr id="57" name="矩形 3">
            <a:extLst>
              <a:ext uri="{FF2B5EF4-FFF2-40B4-BE49-F238E27FC236}">
                <a16:creationId xmlns:a16="http://schemas.microsoft.com/office/drawing/2014/main" id="{22C5DD39-F5AC-4062-9397-83EE2AFBD245}"/>
              </a:ext>
            </a:extLst>
          </p:cNvPr>
          <p:cNvSpPr/>
          <p:nvPr/>
        </p:nvSpPr>
        <p:spPr>
          <a:xfrm>
            <a:off x="59673" y="5998087"/>
            <a:ext cx="817798" cy="1325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C4BEB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343CB5B9-0071-48B7-AE80-9A7F90AB2E7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65" y="4138397"/>
            <a:ext cx="881166" cy="66087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3F4FFDF0-42CA-4D17-ACBE-4EA5DB6626F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655" y="2958767"/>
            <a:ext cx="594385" cy="49788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DCE1C09-85E5-427C-8034-228A0C9E8221}"/>
              </a:ext>
            </a:extLst>
          </p:cNvPr>
          <p:cNvSpPr/>
          <p:nvPr/>
        </p:nvSpPr>
        <p:spPr>
          <a:xfrm>
            <a:off x="1051482" y="1032991"/>
            <a:ext cx="71045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[ 1 OF 1  ]</a:t>
            </a: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1E6CAAD2-F395-4935-9EC2-F3BA1B908B53}"/>
              </a:ext>
            </a:extLst>
          </p:cNvPr>
          <p:cNvGraphicFramePr>
            <a:graphicFrameLocks noGrp="1"/>
          </p:cNvGraphicFramePr>
          <p:nvPr/>
        </p:nvGraphicFramePr>
        <p:xfrm>
          <a:off x="3803822" y="1660975"/>
          <a:ext cx="8325329" cy="186304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93040">
                  <a:extLst>
                    <a:ext uri="{9D8B030D-6E8A-4147-A177-3AD203B41FA5}">
                      <a16:colId xmlns:a16="http://schemas.microsoft.com/office/drawing/2014/main" val="1197470116"/>
                    </a:ext>
                  </a:extLst>
                </a:gridCol>
                <a:gridCol w="1392541">
                  <a:extLst>
                    <a:ext uri="{9D8B030D-6E8A-4147-A177-3AD203B41FA5}">
                      <a16:colId xmlns:a16="http://schemas.microsoft.com/office/drawing/2014/main" val="87328719"/>
                    </a:ext>
                  </a:extLst>
                </a:gridCol>
                <a:gridCol w="1298450">
                  <a:extLst>
                    <a:ext uri="{9D8B030D-6E8A-4147-A177-3AD203B41FA5}">
                      <a16:colId xmlns:a16="http://schemas.microsoft.com/office/drawing/2014/main" val="227754861"/>
                    </a:ext>
                  </a:extLst>
                </a:gridCol>
                <a:gridCol w="1413765">
                  <a:extLst>
                    <a:ext uri="{9D8B030D-6E8A-4147-A177-3AD203B41FA5}">
                      <a16:colId xmlns:a16="http://schemas.microsoft.com/office/drawing/2014/main" val="3470564662"/>
                    </a:ext>
                  </a:extLst>
                </a:gridCol>
                <a:gridCol w="1413766">
                  <a:extLst>
                    <a:ext uri="{9D8B030D-6E8A-4147-A177-3AD203B41FA5}">
                      <a16:colId xmlns:a16="http://schemas.microsoft.com/office/drawing/2014/main" val="838327797"/>
                    </a:ext>
                  </a:extLst>
                </a:gridCol>
                <a:gridCol w="1413767">
                  <a:extLst>
                    <a:ext uri="{9D8B030D-6E8A-4147-A177-3AD203B41FA5}">
                      <a16:colId xmlns:a16="http://schemas.microsoft.com/office/drawing/2014/main" val="2494220228"/>
                    </a:ext>
                  </a:extLst>
                </a:gridCol>
              </a:tblGrid>
              <a:tr h="266553"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P340 SFF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P340 TWR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P350 SFF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P350 TWR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/>
                        <a:t>P348 TWR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P358 TWR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64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$119.99 -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4X60N86656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Quadro P400 2GB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$219.99 -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4X60R60469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Quadro P620 2GB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$364.99 -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4X60N86660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Quadro P1000 4GB</a:t>
                      </a:r>
                      <a:endParaRPr lang="en-US" sz="600" b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$169.99 - </a:t>
                      </a:r>
                      <a:r>
                        <a:rPr lang="en-US" sz="600" b="0">
                          <a:solidFill>
                            <a:schemeClr val="tx1"/>
                          </a:solidFill>
                          <a:ea typeface="+mn-lt"/>
                          <a:cs typeface="+mn-lt"/>
                        </a:rPr>
                        <a:t>4X61J52234</a:t>
                      </a:r>
                      <a:r>
                        <a:rPr lang="en-US" sz="600" b="0" i="0" u="none" strike="noStrike" kern="120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T400 4GB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$449.99 - 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4X61J52233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T1000 8GB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b="0" i="0" u="none" strike="noStrike" baseline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b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$369.99 - 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4X61E26088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T1000 4GB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$169.99 - </a:t>
                      </a:r>
                      <a:r>
                        <a:rPr lang="en-US" sz="600" b="0">
                          <a:solidFill>
                            <a:schemeClr val="tx1"/>
                          </a:solidFill>
                          <a:ea typeface="+mn-lt"/>
                          <a:cs typeface="+mn-lt"/>
                        </a:rPr>
                        <a:t>4X61J52234</a:t>
                      </a:r>
                      <a:r>
                        <a:rPr lang="en-US" sz="600" b="0" i="0" u="none" strike="noStrike" kern="120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T400 4GB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$449.99 - 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4X61J52233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T1000 8GB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$799.99 - 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4X61J52232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RTX A2000 12GB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$1,309.99 - 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4X61E26089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A4000 16GB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$267.99 -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4X61H02424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T600 4GB</a:t>
                      </a:r>
                      <a:endParaRPr lang="en-US" sz="600" b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$169.99 - </a:t>
                      </a:r>
                      <a:r>
                        <a:rPr lang="en-US" sz="600" b="0">
                          <a:solidFill>
                            <a:schemeClr val="tx1"/>
                          </a:solidFill>
                          <a:ea typeface="+mn-lt"/>
                          <a:cs typeface="+mn-lt"/>
                        </a:rPr>
                        <a:t>4X61J52234</a:t>
                      </a:r>
                      <a:r>
                        <a:rPr lang="en-US" sz="600" b="0" i="0" u="none" strike="noStrike" kern="120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T400 4GB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$449.99 - 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4X61J52233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T1000 8GB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$799.99 - 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4X61J52232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RTX A2000 12GB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b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$149.99 - </a:t>
                      </a:r>
                      <a:r>
                        <a:rPr lang="en-US" sz="600" b="0">
                          <a:solidFill>
                            <a:schemeClr val="tx1"/>
                          </a:solidFill>
                          <a:ea typeface="+mn-lt"/>
                          <a:cs typeface="+mn-lt"/>
                        </a:rPr>
                        <a:t>4X61F99432</a:t>
                      </a:r>
                      <a:r>
                        <a:rPr lang="en-US" sz="600" b="0" i="0" u="none" strike="noStrike" kern="120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T400 2GB</a:t>
                      </a:r>
                      <a:endParaRPr lang="en-US" sz="600" b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$219.99 -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4X61E26090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T600 4GB</a:t>
                      </a:r>
                      <a:endParaRPr lang="en-US" sz="600" b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$559.99 - 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4X61F99433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RTX A2000 6GB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$169.99 - </a:t>
                      </a:r>
                      <a:r>
                        <a:rPr lang="en-US" sz="600" b="0">
                          <a:solidFill>
                            <a:schemeClr val="tx1"/>
                          </a:solidFill>
                          <a:ea typeface="+mn-lt"/>
                          <a:cs typeface="+mn-lt"/>
                        </a:rPr>
                        <a:t>4X61J52234</a:t>
                      </a:r>
                      <a:r>
                        <a:rPr lang="en-US" sz="600" b="0" i="0" u="none" strike="noStrike" kern="120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T400 4GB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$449.99 - 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4X61J52233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T1000 8GB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$799.99 - 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4X61J52232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RTX A2000 12GB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$1,309.99 - 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4X61E26089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A4000 16GB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$2,569.99 - 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4X61D97085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A5000 24GB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$149.99 - </a:t>
                      </a:r>
                      <a:r>
                        <a:rPr lang="en-US" sz="600" b="0">
                          <a:solidFill>
                            <a:schemeClr val="tx1"/>
                          </a:solidFill>
                          <a:ea typeface="+mn-lt"/>
                          <a:cs typeface="+mn-lt"/>
                        </a:rPr>
                        <a:t>4X61F99432</a:t>
                      </a:r>
                      <a:r>
                        <a:rPr lang="en-US" sz="600" b="0" i="0" u="none" strike="noStrike" kern="120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T400 2GB</a:t>
                      </a:r>
                      <a:endParaRPr lang="en-US" sz="600" b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$219.99 -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4X61E26090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T600 4GB</a:t>
                      </a:r>
                      <a:endParaRPr lang="en-US" sz="600" b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$369.99 - 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4X61E26088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T1000 4GB</a:t>
                      </a:r>
                      <a:endParaRPr lang="en-US" sz="600" b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b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2282793"/>
                  </a:ext>
                </a:extLst>
              </a:tr>
            </a:tbl>
          </a:graphicData>
        </a:graphic>
      </p:graphicFrame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320A1ED5-87F0-464F-977F-7CE8D60C2DA3}"/>
              </a:ext>
            </a:extLst>
          </p:cNvPr>
          <p:cNvGraphicFramePr>
            <a:graphicFrameLocks noGrp="1"/>
          </p:cNvGraphicFramePr>
          <p:nvPr/>
        </p:nvGraphicFramePr>
        <p:xfrm>
          <a:off x="3803822" y="3584906"/>
          <a:ext cx="8325331" cy="26543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95246">
                  <a:extLst>
                    <a:ext uri="{9D8B030D-6E8A-4147-A177-3AD203B41FA5}">
                      <a16:colId xmlns:a16="http://schemas.microsoft.com/office/drawing/2014/main" val="1197470116"/>
                    </a:ext>
                  </a:extLst>
                </a:gridCol>
                <a:gridCol w="1398499">
                  <a:extLst>
                    <a:ext uri="{9D8B030D-6E8A-4147-A177-3AD203B41FA5}">
                      <a16:colId xmlns:a16="http://schemas.microsoft.com/office/drawing/2014/main" val="87328719"/>
                    </a:ext>
                  </a:extLst>
                </a:gridCol>
                <a:gridCol w="1291637">
                  <a:extLst>
                    <a:ext uri="{9D8B030D-6E8A-4147-A177-3AD203B41FA5}">
                      <a16:colId xmlns:a16="http://schemas.microsoft.com/office/drawing/2014/main" val="227754861"/>
                    </a:ext>
                  </a:extLst>
                </a:gridCol>
                <a:gridCol w="1413316">
                  <a:extLst>
                    <a:ext uri="{9D8B030D-6E8A-4147-A177-3AD203B41FA5}">
                      <a16:colId xmlns:a16="http://schemas.microsoft.com/office/drawing/2014/main" val="3470564662"/>
                    </a:ext>
                  </a:extLst>
                </a:gridCol>
                <a:gridCol w="1413316">
                  <a:extLst>
                    <a:ext uri="{9D8B030D-6E8A-4147-A177-3AD203B41FA5}">
                      <a16:colId xmlns:a16="http://schemas.microsoft.com/office/drawing/2014/main" val="2297016739"/>
                    </a:ext>
                  </a:extLst>
                </a:gridCol>
                <a:gridCol w="1413317">
                  <a:extLst>
                    <a:ext uri="{9D8B030D-6E8A-4147-A177-3AD203B41FA5}">
                      <a16:colId xmlns:a16="http://schemas.microsoft.com/office/drawing/2014/main" val="838327797"/>
                    </a:ext>
                  </a:extLst>
                </a:gridCol>
              </a:tblGrid>
              <a:tr h="244567"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P360 Ultra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P360 TWR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P520c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P520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/>
                        <a:t>P620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/>
                        <a:t>P720/P920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012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$169.99 - </a:t>
                      </a:r>
                      <a:r>
                        <a:rPr lang="en-US" sz="600" b="0">
                          <a:solidFill>
                            <a:schemeClr val="tx1"/>
                          </a:solidFill>
                          <a:ea typeface="+mn-lt"/>
                          <a:cs typeface="+mn-lt"/>
                        </a:rPr>
                        <a:t>4X61J52234</a:t>
                      </a:r>
                      <a:r>
                        <a:rPr lang="en-US" sz="600" b="0" i="0" u="none" strike="noStrike" kern="120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T400 4GB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$449.99 - 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4X61J52233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T1000 8GB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$799.99 - 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4X61J52232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RTX A2000 12GB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$149.99 - </a:t>
                      </a:r>
                      <a:r>
                        <a:rPr lang="en-US" sz="600" b="0">
                          <a:solidFill>
                            <a:schemeClr val="tx1"/>
                          </a:solidFill>
                          <a:ea typeface="+mn-lt"/>
                          <a:cs typeface="+mn-lt"/>
                        </a:rPr>
                        <a:t>4X61F99432</a:t>
                      </a:r>
                      <a:r>
                        <a:rPr lang="en-US" sz="600" b="0" i="0" u="none" strike="noStrike" kern="120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T400 2GB</a:t>
                      </a:r>
                      <a:endParaRPr lang="en-US" sz="600" b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$219.99 -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4X61E26090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T600 4GB</a:t>
                      </a:r>
                      <a:endParaRPr lang="en-US" sz="600" b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$369.99 - 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4X61E26088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T1000 4GB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$559.99 - 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4X61F99433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RTX A2000 6GB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$169.99 - </a:t>
                      </a:r>
                      <a:r>
                        <a:rPr lang="en-US" sz="600" b="0">
                          <a:solidFill>
                            <a:schemeClr val="tx1"/>
                          </a:solidFill>
                          <a:ea typeface="+mn-lt"/>
                          <a:cs typeface="+mn-lt"/>
                        </a:rPr>
                        <a:t>4X61J52234</a:t>
                      </a:r>
                      <a:r>
                        <a:rPr lang="en-US" sz="600" b="0" i="0" u="none" strike="noStrike" kern="120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T400 4GB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$449.99 - 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4X61J52233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T1000 8GB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$799.99 - 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4X61J52232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RTX A2000 12GB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$1,309.99 - 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4X61E26089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A4000 16GB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$1,999.99 - 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4X61J77360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A4500 20GB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$2,569.99 - 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4X61D97085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A5000 24GB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$364.99 - </a:t>
                      </a: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4X60N86661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Quadro P1000 4GB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$149.99 - </a:t>
                      </a:r>
                      <a:r>
                        <a:rPr lang="en-US" sz="600" b="0">
                          <a:solidFill>
                            <a:schemeClr val="tx1"/>
                          </a:solidFill>
                          <a:ea typeface="+mn-lt"/>
                          <a:cs typeface="+mn-lt"/>
                        </a:rPr>
                        <a:t>4X61F99432</a:t>
                      </a:r>
                      <a:r>
                        <a:rPr lang="en-US" sz="600" b="0" i="0" u="none" strike="noStrike" kern="120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T400 2GB</a:t>
                      </a:r>
                      <a:endParaRPr lang="en-US" sz="600" b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$219.99 -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4X61E26090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T600 4GB</a:t>
                      </a:r>
                      <a:endParaRPr lang="en-US" sz="600" b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$369.99 - 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4X61E26088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T1000 4GB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$169.99 - </a:t>
                      </a:r>
                      <a:r>
                        <a:rPr lang="en-US" sz="600" b="0">
                          <a:solidFill>
                            <a:schemeClr val="tx1"/>
                          </a:solidFill>
                          <a:ea typeface="+mn-lt"/>
                          <a:cs typeface="+mn-lt"/>
                        </a:rPr>
                        <a:t>4X61J52234</a:t>
                      </a:r>
                      <a:r>
                        <a:rPr lang="en-US" sz="600" b="0" i="0" u="none" strike="noStrike" kern="120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T400 4GB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$799.99 - 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4X61J52232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RTX A2000 12GB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$1,309.99 - 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4X61E26089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A4000 16GB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$1,999.99 - 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4X61J77360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A4500 20GB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$2,569.99 - 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4X61D97085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A5000 24GB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b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$149.99 - </a:t>
                      </a:r>
                      <a:r>
                        <a:rPr lang="en-US" sz="600" b="0">
                          <a:solidFill>
                            <a:schemeClr val="tx1"/>
                          </a:solidFill>
                          <a:ea typeface="+mn-lt"/>
                          <a:cs typeface="+mn-lt"/>
                        </a:rPr>
                        <a:t>4X61F99432</a:t>
                      </a:r>
                      <a:r>
                        <a:rPr lang="en-US" sz="600" b="0" i="0" u="none" strike="noStrike" kern="120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T400 2GB</a:t>
                      </a:r>
                      <a:endParaRPr lang="en-US" sz="600" b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$219.99 -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4X61E26090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T600 4GB</a:t>
                      </a:r>
                      <a:endParaRPr lang="en-US" sz="600" b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$369.99 - 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4X61E26088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T1000 4GB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$559.99 - 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4X61F99433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RTX A2000 6GB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$169.99 - </a:t>
                      </a:r>
                      <a:r>
                        <a:rPr lang="en-US" sz="600" b="0">
                          <a:solidFill>
                            <a:schemeClr val="tx1"/>
                          </a:solidFill>
                          <a:ea typeface="+mn-lt"/>
                          <a:cs typeface="+mn-lt"/>
                        </a:rPr>
                        <a:t>4X61J52234</a:t>
                      </a:r>
                      <a:r>
                        <a:rPr lang="en-US" sz="600" b="0" i="0" u="none" strike="noStrike" kern="120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T400 4GB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$449.99 - 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4X61J52233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T1000 8GB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$799.99 - 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4X61J52232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RTX A2000 12GB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$1,309.99 - 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4X61E26089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A4000 16GB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$1,999.99 - 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4X61J77360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A4500 20GB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$2,569.99 - 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4X61D97085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A5000 24GB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$5,569.99 - 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4X61D17227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A6000 48GB</a:t>
                      </a:r>
                      <a:endParaRPr lang="en-US" sz="600" b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$219.99 - </a:t>
                      </a: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4X60R60468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Quadro P620 2GB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$364.99 - </a:t>
                      </a: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4X60N86661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Quadro P1000 4GB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$219.99 -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4X61E26090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T600 4GB</a:t>
                      </a:r>
                      <a:endParaRPr lang="en-US" sz="600" b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$369.99 - 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4X61E26088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T1000 4GB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$1,309.99 - 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4X61E26089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A4000 16GB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$2,569.99 - 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4X61D97085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A5000 24GB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$5,569.99 - 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4X61D17227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A6000 48GB</a:t>
                      </a:r>
                      <a:endParaRPr lang="en-US" sz="600" b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b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$109.99 - </a:t>
                      </a: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4X60N86657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Quadro P400 2GB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$219.99 - </a:t>
                      </a: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4X60R60468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Quadro P1000 4GB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$149.99 - </a:t>
                      </a:r>
                      <a:r>
                        <a:rPr lang="en-US" sz="600" b="0">
                          <a:solidFill>
                            <a:schemeClr val="tx1"/>
                          </a:solidFill>
                          <a:ea typeface="+mn-lt"/>
                          <a:cs typeface="+mn-lt"/>
                        </a:rPr>
                        <a:t>4X61F99432</a:t>
                      </a:r>
                      <a:r>
                        <a:rPr lang="en-US" sz="600" b="0" i="0" u="none" strike="noStrike" kern="120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T400 2GB</a:t>
                      </a:r>
                      <a:endParaRPr lang="en-US" sz="600" b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$219.99 -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4X61E26090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T600 4GB</a:t>
                      </a:r>
                      <a:endParaRPr lang="en-US" sz="600" b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$369.99 - 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4X61E26088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T1000 4GB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$559.99 - 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4X61F99433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RTX A2000 6GB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$169.99 - </a:t>
                      </a:r>
                      <a:r>
                        <a:rPr lang="en-US" sz="600" b="0">
                          <a:solidFill>
                            <a:schemeClr val="tx1"/>
                          </a:solidFill>
                          <a:ea typeface="+mn-lt"/>
                          <a:cs typeface="+mn-lt"/>
                        </a:rPr>
                        <a:t>4X61J52234</a:t>
                      </a:r>
                      <a:r>
                        <a:rPr lang="en-US" sz="600" b="0" i="0" u="none" strike="noStrike" kern="120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T400 4GB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$449.99 - 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4X61J52233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T1000 8GB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$799.99 - 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4X61J52232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RTX A2000 12GB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$1,309.99 - 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4X61E26089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A4000 16GB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$1,999.99 - 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4X61J77360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A4500 20GB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$2,569.99 - 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4X61D97085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A5000 24GB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$5,569.99 - </a:t>
                      </a: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4X61D17227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A6000 48GB</a:t>
                      </a:r>
                      <a:endParaRPr lang="en-US" sz="600" b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2282793"/>
                  </a:ext>
                </a:extLst>
              </a:tr>
            </a:tbl>
          </a:graphicData>
        </a:graphic>
      </p:graphicFrame>
      <p:pic>
        <p:nvPicPr>
          <p:cNvPr id="33" name="Picture 32">
            <a:extLst>
              <a:ext uri="{FF2B5EF4-FFF2-40B4-BE49-F238E27FC236}">
                <a16:creationId xmlns:a16="http://schemas.microsoft.com/office/drawing/2014/main" id="{F89B802F-86BB-4E01-88CF-652EBFDE26B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943" b="89431" l="8475" r="94068">
                        <a14:foregroundMark x1="8475" y1="69919" x2="8475" y2="69919"/>
                        <a14:foregroundMark x1="94068" y1="15447" x2="94068" y2="154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9440" y="5061140"/>
            <a:ext cx="946674" cy="99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5873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51482" y="228600"/>
            <a:ext cx="5175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LENOVO TOPSELLER 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ThinkStation Workstations</a:t>
            </a: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262" y="253101"/>
            <a:ext cx="771097" cy="771097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6D5BBC31-5E6B-4017-9705-DFD5CDEFB573}"/>
              </a:ext>
            </a:extLst>
          </p:cNvPr>
          <p:cNvSpPr/>
          <p:nvPr/>
        </p:nvSpPr>
        <p:spPr>
          <a:xfrm rot="5400000">
            <a:off x="5966718" y="-4562229"/>
            <a:ext cx="275610" cy="12049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DTWS GPU Comparison Table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5D1F84C-0D34-4D61-BD38-382457591D0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681" y="174469"/>
            <a:ext cx="1212012" cy="973938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DCE1C09-85E5-427C-8034-228A0C9E8221}"/>
              </a:ext>
            </a:extLst>
          </p:cNvPr>
          <p:cNvSpPr/>
          <p:nvPr/>
        </p:nvSpPr>
        <p:spPr>
          <a:xfrm>
            <a:off x="1051482" y="1032991"/>
            <a:ext cx="71045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[ 1 OF 1  ]</a:t>
            </a: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FC16F464-BE61-4DF4-8BCA-08F8542182E6}"/>
              </a:ext>
            </a:extLst>
          </p:cNvPr>
          <p:cNvGraphicFramePr>
            <a:graphicFrameLocks noGrp="1"/>
          </p:cNvGraphicFramePr>
          <p:nvPr/>
        </p:nvGraphicFramePr>
        <p:xfrm>
          <a:off x="79896" y="1694841"/>
          <a:ext cx="12049255" cy="4506992"/>
        </p:xfrm>
        <a:graphic>
          <a:graphicData uri="http://schemas.openxmlformats.org/drawingml/2006/table">
            <a:tbl>
              <a:tblPr/>
              <a:tblGrid>
                <a:gridCol w="3575605">
                  <a:extLst>
                    <a:ext uri="{9D8B030D-6E8A-4147-A177-3AD203B41FA5}">
                      <a16:colId xmlns:a16="http://schemas.microsoft.com/office/drawing/2014/main" val="3973317502"/>
                    </a:ext>
                  </a:extLst>
                </a:gridCol>
                <a:gridCol w="660894">
                  <a:extLst>
                    <a:ext uri="{9D8B030D-6E8A-4147-A177-3AD203B41FA5}">
                      <a16:colId xmlns:a16="http://schemas.microsoft.com/office/drawing/2014/main" val="1265756305"/>
                    </a:ext>
                  </a:extLst>
                </a:gridCol>
                <a:gridCol w="864246">
                  <a:extLst>
                    <a:ext uri="{9D8B030D-6E8A-4147-A177-3AD203B41FA5}">
                      <a16:colId xmlns:a16="http://schemas.microsoft.com/office/drawing/2014/main" val="3577026967"/>
                    </a:ext>
                  </a:extLst>
                </a:gridCol>
                <a:gridCol w="974395">
                  <a:extLst>
                    <a:ext uri="{9D8B030D-6E8A-4147-A177-3AD203B41FA5}">
                      <a16:colId xmlns:a16="http://schemas.microsoft.com/office/drawing/2014/main" val="3478087167"/>
                    </a:ext>
                  </a:extLst>
                </a:gridCol>
                <a:gridCol w="521089">
                  <a:extLst>
                    <a:ext uri="{9D8B030D-6E8A-4147-A177-3AD203B41FA5}">
                      <a16:colId xmlns:a16="http://schemas.microsoft.com/office/drawing/2014/main" val="507245083"/>
                    </a:ext>
                  </a:extLst>
                </a:gridCol>
                <a:gridCol w="800085">
                  <a:extLst>
                    <a:ext uri="{9D8B030D-6E8A-4147-A177-3AD203B41FA5}">
                      <a16:colId xmlns:a16="http://schemas.microsoft.com/office/drawing/2014/main" val="226238818"/>
                    </a:ext>
                  </a:extLst>
                </a:gridCol>
                <a:gridCol w="490239">
                  <a:extLst>
                    <a:ext uri="{9D8B030D-6E8A-4147-A177-3AD203B41FA5}">
                      <a16:colId xmlns:a16="http://schemas.microsoft.com/office/drawing/2014/main" val="1416092913"/>
                    </a:ext>
                  </a:extLst>
                </a:gridCol>
                <a:gridCol w="398702">
                  <a:extLst>
                    <a:ext uri="{9D8B030D-6E8A-4147-A177-3AD203B41FA5}">
                      <a16:colId xmlns:a16="http://schemas.microsoft.com/office/drawing/2014/main" val="1996116104"/>
                    </a:ext>
                  </a:extLst>
                </a:gridCol>
                <a:gridCol w="345812">
                  <a:extLst>
                    <a:ext uri="{9D8B030D-6E8A-4147-A177-3AD203B41FA5}">
                      <a16:colId xmlns:a16="http://schemas.microsoft.com/office/drawing/2014/main" val="1836423867"/>
                    </a:ext>
                  </a:extLst>
                </a:gridCol>
                <a:gridCol w="3418188">
                  <a:extLst>
                    <a:ext uri="{9D8B030D-6E8A-4147-A177-3AD203B41FA5}">
                      <a16:colId xmlns:a16="http://schemas.microsoft.com/office/drawing/2014/main" val="2650629638"/>
                    </a:ext>
                  </a:extLst>
                </a:gridCol>
              </a:tblGrid>
              <a:tr h="5175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GPU Model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Architecture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Frame Buffer Size or VRAM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Memory Type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Memory</a:t>
                      </a:r>
                      <a:b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Interface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CUDA Cores / </a:t>
                      </a:r>
                      <a:b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Stream Processors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RT </a:t>
                      </a:r>
                      <a:b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Cores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Tensor </a:t>
                      </a:r>
                      <a:b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Cores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VR </a:t>
                      </a:r>
                      <a:b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Ready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Offered on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9917522"/>
                  </a:ext>
                </a:extLst>
              </a:tr>
              <a:tr h="2731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NVIDIA T400(miniDP x3) - 2GB GDDR6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Turing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GDDR6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64-bit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384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P360 TWR,P350TWR/SFF, P340TWR/SFF,P348, P520, P520c, P720, P920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5947161"/>
                  </a:ext>
                </a:extLst>
              </a:tr>
              <a:tr h="2731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NVIDIA T400(miniDP x3) - 4GB GDDR6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Turing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GDDR6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64-bit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384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P360 TWR, P350TWR/SFF, P340TWR/SFF, P348, P358, P360 Tiny, P360 Ultra, P520, P520c, P620, P720, P920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4912487"/>
                  </a:ext>
                </a:extLst>
              </a:tr>
              <a:tr h="2731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NVIDIA T600(miniDP x4) - 4GB GDDR6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Turing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GDDR6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128-bit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640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P360 TWR,P350TWR/SFF, P340TWR/SFF,P348, P350 Tiny, P360 Tiny, P520, P520c, P620, P720, P920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6973846"/>
                  </a:ext>
                </a:extLst>
              </a:tr>
              <a:tr h="27310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NVIDIA Quadro T1000(miniDP x4) - 4GB GDDR6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Turing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GDDR6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128-bit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896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P360 TWR, P350 TWR/SFF, P340TWR/SFF, P348, P350 Tiny, P360 Tiny, P520, P520c, P620, P720, P920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3828235"/>
                  </a:ext>
                </a:extLst>
              </a:tr>
              <a:tr h="27310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NVIDIA Quadro T1000(miniDP x4) - 8GB GDDR6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Turing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GDDR6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128-bit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896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P360 TWR, P350 TWR/SFF, P340 TWR/SFF, P348, P358, P340 Tiny, P350 Tiny, P360 Tiny, P360 Ultra, P520, P520c, P620, P720, P920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517019"/>
                  </a:ext>
                </a:extLst>
              </a:tr>
              <a:tr h="207829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NVIDIA Quadro A2000(DP x4) - 6GB GDDR6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Ampere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GDDR6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192-bit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3,328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104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P360 TWR, P350 TWR/SFF, P340TWR, P520, P520c, P620, P720, P920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1461666"/>
                  </a:ext>
                </a:extLst>
              </a:tr>
              <a:tr h="27310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NVIDIA Quadro A2000(DP x4) - 12GB GDDR6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Ampere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GDDR6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192-bit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3,328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104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6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P360 TWR, P350TWR/SFF, </a:t>
                      </a:r>
                      <a:b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P340 TWR, P358, P360 Ultra, P520, P520c, P620, P720, P920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5054117"/>
                  </a:ext>
                </a:extLst>
              </a:tr>
              <a:tr h="13876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NVIDIA Quadro A4000(DP x4) - 16GB GDDR6 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Ampere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GDDR6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256-bit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6,144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48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192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6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P360 TWR, P350 TWR, P520, P520c, P620, P720, P920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0648891"/>
                  </a:ext>
                </a:extLst>
              </a:tr>
              <a:tr h="13876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NVIDIA Quadro RTX A4500(DP x4) - 24GB GDDR6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Ampere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GDDR6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320-bit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7,168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224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6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P360 TWR, P520, P520c, P620, P720, P920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0445968"/>
                  </a:ext>
                </a:extLst>
              </a:tr>
              <a:tr h="1387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Nvidia RTX A5000 mobile,16GB, 4miniDP,GDDR6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Ampere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GDDR6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256-bit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6,144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48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192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6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P360 Ultra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4232336"/>
                  </a:ext>
                </a:extLst>
              </a:tr>
              <a:tr h="13876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NVIDIA Quadro RTX A5000(DP x4) - 24GB GDDR6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Ampere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GDDR6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384-bit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10,240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64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6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P360 TWR, P350 TWR, P520, P520c, P620, P720, P920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5784360"/>
                  </a:ext>
                </a:extLst>
              </a:tr>
              <a:tr h="13876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NVIDIA Quadro RTX A5500(DP x4) - 24GB GDDR6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Ampere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GDDR6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384-bit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10,240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6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n-NO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P520, P520c, P620, P720, P920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5745592"/>
                  </a:ext>
                </a:extLst>
              </a:tr>
              <a:tr h="13876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NVIDIA Quadro RTX A6000(DP x4) - 24GB GDDR6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Ampere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48GB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GDDR6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384-bit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10,752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84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336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6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n-NO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P520, P520c, P620, P720, P920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1866039"/>
                  </a:ext>
                </a:extLst>
              </a:tr>
              <a:tr h="2078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NVIDIA GeForce GTX1660 Super(1xDP,1xHDMI,1xDVI-D) - 6GB GDDR6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Turing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GDDR6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128-bit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1,408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6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P340 TWR, P348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2478661"/>
                  </a:ext>
                </a:extLst>
              </a:tr>
              <a:tr h="1387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NVIDIA Geforce RTX 3060(DP x3, HDMI x1) - 12GB GDDR6X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Ampere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GDDR6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192-bit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3,584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38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152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6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P360 TWR, P350 TWR, P348, P358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4794326"/>
                  </a:ext>
                </a:extLst>
              </a:tr>
              <a:tr h="1387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NVIDIA </a:t>
                      </a:r>
                      <a:r>
                        <a:rPr lang="en-US" sz="800" b="1" i="0" u="none" strike="noStrike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Geforce</a:t>
                      </a:r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RTX 3060Ti(DP x3, HDMI x1) - 8GB GDDR6X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Ampere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GDDR6X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256-bit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4,864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38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152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6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P520, P520c, P620,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3521487"/>
                  </a:ext>
                </a:extLst>
              </a:tr>
              <a:tr h="1387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NVIDIA Geforce RTX 3070Ti(DP x3, HDMI x1) - 8GB GDDR6X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Ampere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GDDR6X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256-bit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6,144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48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192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6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P360 TWR, P358, P520, P520c, P620, P720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6332258"/>
                  </a:ext>
                </a:extLst>
              </a:tr>
              <a:tr h="1387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NVIDIA GeForce RTX 3080(DPx3, HDMIx1) - 10GB DDR6X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Ampere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GDDR6X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320-bit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8,704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68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272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6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P360 TWR, P358, P520, P620, P720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6609852"/>
                  </a:ext>
                </a:extLst>
              </a:tr>
              <a:tr h="1387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NVIDIA GeForce RTX 3080Ti (DPx3, HDMIx1) - 10GB DDR6X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Ampere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GDDR6X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320-bit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10,240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6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P520, P620 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9508327"/>
                  </a:ext>
                </a:extLst>
              </a:tr>
              <a:tr h="4087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Intel® UHD Graphics 770 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770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UDIMM ECC/No-ECC, </a:t>
                      </a:r>
                      <a:b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DPC DDR4 @ 1.2V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256-bit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P360 TWR, P360 Ultra, P360 Tiny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20483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62987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1015A25-F91F-462B-B98B-6D8DB4AD9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Visuals and Accessories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8176B2-696F-4C72-8E95-CAF9C8D04D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132505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8" y="893"/>
            <a:ext cx="12185651" cy="6856214"/>
          </a:xfrm>
          <a:prstGeom prst="rect">
            <a:avLst/>
          </a:prstGeom>
        </p:spPr>
      </p:pic>
      <p:sp>
        <p:nvSpPr>
          <p:cNvPr id="4" name="Moon 3"/>
          <p:cNvSpPr/>
          <p:nvPr/>
        </p:nvSpPr>
        <p:spPr>
          <a:xfrm rot="10800000">
            <a:off x="-1646313" y="-2340643"/>
            <a:ext cx="16578707" cy="9350111"/>
          </a:xfrm>
          <a:prstGeom prst="moon">
            <a:avLst>
              <a:gd name="adj" fmla="val 56381"/>
            </a:avLst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Moon 8"/>
          <p:cNvSpPr/>
          <p:nvPr/>
        </p:nvSpPr>
        <p:spPr>
          <a:xfrm rot="10800000">
            <a:off x="-7651597" y="633664"/>
            <a:ext cx="14140942" cy="2747722"/>
          </a:xfrm>
          <a:prstGeom prst="moon">
            <a:avLst>
              <a:gd name="adj" fmla="val 52626"/>
            </a:avLst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Arc 10"/>
          <p:cNvSpPr/>
          <p:nvPr/>
        </p:nvSpPr>
        <p:spPr>
          <a:xfrm rot="7342487">
            <a:off x="4929909" y="5874648"/>
            <a:ext cx="6417615" cy="1785866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456F36C-242C-4C68-B8DB-8A18222B30B5}"/>
              </a:ext>
            </a:extLst>
          </p:cNvPr>
          <p:cNvGrpSpPr/>
          <p:nvPr/>
        </p:nvGrpSpPr>
        <p:grpSpPr>
          <a:xfrm>
            <a:off x="4418991" y="2905972"/>
            <a:ext cx="2916813" cy="1584604"/>
            <a:chOff x="5110941" y="3821624"/>
            <a:chExt cx="2916813" cy="1584604"/>
          </a:xfrm>
        </p:grpSpPr>
        <p:sp>
          <p:nvSpPr>
            <p:cNvPr id="59" name="Moon 58">
              <a:extLst>
                <a:ext uri="{FF2B5EF4-FFF2-40B4-BE49-F238E27FC236}">
                  <a16:creationId xmlns:a16="http://schemas.microsoft.com/office/drawing/2014/main" id="{DACD0068-3846-4D88-A647-1A2239B4DA8C}"/>
                </a:ext>
              </a:extLst>
            </p:cNvPr>
            <p:cNvSpPr/>
            <p:nvPr/>
          </p:nvSpPr>
          <p:spPr>
            <a:xfrm>
              <a:off x="5110941" y="4438435"/>
              <a:ext cx="2916813" cy="967793"/>
            </a:xfrm>
            <a:prstGeom prst="moon">
              <a:avLst>
                <a:gd name="adj" fmla="val 64379"/>
              </a:avLst>
            </a:prstGeom>
            <a:solidFill>
              <a:schemeClr val="tx2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0F65414-6E30-4930-9CA7-3B2BF54D1451}"/>
                </a:ext>
              </a:extLst>
            </p:cNvPr>
            <p:cNvSpPr txBox="1"/>
            <p:nvPr/>
          </p:nvSpPr>
          <p:spPr>
            <a:xfrm>
              <a:off x="5467815" y="4629497"/>
              <a:ext cx="1399377" cy="4614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M Series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51BB41D4-C044-4C0A-87C8-3EB8343985A8}"/>
                </a:ext>
              </a:extLst>
            </p:cNvPr>
            <p:cNvSpPr txBox="1"/>
            <p:nvPr/>
          </p:nvSpPr>
          <p:spPr>
            <a:xfrm>
              <a:off x="5305894" y="4993603"/>
              <a:ext cx="1904193" cy="338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Mobile Productivity</a:t>
              </a:r>
            </a:p>
          </p:txBody>
        </p:sp>
        <p:pic>
          <p:nvPicPr>
            <p:cNvPr id="18" name="Picture 17" descr="A close up of a computer&#10;&#10;Description automatically generated">
              <a:extLst>
                <a:ext uri="{FF2B5EF4-FFF2-40B4-BE49-F238E27FC236}">
                  <a16:creationId xmlns:a16="http://schemas.microsoft.com/office/drawing/2014/main" id="{8B9148D4-96A6-4DF6-BB70-D7AE54DE5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04572" y="3821624"/>
              <a:ext cx="1332523" cy="999393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5D9206A-2670-4471-AFCE-A7F093AA2D64}"/>
              </a:ext>
            </a:extLst>
          </p:cNvPr>
          <p:cNvGrpSpPr/>
          <p:nvPr/>
        </p:nvGrpSpPr>
        <p:grpSpPr>
          <a:xfrm>
            <a:off x="7279212" y="3407449"/>
            <a:ext cx="3482067" cy="1665765"/>
            <a:chOff x="8124839" y="3798265"/>
            <a:chExt cx="3482067" cy="1665765"/>
          </a:xfrm>
        </p:grpSpPr>
        <p:grpSp>
          <p:nvGrpSpPr>
            <p:cNvPr id="15" name="Group 14"/>
            <p:cNvGrpSpPr/>
            <p:nvPr/>
          </p:nvGrpSpPr>
          <p:grpSpPr>
            <a:xfrm>
              <a:off x="8124839" y="4446836"/>
              <a:ext cx="3354491" cy="1017194"/>
              <a:chOff x="2132442" y="4818599"/>
              <a:chExt cx="3355365" cy="1017459"/>
            </a:xfrm>
          </p:grpSpPr>
          <p:sp>
            <p:nvSpPr>
              <p:cNvPr id="60" name="Moon 59"/>
              <p:cNvSpPr/>
              <p:nvPr/>
            </p:nvSpPr>
            <p:spPr>
              <a:xfrm rot="10800000">
                <a:off x="2132442" y="4818599"/>
                <a:ext cx="3355365" cy="1017459"/>
              </a:xfrm>
              <a:prstGeom prst="moon">
                <a:avLst>
                  <a:gd name="adj" fmla="val 64379"/>
                </a:avLst>
              </a:prstGeom>
              <a:solidFill>
                <a:schemeClr val="bg1">
                  <a:lumMod val="50000"/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3334559" y="4868625"/>
                <a:ext cx="1348446" cy="4615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399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E Series</a:t>
                </a: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3337548" y="5261061"/>
                <a:ext cx="178125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Entry Productivity</a:t>
                </a:r>
              </a:p>
            </p:txBody>
          </p:sp>
        </p:grpSp>
        <p:pic>
          <p:nvPicPr>
            <p:cNvPr id="14" name="Picture 13" descr="A picture containing dark, sitting, lamp, lit&#10;&#10;Description automatically generated">
              <a:extLst>
                <a:ext uri="{FF2B5EF4-FFF2-40B4-BE49-F238E27FC236}">
                  <a16:creationId xmlns:a16="http://schemas.microsoft.com/office/drawing/2014/main" id="{915CDF52-92E8-4CC1-951E-74F496CD77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41548" y="3798265"/>
              <a:ext cx="1265358" cy="1157167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3C1EDD6-9F07-4E46-8B6A-EE3545833C13}"/>
              </a:ext>
            </a:extLst>
          </p:cNvPr>
          <p:cNvGrpSpPr/>
          <p:nvPr/>
        </p:nvGrpSpPr>
        <p:grpSpPr>
          <a:xfrm>
            <a:off x="9064712" y="1691818"/>
            <a:ext cx="3095136" cy="1855869"/>
            <a:chOff x="9072634" y="1918984"/>
            <a:chExt cx="3095136" cy="1855869"/>
          </a:xfrm>
        </p:grpSpPr>
        <p:sp>
          <p:nvSpPr>
            <p:cNvPr id="62" name="Moon 61"/>
            <p:cNvSpPr/>
            <p:nvPr/>
          </p:nvSpPr>
          <p:spPr>
            <a:xfrm>
              <a:off x="9072634" y="2586388"/>
              <a:ext cx="2916813" cy="676263"/>
            </a:xfrm>
            <a:prstGeom prst="moon">
              <a:avLst>
                <a:gd name="adj" fmla="val 64379"/>
              </a:avLst>
            </a:prstGeom>
            <a:solidFill>
              <a:schemeClr val="accent4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9309585" y="2693747"/>
              <a:ext cx="1654189" cy="4614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TIO Series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9449315" y="3046708"/>
              <a:ext cx="1325531" cy="338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Modular AIO</a:t>
              </a:r>
            </a:p>
          </p:txBody>
        </p:sp>
        <p:pic>
          <p:nvPicPr>
            <p:cNvPr id="7" name="Picture 6" descr="A computer screen with a keyboard and mouse&#10;&#10;Description automatically generated with low confidence">
              <a:extLst>
                <a:ext uri="{FF2B5EF4-FFF2-40B4-BE49-F238E27FC236}">
                  <a16:creationId xmlns:a16="http://schemas.microsoft.com/office/drawing/2014/main" id="{7AB8C443-B250-480B-AA26-5CB4A54D26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99016" y="1918984"/>
              <a:ext cx="1868754" cy="185586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484144" y="5187695"/>
            <a:ext cx="2916813" cy="938214"/>
            <a:chOff x="6812304" y="4271320"/>
            <a:chExt cx="2917573" cy="938458"/>
          </a:xfrm>
        </p:grpSpPr>
        <p:sp>
          <p:nvSpPr>
            <p:cNvPr id="47" name="Moon 46"/>
            <p:cNvSpPr/>
            <p:nvPr/>
          </p:nvSpPr>
          <p:spPr>
            <a:xfrm rot="10800000">
              <a:off x="6812304" y="4271320"/>
              <a:ext cx="2917573" cy="676439"/>
            </a:xfrm>
            <a:prstGeom prst="moon">
              <a:avLst>
                <a:gd name="adj" fmla="val 64379"/>
              </a:avLst>
            </a:prstGeom>
            <a:solidFill>
              <a:schemeClr val="accent6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910090" y="4407697"/>
              <a:ext cx="1348446" cy="4615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S Series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976751" y="4871224"/>
              <a:ext cx="6286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SMB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555781" y="6420703"/>
            <a:ext cx="734165" cy="244944"/>
            <a:chOff x="547688" y="952500"/>
            <a:chExt cx="12190413" cy="4067175"/>
          </a:xfrm>
        </p:grpSpPr>
        <p:sp>
          <p:nvSpPr>
            <p:cNvPr id="72" name="Rectangle 71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" name="Freeform 72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Freeform 73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" name="Freeform 74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" name="Freeform 75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2D9BA4B-E21D-44D3-9CAD-0972982134E4}"/>
              </a:ext>
            </a:extLst>
          </p:cNvPr>
          <p:cNvGrpSpPr/>
          <p:nvPr/>
        </p:nvGrpSpPr>
        <p:grpSpPr>
          <a:xfrm>
            <a:off x="4634350" y="2167964"/>
            <a:ext cx="3096859" cy="849472"/>
            <a:chOff x="4401346" y="2860508"/>
            <a:chExt cx="3096859" cy="849472"/>
          </a:xfrm>
        </p:grpSpPr>
        <p:sp>
          <p:nvSpPr>
            <p:cNvPr id="70" name="Moon 69"/>
            <p:cNvSpPr/>
            <p:nvPr/>
          </p:nvSpPr>
          <p:spPr>
            <a:xfrm rot="10800000">
              <a:off x="4401346" y="2860508"/>
              <a:ext cx="2916813" cy="593941"/>
            </a:xfrm>
            <a:prstGeom prst="moon">
              <a:avLst>
                <a:gd name="adj" fmla="val 64379"/>
              </a:avLst>
            </a:prstGeom>
            <a:solidFill>
              <a:schemeClr val="accent5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452449" y="2912132"/>
              <a:ext cx="1324890" cy="4614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 Series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5124455" y="3371514"/>
              <a:ext cx="2373750" cy="338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Mainstream Productivity</a:t>
              </a:r>
            </a:p>
          </p:txBody>
        </p:sp>
      </p:grp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038" y="1022569"/>
            <a:ext cx="4808872" cy="152360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4225" y="2345774"/>
            <a:ext cx="1876948" cy="646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Portfolio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84B516A-5E59-4A9E-8051-9D07D2ACB68A}"/>
              </a:ext>
            </a:extLst>
          </p:cNvPr>
          <p:cNvGrpSpPr/>
          <p:nvPr/>
        </p:nvGrpSpPr>
        <p:grpSpPr>
          <a:xfrm>
            <a:off x="8143278" y="1154180"/>
            <a:ext cx="2916813" cy="987090"/>
            <a:chOff x="7858033" y="1214183"/>
            <a:chExt cx="2916813" cy="987090"/>
          </a:xfrm>
        </p:grpSpPr>
        <p:sp>
          <p:nvSpPr>
            <p:cNvPr id="63" name="Moon 62"/>
            <p:cNvSpPr/>
            <p:nvPr/>
          </p:nvSpPr>
          <p:spPr>
            <a:xfrm>
              <a:off x="7858033" y="1214183"/>
              <a:ext cx="2916813" cy="676263"/>
            </a:xfrm>
            <a:prstGeom prst="moon">
              <a:avLst>
                <a:gd name="adj" fmla="val 64379"/>
              </a:avLst>
            </a:prstGeom>
            <a:solidFill>
              <a:schemeClr val="accent2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8181932" y="1321542"/>
              <a:ext cx="1342518" cy="4614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P Series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8217746" y="1862807"/>
              <a:ext cx="2237530" cy="338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Premium Performance</a:t>
              </a:r>
            </a:p>
          </p:txBody>
        </p:sp>
      </p:grpSp>
      <p:pic>
        <p:nvPicPr>
          <p:cNvPr id="80" name="Picture 79" descr="A picture containing text, display, picture frame&#10;&#10;Description automatically generated">
            <a:extLst>
              <a:ext uri="{FF2B5EF4-FFF2-40B4-BE49-F238E27FC236}">
                <a16:creationId xmlns:a16="http://schemas.microsoft.com/office/drawing/2014/main" id="{77AD606B-8104-4B73-AD41-5A6983558AC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7079" y="4363665"/>
            <a:ext cx="2646802" cy="1482266"/>
          </a:xfrm>
          <a:prstGeom prst="rect">
            <a:avLst/>
          </a:prstGeom>
        </p:spPr>
      </p:pic>
      <p:pic>
        <p:nvPicPr>
          <p:cNvPr id="82" name="Picture 2" descr="C:\Users\wangqi23\Desktop\4klogo.png">
            <a:extLst>
              <a:ext uri="{FF2B5EF4-FFF2-40B4-BE49-F238E27FC236}">
                <a16:creationId xmlns:a16="http://schemas.microsoft.com/office/drawing/2014/main" id="{3AAD668E-A73B-4FD7-9A58-7E1A85EA1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36382" y="4286137"/>
            <a:ext cx="665306" cy="65121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picture containing text, electronics, dark, computer&#10;&#10;Description automatically generated">
            <a:extLst>
              <a:ext uri="{FF2B5EF4-FFF2-40B4-BE49-F238E27FC236}">
                <a16:creationId xmlns:a16="http://schemas.microsoft.com/office/drawing/2014/main" id="{DE4CEE79-6502-4497-C935-BB86C90C41C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8884" y="118166"/>
            <a:ext cx="3280950" cy="1837403"/>
          </a:xfrm>
          <a:prstGeom prst="rect">
            <a:avLst/>
          </a:prstGeom>
        </p:spPr>
      </p:pic>
      <p:pic>
        <p:nvPicPr>
          <p:cNvPr id="21" name="Picture 20" descr="A picture containing text, indoor, electronics&#10;&#10;Description automatically generated">
            <a:extLst>
              <a:ext uri="{FF2B5EF4-FFF2-40B4-BE49-F238E27FC236}">
                <a16:creationId xmlns:a16="http://schemas.microsoft.com/office/drawing/2014/main" id="{F0652B26-3BCA-1736-00EE-5F3E37A7E34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0347" y="708797"/>
            <a:ext cx="2991575" cy="167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95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A picture containing text, indoor, floor, ceiling&#10;&#10;Description automatically generated">
            <a:extLst>
              <a:ext uri="{FF2B5EF4-FFF2-40B4-BE49-F238E27FC236}">
                <a16:creationId xmlns:a16="http://schemas.microsoft.com/office/drawing/2014/main" id="{42318DE4-F2F5-4094-B8EB-338EFBFC5F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4" y="0"/>
            <a:ext cx="12185261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207AC2B-A112-48B6-82CF-87000C64EEC3}"/>
              </a:ext>
            </a:extLst>
          </p:cNvPr>
          <p:cNvSpPr/>
          <p:nvPr/>
        </p:nvSpPr>
        <p:spPr>
          <a:xfrm>
            <a:off x="577236" y="2731537"/>
            <a:ext cx="11163914" cy="2401294"/>
          </a:xfrm>
          <a:prstGeom prst="rect">
            <a:avLst/>
          </a:prstGeom>
          <a:solidFill>
            <a:schemeClr val="accent6">
              <a:lumMod val="25000"/>
              <a:lumOff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2880" tIns="182880" rIns="182880" bIns="182880" rtlCol="0" anchor="t"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922689-C77D-4AD3-BDFB-E5B755ED640C}"/>
              </a:ext>
            </a:extLst>
          </p:cNvPr>
          <p:cNvSpPr txBox="1"/>
          <p:nvPr/>
        </p:nvSpPr>
        <p:spPr>
          <a:xfrm rot="16200000">
            <a:off x="350764" y="4430570"/>
            <a:ext cx="938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23.8”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BBAF9C1-79B7-4E93-9FA9-0F9272787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5">
                    <a:lumMod val="50000"/>
                  </a:schemeClr>
                </a:solidFill>
              </a:rPr>
              <a:t>ThinkVision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P Series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4DB1AD-461A-4D72-AFBF-87793F4180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16" descr="A picture containing computer, television&#10;&#10;Description automatically generated">
            <a:extLst>
              <a:ext uri="{FF2B5EF4-FFF2-40B4-BE49-F238E27FC236}">
                <a16:creationId xmlns:a16="http://schemas.microsoft.com/office/drawing/2014/main" id="{BB8093E8-3BF3-4688-B20D-28CEC898F9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800" y="2081447"/>
            <a:ext cx="2742251" cy="2056688"/>
          </a:xfrm>
          <a:prstGeom prst="rect">
            <a:avLst/>
          </a:prstGeom>
        </p:spPr>
      </p:pic>
      <p:pic>
        <p:nvPicPr>
          <p:cNvPr id="18" name="Picture 17" descr="A picture containing text, electronics, dark, computer&#10;&#10;Description automatically generated">
            <a:extLst>
              <a:ext uri="{FF2B5EF4-FFF2-40B4-BE49-F238E27FC236}">
                <a16:creationId xmlns:a16="http://schemas.microsoft.com/office/drawing/2014/main" id="{DD46DBC9-BC3E-44A8-8863-D50E44B79D1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7550" y="2200986"/>
            <a:ext cx="3280950" cy="183740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034F6F5F-18D6-4FB1-9730-C4E30604950F}"/>
              </a:ext>
            </a:extLst>
          </p:cNvPr>
          <p:cNvSpPr txBox="1"/>
          <p:nvPr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042CE1E-24E3-4A63-B2D8-7A9D5604BF12}"/>
              </a:ext>
            </a:extLst>
          </p:cNvPr>
          <p:cNvGrpSpPr>
            <a:grpSpLocks noChangeAspect="1"/>
          </p:cNvGrpSpPr>
          <p:nvPr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7ECE0027-9A6C-4B22-9DAE-E92439199ED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Freeform 7">
              <a:extLst>
                <a:ext uri="{FF2B5EF4-FFF2-40B4-BE49-F238E27FC236}">
                  <a16:creationId xmlns:a16="http://schemas.microsoft.com/office/drawing/2014/main" id="{593B4AC5-CD59-4D59-96F7-55EDD839BDD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Freeform 8">
              <a:extLst>
                <a:ext uri="{FF2B5EF4-FFF2-40B4-BE49-F238E27FC236}">
                  <a16:creationId xmlns:a16="http://schemas.microsoft.com/office/drawing/2014/main" id="{A1A4D032-ED38-4B63-9A45-ABD718F847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Freeform 9">
              <a:extLst>
                <a:ext uri="{FF2B5EF4-FFF2-40B4-BE49-F238E27FC236}">
                  <a16:creationId xmlns:a16="http://schemas.microsoft.com/office/drawing/2014/main" id="{CB979282-438E-423D-A07F-B9283D6EE7D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Freeform 10">
              <a:extLst>
                <a:ext uri="{FF2B5EF4-FFF2-40B4-BE49-F238E27FC236}">
                  <a16:creationId xmlns:a16="http://schemas.microsoft.com/office/drawing/2014/main" id="{E59ACB5D-866A-4641-AE93-EDC9FE4B17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Freeform 10">
              <a:extLst>
                <a:ext uri="{FF2B5EF4-FFF2-40B4-BE49-F238E27FC236}">
                  <a16:creationId xmlns:a16="http://schemas.microsoft.com/office/drawing/2014/main" id="{C4CDB5EC-593C-4B74-B5E7-F4CA1CF2449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Freeform 11">
              <a:extLst>
                <a:ext uri="{FF2B5EF4-FFF2-40B4-BE49-F238E27FC236}">
                  <a16:creationId xmlns:a16="http://schemas.microsoft.com/office/drawing/2014/main" id="{D3B143F0-4914-4C98-897C-239B07E3A0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aphicFrame>
        <p:nvGraphicFramePr>
          <p:cNvPr id="2" name="Table 7">
            <a:extLst>
              <a:ext uri="{FF2B5EF4-FFF2-40B4-BE49-F238E27FC236}">
                <a16:creationId xmlns:a16="http://schemas.microsoft.com/office/drawing/2014/main" id="{4E3231E9-9D92-5857-1B46-ADB46D289DEB}"/>
              </a:ext>
            </a:extLst>
          </p:cNvPr>
          <p:cNvGraphicFramePr>
            <a:graphicFrameLocks noGrp="1"/>
          </p:cNvGraphicFramePr>
          <p:nvPr/>
        </p:nvGraphicFramePr>
        <p:xfrm>
          <a:off x="6859176" y="4209676"/>
          <a:ext cx="4685123" cy="170924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02224">
                  <a:extLst>
                    <a:ext uri="{9D8B030D-6E8A-4147-A177-3AD203B41FA5}">
                      <a16:colId xmlns:a16="http://schemas.microsoft.com/office/drawing/2014/main" val="4105679371"/>
                    </a:ext>
                  </a:extLst>
                </a:gridCol>
                <a:gridCol w="2882899">
                  <a:extLst>
                    <a:ext uri="{9D8B030D-6E8A-4147-A177-3AD203B41FA5}">
                      <a16:colId xmlns:a16="http://schemas.microsoft.com/office/drawing/2014/main" val="2725753758"/>
                    </a:ext>
                  </a:extLst>
                </a:gridCol>
              </a:tblGrid>
              <a:tr h="337643">
                <a:tc>
                  <a:txBody>
                    <a:bodyPr/>
                    <a:lstStyle/>
                    <a:p>
                      <a:r>
                        <a:rPr lang="en-US" sz="1600" dirty="0"/>
                        <a:t>P24q-30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P24h-30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8656435"/>
                  </a:ext>
                </a:extLst>
              </a:tr>
              <a:tr h="731965">
                <a:tc>
                  <a:txBody>
                    <a:bodyPr/>
                    <a:lstStyle/>
                    <a:p>
                      <a:r>
                        <a:rPr lang="en-US" sz="1200" dirty="0"/>
                        <a:t>23.8” 16:9 </a:t>
                      </a:r>
                      <a:r>
                        <a:rPr lang="en-US" sz="1200" dirty="0" err="1"/>
                        <a:t>nLBL</a:t>
                      </a:r>
                      <a:r>
                        <a:rPr lang="en-US" sz="1200" dirty="0"/>
                        <a:t> Display</a:t>
                      </a:r>
                    </a:p>
                    <a:p>
                      <a:r>
                        <a:rPr lang="en-US" sz="1200" dirty="0"/>
                        <a:t>QHD 2560x1440 </a:t>
                      </a:r>
                    </a:p>
                    <a:p>
                      <a:r>
                        <a:rPr lang="en-US" sz="1200" dirty="0"/>
                        <a:t>DP/HDMI</a:t>
                      </a:r>
                    </a:p>
                    <a:p>
                      <a:r>
                        <a:rPr lang="en-US" sz="1200" dirty="0"/>
                        <a:t>Daisy Chain</a:t>
                      </a:r>
                    </a:p>
                    <a:p>
                      <a:r>
                        <a:rPr lang="en-US" sz="1200" dirty="0"/>
                        <a:t>$304</a:t>
                      </a:r>
                    </a:p>
                    <a:p>
                      <a:r>
                        <a:rPr lang="en-US" sz="1200" dirty="0"/>
                        <a:t>MTM: </a:t>
                      </a:r>
                      <a:r>
                        <a:rPr lang="en-US" sz="1200" b="1" dirty="0"/>
                        <a:t>63B4GAR6US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23.8” 16:9 </a:t>
                      </a:r>
                      <a:r>
                        <a:rPr lang="en-US" sz="1200" dirty="0" err="1"/>
                        <a:t>nLBL</a:t>
                      </a:r>
                      <a:r>
                        <a:rPr lang="en-US" sz="1200" dirty="0"/>
                        <a:t> Display</a:t>
                      </a:r>
                    </a:p>
                    <a:p>
                      <a:r>
                        <a:rPr lang="en-US" sz="1200" dirty="0"/>
                        <a:t>QHD 2560x1440</a:t>
                      </a:r>
                    </a:p>
                    <a:p>
                      <a:r>
                        <a:rPr lang="en-US" sz="1200" dirty="0"/>
                        <a:t>USB-C (100W) / DP 1.4 / HDMI</a:t>
                      </a:r>
                    </a:p>
                    <a:p>
                      <a:r>
                        <a:rPr lang="en-US" sz="1200" dirty="0"/>
                        <a:t>Daisy Chain</a:t>
                      </a:r>
                    </a:p>
                    <a:p>
                      <a:r>
                        <a:rPr lang="en-US" sz="1200" dirty="0"/>
                        <a:t>Docking Monitor w/RJ45 Ethernet</a:t>
                      </a:r>
                    </a:p>
                    <a:p>
                      <a:r>
                        <a:rPr lang="en-US" sz="1200" dirty="0"/>
                        <a:t>$424</a:t>
                      </a:r>
                    </a:p>
                    <a:p>
                      <a:r>
                        <a:rPr lang="en-US" sz="1200" dirty="0"/>
                        <a:t>MTM: </a:t>
                      </a:r>
                      <a:r>
                        <a:rPr lang="en-US" sz="1200" b="1" dirty="0"/>
                        <a:t>63B3GAR6US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3433535"/>
                  </a:ext>
                </a:extLst>
              </a:tr>
            </a:tbl>
          </a:graphicData>
        </a:graphic>
      </p:graphicFrame>
      <p:graphicFrame>
        <p:nvGraphicFramePr>
          <p:cNvPr id="4" name="Table 7">
            <a:extLst>
              <a:ext uri="{FF2B5EF4-FFF2-40B4-BE49-F238E27FC236}">
                <a16:creationId xmlns:a16="http://schemas.microsoft.com/office/drawing/2014/main" id="{1EC24996-F22F-2125-8EF6-32807B4CD2A4}"/>
              </a:ext>
            </a:extLst>
          </p:cNvPr>
          <p:cNvGraphicFramePr>
            <a:graphicFrameLocks noGrp="1"/>
          </p:cNvGraphicFramePr>
          <p:nvPr/>
        </p:nvGraphicFramePr>
        <p:xfrm>
          <a:off x="1602289" y="4209676"/>
          <a:ext cx="4685123" cy="170924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02224">
                  <a:extLst>
                    <a:ext uri="{9D8B030D-6E8A-4147-A177-3AD203B41FA5}">
                      <a16:colId xmlns:a16="http://schemas.microsoft.com/office/drawing/2014/main" val="4105679371"/>
                    </a:ext>
                  </a:extLst>
                </a:gridCol>
                <a:gridCol w="2882899">
                  <a:extLst>
                    <a:ext uri="{9D8B030D-6E8A-4147-A177-3AD203B41FA5}">
                      <a16:colId xmlns:a16="http://schemas.microsoft.com/office/drawing/2014/main" val="2725753758"/>
                    </a:ext>
                  </a:extLst>
                </a:gridCol>
              </a:tblGrid>
              <a:tr h="337643">
                <a:tc>
                  <a:txBody>
                    <a:bodyPr/>
                    <a:lstStyle/>
                    <a:p>
                      <a:r>
                        <a:rPr lang="en-US" sz="1600" dirty="0"/>
                        <a:t>P24q-20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P24h-2L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8656435"/>
                  </a:ext>
                </a:extLst>
              </a:tr>
              <a:tr h="731965">
                <a:tc>
                  <a:txBody>
                    <a:bodyPr/>
                    <a:lstStyle/>
                    <a:p>
                      <a:r>
                        <a:rPr lang="en-US" sz="1200" dirty="0"/>
                        <a:t>23.8” 16:9 Display</a:t>
                      </a:r>
                    </a:p>
                    <a:p>
                      <a:r>
                        <a:rPr lang="en-US" sz="1200" dirty="0"/>
                        <a:t>QHD 2560x1440 </a:t>
                      </a:r>
                    </a:p>
                    <a:p>
                      <a:r>
                        <a:rPr lang="en-US" sz="1200" dirty="0"/>
                        <a:t>DP/HDMI</a:t>
                      </a:r>
                    </a:p>
                    <a:p>
                      <a:r>
                        <a:rPr lang="en-US" sz="1200" dirty="0"/>
                        <a:t>Daisy Chain</a:t>
                      </a:r>
                    </a:p>
                    <a:p>
                      <a:r>
                        <a:rPr lang="en-US" sz="1200" dirty="0"/>
                        <a:t>$304</a:t>
                      </a:r>
                    </a:p>
                    <a:p>
                      <a:r>
                        <a:rPr lang="en-US" sz="1200" dirty="0"/>
                        <a:t>MTM: </a:t>
                      </a:r>
                      <a:r>
                        <a:rPr lang="en-US" sz="1200" b="1" dirty="0"/>
                        <a:t>61F5GAR1US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23.8” 16:9 </a:t>
                      </a:r>
                      <a:r>
                        <a:rPr lang="en-US" sz="1200" dirty="0" err="1"/>
                        <a:t>nLBL</a:t>
                      </a:r>
                      <a:r>
                        <a:rPr lang="en-US" sz="1200" dirty="0"/>
                        <a:t> Display</a:t>
                      </a:r>
                    </a:p>
                    <a:p>
                      <a:r>
                        <a:rPr lang="en-US" sz="1200" dirty="0"/>
                        <a:t>QHD 2560x1440</a:t>
                      </a:r>
                    </a:p>
                    <a:p>
                      <a:r>
                        <a:rPr lang="en-US" sz="1200" dirty="0"/>
                        <a:t>USB-C (75W) / DP 1.2 / HDMI</a:t>
                      </a:r>
                    </a:p>
                    <a:p>
                      <a:r>
                        <a:rPr lang="en-US" sz="1200" dirty="0"/>
                        <a:t>Daisy Chain</a:t>
                      </a:r>
                    </a:p>
                    <a:p>
                      <a:r>
                        <a:rPr lang="en-US" sz="1200" dirty="0"/>
                        <a:t>Docking Monitor w/RJ45 Ethernet</a:t>
                      </a:r>
                    </a:p>
                    <a:p>
                      <a:r>
                        <a:rPr lang="en-US" sz="1200" dirty="0"/>
                        <a:t>$424</a:t>
                      </a:r>
                    </a:p>
                    <a:p>
                      <a:r>
                        <a:rPr lang="en-US" sz="1200" dirty="0"/>
                        <a:t>MTM: </a:t>
                      </a:r>
                      <a:r>
                        <a:rPr lang="en-US" sz="1200" b="1" dirty="0"/>
                        <a:t>62B2GAR1US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34335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5932242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C7A8939-93D2-4894-B64A-CE11B7AB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ThinkVision</a:t>
            </a:r>
            <a:r>
              <a:rPr lang="fr-FR" dirty="0"/>
              <a:t> T86, T75, T65 </a:t>
            </a:r>
            <a:br>
              <a:rPr lang="fr-FR" dirty="0"/>
            </a:br>
            <a:r>
              <a:rPr lang="fr-FR" dirty="0"/>
              <a:t>Interactive Large Format Displays (</a:t>
            </a:r>
            <a:r>
              <a:rPr lang="fr-FR" dirty="0" err="1"/>
              <a:t>iLFDs</a:t>
            </a:r>
            <a:r>
              <a:rPr lang="fr-FR" dirty="0"/>
              <a:t>)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AF7EF17-61B8-4C6D-A8DA-F518C8532B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1529" y="1716635"/>
            <a:ext cx="4117039" cy="4527646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Specs</a:t>
            </a:r>
            <a:endParaRPr lang="en-US" sz="1200" b="1" dirty="0"/>
          </a:p>
          <a:p>
            <a:r>
              <a:rPr lang="en-US" sz="1200" b="1" dirty="0"/>
              <a:t>All Models</a:t>
            </a:r>
          </a:p>
          <a:p>
            <a:pPr lvl="1"/>
            <a:r>
              <a:rPr lang="en-US" sz="1000" dirty="0"/>
              <a:t>Wireless Projection (via W30 wireless dongle)</a:t>
            </a:r>
          </a:p>
          <a:p>
            <a:pPr lvl="1"/>
            <a:r>
              <a:rPr lang="en-US" sz="1000" dirty="0"/>
              <a:t>Whiteboard / 20 </a:t>
            </a:r>
            <a:r>
              <a:rPr lang="en-US" sz="1000" dirty="0" err="1"/>
              <a:t>pt</a:t>
            </a:r>
            <a:r>
              <a:rPr lang="en-US" sz="1000" dirty="0"/>
              <a:t> IR Touch Functionality</a:t>
            </a:r>
          </a:p>
          <a:p>
            <a:pPr lvl="1"/>
            <a:r>
              <a:rPr lang="en-US" sz="1000" dirty="0"/>
              <a:t>Remote Collaboration</a:t>
            </a:r>
          </a:p>
          <a:p>
            <a:pPr lvl="1"/>
            <a:r>
              <a:rPr lang="en-US" sz="1000" dirty="0"/>
              <a:t>3840x2160 4K Resolution</a:t>
            </a:r>
          </a:p>
          <a:p>
            <a:pPr lvl="1"/>
            <a:r>
              <a:rPr lang="en-US" sz="1000" dirty="0"/>
              <a:t>Android 9 OS</a:t>
            </a:r>
          </a:p>
          <a:p>
            <a:pPr lvl="1"/>
            <a:r>
              <a:rPr lang="en-US" sz="1000" dirty="0"/>
              <a:t>4K AI Enhanced Smart Camera*</a:t>
            </a:r>
          </a:p>
          <a:p>
            <a:pPr lvl="1"/>
            <a:r>
              <a:rPr lang="en-US" sz="1000" dirty="0"/>
              <a:t>Front Ports: HDMI2.0(1), USB 3.0(1), USB-C(1), USB touch(1)</a:t>
            </a:r>
          </a:p>
          <a:p>
            <a:pPr lvl="1"/>
            <a:r>
              <a:rPr lang="en-US" sz="1000" dirty="0"/>
              <a:t>Other Ports: USB-C(1), HDMI2.0(3), DP1.2(1), VGA(1), USB3.0(2), USB touch(1), RJ45(2), RS232(1), HDMI out(1), Audio out/in(1)</a:t>
            </a:r>
          </a:p>
          <a:p>
            <a:pPr lvl="1"/>
            <a:r>
              <a:rPr lang="en-US" sz="1000" dirty="0"/>
              <a:t>Ambient light &amp; Human presence sensors</a:t>
            </a:r>
          </a:p>
          <a:p>
            <a:pPr lvl="1"/>
            <a:r>
              <a:rPr lang="en-US" sz="1000" dirty="0"/>
              <a:t>2x 15W speakers &amp; 8-array microphone</a:t>
            </a:r>
          </a:p>
          <a:p>
            <a:pPr lvl="1"/>
            <a:endParaRPr lang="en-US" sz="1000" dirty="0"/>
          </a:p>
          <a:p>
            <a:pPr marL="380705" lvl="1" indent="0">
              <a:buNone/>
            </a:pPr>
            <a:endParaRPr lang="en-US" sz="10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6E4AC3A-48D5-44C1-891F-DEB3F2B6B973}"/>
              </a:ext>
            </a:extLst>
          </p:cNvPr>
          <p:cNvCxnSpPr/>
          <p:nvPr/>
        </p:nvCxnSpPr>
        <p:spPr>
          <a:xfrm>
            <a:off x="4689021" y="1666324"/>
            <a:ext cx="0" cy="48666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screenshot of a cell phone&#10;&#10;Description automatically generated with low confidence">
            <a:extLst>
              <a:ext uri="{FF2B5EF4-FFF2-40B4-BE49-F238E27FC236}">
                <a16:creationId xmlns:a16="http://schemas.microsoft.com/office/drawing/2014/main" id="{E4A64555-3582-4EDF-8E58-7E4E813036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61454" y="1666323"/>
            <a:ext cx="3732479" cy="4484386"/>
          </a:xfrm>
          <a:prstGeom prst="rect">
            <a:avLst/>
          </a:prstGeom>
        </p:spPr>
      </p:pic>
      <p:pic>
        <p:nvPicPr>
          <p:cNvPr id="16" name="Picture 5" descr="A picture containing text, indoor, wall, display&#10;&#10;Description automatically generated">
            <a:extLst>
              <a:ext uri="{FF2B5EF4-FFF2-40B4-BE49-F238E27FC236}">
                <a16:creationId xmlns:a16="http://schemas.microsoft.com/office/drawing/2014/main" id="{D1CE53D4-9C1E-417D-A5BF-57D3EB8AA76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1884" y="1666324"/>
            <a:ext cx="3494010" cy="2329947"/>
          </a:xfrm>
          <a:prstGeom prst="rect">
            <a:avLst/>
          </a:prstGeom>
        </p:spPr>
      </p:pic>
      <p:pic>
        <p:nvPicPr>
          <p:cNvPr id="17" name="Picture 16" descr="A picture containing text, electronics, computer, computer&#10;&#10;Description automatically generated">
            <a:extLst>
              <a:ext uri="{FF2B5EF4-FFF2-40B4-BE49-F238E27FC236}">
                <a16:creationId xmlns:a16="http://schemas.microsoft.com/office/drawing/2014/main" id="{C6DBFE8B-33BA-4145-B05D-8D6A35F5D9A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1884" y="5553069"/>
            <a:ext cx="1790441" cy="1195280"/>
          </a:xfrm>
          <a:prstGeom prst="rect">
            <a:avLst/>
          </a:prstGeom>
        </p:spPr>
      </p:pic>
      <p:pic>
        <p:nvPicPr>
          <p:cNvPr id="18" name="Picture 17" descr="A picture containing indoor, table, floor, electronics&#10;&#10;Description automatically generated">
            <a:extLst>
              <a:ext uri="{FF2B5EF4-FFF2-40B4-BE49-F238E27FC236}">
                <a16:creationId xmlns:a16="http://schemas.microsoft.com/office/drawing/2014/main" id="{44800E0E-EE51-4A13-8B04-43C8192AE3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3337" y="5264481"/>
            <a:ext cx="1636784" cy="886228"/>
          </a:xfrm>
          <a:prstGeom prst="rect">
            <a:avLst/>
          </a:prstGeom>
        </p:spPr>
      </p:pic>
      <p:pic>
        <p:nvPicPr>
          <p:cNvPr id="19" name="Picture 18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FC5C4ECC-8AEB-45C6-8365-94DBA848677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5032" y="4043764"/>
            <a:ext cx="2347740" cy="1555477"/>
          </a:xfrm>
          <a:prstGeom prst="rect">
            <a:avLst/>
          </a:prstGeom>
        </p:spPr>
      </p:pic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id="{CC208BB7-D91E-F64B-AC42-67632CE213E5}"/>
              </a:ext>
            </a:extLst>
          </p:cNvPr>
          <p:cNvGraphicFramePr>
            <a:graphicFrameLocks noGrp="1"/>
          </p:cNvGraphicFramePr>
          <p:nvPr/>
        </p:nvGraphicFramePr>
        <p:xfrm>
          <a:off x="126743" y="4575922"/>
          <a:ext cx="4397277" cy="173780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65759">
                  <a:extLst>
                    <a:ext uri="{9D8B030D-6E8A-4147-A177-3AD203B41FA5}">
                      <a16:colId xmlns:a16="http://schemas.microsoft.com/office/drawing/2014/main" val="4105679371"/>
                    </a:ext>
                  </a:extLst>
                </a:gridCol>
                <a:gridCol w="1465759">
                  <a:extLst>
                    <a:ext uri="{9D8B030D-6E8A-4147-A177-3AD203B41FA5}">
                      <a16:colId xmlns:a16="http://schemas.microsoft.com/office/drawing/2014/main" val="3058549834"/>
                    </a:ext>
                  </a:extLst>
                </a:gridCol>
                <a:gridCol w="1465759">
                  <a:extLst>
                    <a:ext uri="{9D8B030D-6E8A-4147-A177-3AD203B41FA5}">
                      <a16:colId xmlns:a16="http://schemas.microsoft.com/office/drawing/2014/main" val="1845370233"/>
                    </a:ext>
                  </a:extLst>
                </a:gridCol>
              </a:tblGrid>
              <a:tr h="731965">
                <a:tc>
                  <a:txBody>
                    <a:bodyPr/>
                    <a:lstStyle/>
                    <a:p>
                      <a:r>
                        <a:rPr lang="en-US" sz="1600" dirty="0"/>
                        <a:t>T65 no Camera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T75 w/ 4K Camera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T86 w/ 4K Camera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8656435"/>
                  </a:ext>
                </a:extLst>
              </a:tr>
              <a:tr h="731965">
                <a:tc>
                  <a:txBody>
                    <a:bodyPr/>
                    <a:lstStyle/>
                    <a:p>
                      <a:r>
                        <a:rPr lang="en-US" sz="1200" dirty="0"/>
                        <a:t>65” Touchscreen Display</a:t>
                      </a:r>
                    </a:p>
                    <a:p>
                      <a:r>
                        <a:rPr lang="en-US" sz="1200" dirty="0"/>
                        <a:t>$4,999</a:t>
                      </a:r>
                    </a:p>
                    <a:p>
                      <a:r>
                        <a:rPr lang="en-US" sz="1200" dirty="0"/>
                        <a:t>MTM: </a:t>
                      </a:r>
                      <a:r>
                        <a:rPr lang="en-US" sz="1200" b="1" dirty="0"/>
                        <a:t>62F3KATCWW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75” Touchscreen Display</a:t>
                      </a:r>
                    </a:p>
                    <a:p>
                      <a:r>
                        <a:rPr lang="en-US" sz="1200" dirty="0"/>
                        <a:t>$5,999</a:t>
                      </a:r>
                    </a:p>
                    <a:p>
                      <a:r>
                        <a:rPr lang="en-US" sz="1200" dirty="0"/>
                        <a:t>MTM: </a:t>
                      </a:r>
                      <a:r>
                        <a:rPr lang="en-US" sz="1200" b="1" dirty="0"/>
                        <a:t>62F4KATCWW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85” Touchscreen Display</a:t>
                      </a:r>
                    </a:p>
                    <a:p>
                      <a:r>
                        <a:rPr lang="en-US" sz="1200" dirty="0"/>
                        <a:t>$7,999</a:t>
                      </a:r>
                    </a:p>
                    <a:p>
                      <a:r>
                        <a:rPr lang="en-US" sz="1200" dirty="0"/>
                        <a:t>MTM: </a:t>
                      </a:r>
                      <a:r>
                        <a:rPr lang="en-US" sz="1200" b="1" dirty="0"/>
                        <a:t>62F0KATAWW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343353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E591B3C-E6C9-B036-6371-17204097D5A2}"/>
              </a:ext>
            </a:extLst>
          </p:cNvPr>
          <p:cNvSpPr txBox="1"/>
          <p:nvPr/>
        </p:nvSpPr>
        <p:spPr>
          <a:xfrm>
            <a:off x="8489950" y="6511295"/>
            <a:ext cx="26757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* 4K Camera only on T75 &amp; T86 models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BDC54504-F548-8F61-D673-29724DA066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69529" y="6400800"/>
            <a:ext cx="438912" cy="155448"/>
          </a:xfrm>
        </p:spPr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113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A computer with a blue screen&#10;&#10;Description automatically generated with low confidence">
            <a:extLst>
              <a:ext uri="{FF2B5EF4-FFF2-40B4-BE49-F238E27FC236}">
                <a16:creationId xmlns:a16="http://schemas.microsoft.com/office/drawing/2014/main" id="{ADE3978E-9722-416C-9AD3-C4778EF8F93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8448" y="874467"/>
            <a:ext cx="1948447" cy="1948447"/>
          </a:xfrm>
          <a:prstGeom prst="rect">
            <a:avLst/>
          </a:prstGeom>
        </p:spPr>
      </p:pic>
      <p:pic>
        <p:nvPicPr>
          <p:cNvPr id="37" name="Picture 36" descr="A close-up of a stapler&#10;&#10;Description automatically generated with low confidence">
            <a:extLst>
              <a:ext uri="{FF2B5EF4-FFF2-40B4-BE49-F238E27FC236}">
                <a16:creationId xmlns:a16="http://schemas.microsoft.com/office/drawing/2014/main" id="{9BD844A5-0463-4874-B7FC-AB945878082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4282" y="1081756"/>
            <a:ext cx="1889074" cy="1889074"/>
          </a:xfrm>
          <a:prstGeom prst="rect">
            <a:avLst/>
          </a:prstGeom>
        </p:spPr>
      </p:pic>
      <p:pic>
        <p:nvPicPr>
          <p:cNvPr id="35" name="Picture 34" descr="A picture containing text, electronics, computer&#10;&#10;Description automatically generated">
            <a:extLst>
              <a:ext uri="{FF2B5EF4-FFF2-40B4-BE49-F238E27FC236}">
                <a16:creationId xmlns:a16="http://schemas.microsoft.com/office/drawing/2014/main" id="{B6C3D2C2-320F-4D93-9F16-A2DFE066340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3535" y="1171680"/>
            <a:ext cx="1930182" cy="1447636"/>
          </a:xfrm>
          <a:prstGeom prst="rect">
            <a:avLst/>
          </a:prstGeom>
        </p:spPr>
      </p:pic>
      <p:pic>
        <p:nvPicPr>
          <p:cNvPr id="33" name="Picture 3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F4B7CB3-63DE-4DD4-84AE-83344FCA47E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9477" y="1081756"/>
            <a:ext cx="1658585" cy="16585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89FA33-45B8-4FF7-94CE-D10942AFC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Premium ThinkPad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E8A8EE-2129-40C4-842D-988291A9D2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34AC01-F3CE-4521-8B8F-36C58EC35B18}"/>
              </a:ext>
            </a:extLst>
          </p:cNvPr>
          <p:cNvSpPr txBox="1"/>
          <p:nvPr/>
        </p:nvSpPr>
        <p:spPr>
          <a:xfrm>
            <a:off x="521194" y="2499256"/>
            <a:ext cx="1644296" cy="27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621"/>
            <a:r>
              <a:rPr lang="en-US" sz="1165" b="1" dirty="0">
                <a:solidFill>
                  <a:srgbClr val="000000"/>
                </a:solidFill>
                <a:latin typeface="Arial"/>
              </a:rPr>
              <a:t>X1 Carbon 10</a:t>
            </a:r>
            <a:r>
              <a:rPr lang="en-US" sz="1165" b="1" baseline="30000" dirty="0">
                <a:solidFill>
                  <a:srgbClr val="000000"/>
                </a:solidFill>
                <a:latin typeface="Arial"/>
              </a:rPr>
              <a:t>th</a:t>
            </a:r>
            <a:r>
              <a:rPr lang="en-US" sz="1165" b="1" dirty="0">
                <a:solidFill>
                  <a:srgbClr val="000000"/>
                </a:solidFill>
                <a:latin typeface="Arial"/>
              </a:rPr>
              <a:t> Gen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9CA1D3-03B5-4886-AD95-10055218FE69}"/>
              </a:ext>
            </a:extLst>
          </p:cNvPr>
          <p:cNvSpPr txBox="1"/>
          <p:nvPr/>
        </p:nvSpPr>
        <p:spPr>
          <a:xfrm>
            <a:off x="9769104" y="2573995"/>
            <a:ext cx="1644296" cy="27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621"/>
            <a:r>
              <a:rPr lang="en-US" sz="1165" b="1" dirty="0">
                <a:solidFill>
                  <a:srgbClr val="000000"/>
                </a:solidFill>
                <a:latin typeface="Arial"/>
              </a:rPr>
              <a:t>X1 Extreme 5th Gen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AEA504-671E-4803-B2AC-FC7F7877A3B1}"/>
              </a:ext>
            </a:extLst>
          </p:cNvPr>
          <p:cNvSpPr txBox="1"/>
          <p:nvPr/>
        </p:nvSpPr>
        <p:spPr>
          <a:xfrm>
            <a:off x="8157907" y="4670592"/>
            <a:ext cx="1293933" cy="27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621"/>
            <a:r>
              <a:rPr lang="en-US" sz="1165" b="1" dirty="0">
                <a:solidFill>
                  <a:srgbClr val="000000"/>
                </a:solidFill>
                <a:latin typeface="Arial"/>
              </a:rPr>
              <a:t>X13 Yoga G3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1B7E9F-7E77-4C68-848C-6A4A71EFA266}"/>
              </a:ext>
            </a:extLst>
          </p:cNvPr>
          <p:cNvSpPr txBox="1"/>
          <p:nvPr/>
        </p:nvSpPr>
        <p:spPr>
          <a:xfrm>
            <a:off x="6069659" y="4664450"/>
            <a:ext cx="1917904" cy="27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621"/>
            <a:r>
              <a:rPr lang="en-US" sz="1165" b="1" dirty="0">
                <a:solidFill>
                  <a:srgbClr val="000000"/>
                </a:solidFill>
                <a:latin typeface="Arial"/>
              </a:rPr>
              <a:t>X13 G3  (Intel/AMD)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06E276-1CE0-49CC-92D5-534BBD9E3177}"/>
              </a:ext>
            </a:extLst>
          </p:cNvPr>
          <p:cNvSpPr txBox="1"/>
          <p:nvPr/>
        </p:nvSpPr>
        <p:spPr>
          <a:xfrm>
            <a:off x="2569239" y="2516717"/>
            <a:ext cx="1644296" cy="27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621"/>
            <a:r>
              <a:rPr lang="en-US" sz="1165" b="1" dirty="0">
                <a:solidFill>
                  <a:srgbClr val="000000"/>
                </a:solidFill>
                <a:latin typeface="Arial"/>
              </a:rPr>
              <a:t>X1 Yoga 7</a:t>
            </a:r>
            <a:r>
              <a:rPr lang="en-US" sz="1165" b="1" baseline="30000" dirty="0">
                <a:solidFill>
                  <a:srgbClr val="000000"/>
                </a:solidFill>
                <a:latin typeface="Arial"/>
              </a:rPr>
              <a:t>th</a:t>
            </a:r>
            <a:r>
              <a:rPr lang="en-US" sz="1165" b="1" dirty="0">
                <a:solidFill>
                  <a:srgbClr val="000000"/>
                </a:solidFill>
                <a:latin typeface="Arial"/>
              </a:rPr>
              <a:t> Gen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45DAC37-F88F-418E-A91E-750E28898D6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7563" y="3203327"/>
            <a:ext cx="1464277" cy="14642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A51A0D-82F9-497E-87B6-87B0ABD9C52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9855" y="3153177"/>
            <a:ext cx="1514427" cy="151442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7612EBD-2EAE-4A35-82FA-A5DAA7B1B090}"/>
              </a:ext>
            </a:extLst>
          </p:cNvPr>
          <p:cNvSpPr txBox="1"/>
          <p:nvPr/>
        </p:nvSpPr>
        <p:spPr>
          <a:xfrm>
            <a:off x="462481" y="4610813"/>
            <a:ext cx="1644296" cy="27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621"/>
            <a:r>
              <a:rPr lang="en-US" sz="1165" b="1" dirty="0">
                <a:solidFill>
                  <a:srgbClr val="000000"/>
                </a:solidFill>
                <a:latin typeface="Arial"/>
              </a:rPr>
              <a:t>T14s G3 (Intel/AMD)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30B129-6933-4A23-B474-8A1838FCD49C}"/>
              </a:ext>
            </a:extLst>
          </p:cNvPr>
          <p:cNvSpPr txBox="1"/>
          <p:nvPr/>
        </p:nvSpPr>
        <p:spPr>
          <a:xfrm>
            <a:off x="4108062" y="4625072"/>
            <a:ext cx="1644296" cy="27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621"/>
            <a:r>
              <a:rPr lang="en-US" sz="1165" b="1" dirty="0">
                <a:solidFill>
                  <a:srgbClr val="000000"/>
                </a:solidFill>
                <a:latin typeface="Arial"/>
              </a:rPr>
              <a:t>T16 G1 (Intel/AMD)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3BF959-821A-4078-8BC5-83EA01CD3D74}"/>
              </a:ext>
            </a:extLst>
          </p:cNvPr>
          <p:cNvSpPr txBox="1"/>
          <p:nvPr/>
        </p:nvSpPr>
        <p:spPr>
          <a:xfrm>
            <a:off x="2275672" y="4625072"/>
            <a:ext cx="1644296" cy="27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621"/>
            <a:r>
              <a:rPr lang="en-US" sz="1165" b="1" dirty="0">
                <a:solidFill>
                  <a:srgbClr val="000000"/>
                </a:solidFill>
                <a:latin typeface="Arial"/>
              </a:rPr>
              <a:t>T14 G3 (Intel/AMD)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FF880D3-EA58-4A7D-B651-EBE154CB2BA4}"/>
              </a:ext>
            </a:extLst>
          </p:cNvPr>
          <p:cNvSpPr txBox="1"/>
          <p:nvPr/>
        </p:nvSpPr>
        <p:spPr>
          <a:xfrm>
            <a:off x="4405665" y="2549221"/>
            <a:ext cx="1644296" cy="27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621"/>
            <a:r>
              <a:rPr lang="en-US" sz="1165" b="1" dirty="0">
                <a:solidFill>
                  <a:srgbClr val="000000"/>
                </a:solidFill>
                <a:latin typeface="Arial"/>
              </a:rPr>
              <a:t>X1 Nano Gen 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9ED6B14-3685-459C-AA24-EA1B70AF0F90}"/>
              </a:ext>
            </a:extLst>
          </p:cNvPr>
          <p:cNvSpPr txBox="1"/>
          <p:nvPr/>
        </p:nvSpPr>
        <p:spPr>
          <a:xfrm>
            <a:off x="6307566" y="2585569"/>
            <a:ext cx="1644296" cy="27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621"/>
            <a:r>
              <a:rPr lang="en-US" sz="1165" b="1" dirty="0">
                <a:solidFill>
                  <a:srgbClr val="000000"/>
                </a:solidFill>
                <a:latin typeface="Arial"/>
              </a:rPr>
              <a:t>X1 Titanium</a:t>
            </a:r>
          </a:p>
        </p:txBody>
      </p:sp>
      <p:pic>
        <p:nvPicPr>
          <p:cNvPr id="24" name="Picture 23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06C1D2F9-9AC2-42A7-9541-25B1CD81975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1808" y="1300678"/>
            <a:ext cx="1544859" cy="154485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EFCF471-AB97-46C7-A6E5-DC7DF8800A40}"/>
              </a:ext>
            </a:extLst>
          </p:cNvPr>
          <p:cNvSpPr txBox="1"/>
          <p:nvPr/>
        </p:nvSpPr>
        <p:spPr>
          <a:xfrm>
            <a:off x="8124808" y="2578414"/>
            <a:ext cx="1644296" cy="27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621"/>
            <a:r>
              <a:rPr lang="en-US" sz="1165" b="1" dirty="0">
                <a:solidFill>
                  <a:srgbClr val="000000"/>
                </a:solidFill>
                <a:latin typeface="Arial"/>
              </a:rPr>
              <a:t>X1 Fold 16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4908397-23FD-47FE-A150-8D2FAC116241}"/>
              </a:ext>
            </a:extLst>
          </p:cNvPr>
          <p:cNvSpPr txBox="1"/>
          <p:nvPr/>
        </p:nvSpPr>
        <p:spPr>
          <a:xfrm>
            <a:off x="10119467" y="4677699"/>
            <a:ext cx="1293933" cy="27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621"/>
            <a:r>
              <a:rPr lang="en-US" sz="1165" b="1" dirty="0">
                <a:solidFill>
                  <a:srgbClr val="000000"/>
                </a:solidFill>
                <a:latin typeface="Arial"/>
              </a:rPr>
              <a:t>X13s Gen 1</a:t>
            </a:r>
          </a:p>
        </p:txBody>
      </p:sp>
      <p:pic>
        <p:nvPicPr>
          <p:cNvPr id="28" name="Picture 27" descr="A picture containing text, electronics, computer&#10;&#10;Description automatically generated">
            <a:extLst>
              <a:ext uri="{FF2B5EF4-FFF2-40B4-BE49-F238E27FC236}">
                <a16:creationId xmlns:a16="http://schemas.microsoft.com/office/drawing/2014/main" id="{1875D2C4-7440-40E1-93D6-5BFCBD3B36E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177" y="4905663"/>
            <a:ext cx="1644297" cy="1233223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85FB79C-4E40-46AF-8174-BDD11F31FBA2}"/>
              </a:ext>
            </a:extLst>
          </p:cNvPr>
          <p:cNvSpPr/>
          <p:nvPr/>
        </p:nvSpPr>
        <p:spPr>
          <a:xfrm>
            <a:off x="7374447" y="4276620"/>
            <a:ext cx="354366" cy="349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B6C152-B6BF-4DC7-9926-68AB25FF49DA}"/>
              </a:ext>
            </a:extLst>
          </p:cNvPr>
          <p:cNvSpPr/>
          <p:nvPr/>
        </p:nvSpPr>
        <p:spPr>
          <a:xfrm>
            <a:off x="1601108" y="4292028"/>
            <a:ext cx="354366" cy="349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31" name="Picture 30" descr="A computer with a blue screen&#10;&#10;Description automatically generated with low confidence">
            <a:extLst>
              <a:ext uri="{FF2B5EF4-FFF2-40B4-BE49-F238E27FC236}">
                <a16:creationId xmlns:a16="http://schemas.microsoft.com/office/drawing/2014/main" id="{AEC084FB-7B3C-4B34-B8FF-359B024F95F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537" y="1159284"/>
            <a:ext cx="1389937" cy="1389937"/>
          </a:xfrm>
          <a:prstGeom prst="rect">
            <a:avLst/>
          </a:prstGeom>
        </p:spPr>
      </p:pic>
      <p:pic>
        <p:nvPicPr>
          <p:cNvPr id="41" name="Picture 40" descr="A picture containing text, computer, sitting, indoor&#10;&#10;Description automatically generated">
            <a:extLst>
              <a:ext uri="{FF2B5EF4-FFF2-40B4-BE49-F238E27FC236}">
                <a16:creationId xmlns:a16="http://schemas.microsoft.com/office/drawing/2014/main" id="{AE1D1C85-018B-4132-965C-2107154A4EB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750" y="2902496"/>
            <a:ext cx="1891210" cy="1722576"/>
          </a:xfrm>
          <a:prstGeom prst="rect">
            <a:avLst/>
          </a:prstGeom>
        </p:spPr>
      </p:pic>
      <p:pic>
        <p:nvPicPr>
          <p:cNvPr id="43" name="Picture 42" descr="A picture containing text, computer, electronics, computer&#10;&#10;Description automatically generated">
            <a:extLst>
              <a:ext uri="{FF2B5EF4-FFF2-40B4-BE49-F238E27FC236}">
                <a16:creationId xmlns:a16="http://schemas.microsoft.com/office/drawing/2014/main" id="{F09F6318-BECC-4A33-85D1-01B717E3E6C2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5490" y="2913126"/>
            <a:ext cx="1754478" cy="1754478"/>
          </a:xfrm>
          <a:prstGeom prst="rect">
            <a:avLst/>
          </a:prstGeom>
        </p:spPr>
      </p:pic>
      <p:pic>
        <p:nvPicPr>
          <p:cNvPr id="45" name="Picture 44" descr="A picture containing text, computer, electronics&#10;&#10;Description automatically generated">
            <a:extLst>
              <a:ext uri="{FF2B5EF4-FFF2-40B4-BE49-F238E27FC236}">
                <a16:creationId xmlns:a16="http://schemas.microsoft.com/office/drawing/2014/main" id="{045EDEBD-7596-4E84-93AB-DC69E737A79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7641" y="3170688"/>
            <a:ext cx="1834199" cy="1389815"/>
          </a:xfrm>
          <a:prstGeom prst="rect">
            <a:avLst/>
          </a:prstGeom>
        </p:spPr>
      </p:pic>
      <p:pic>
        <p:nvPicPr>
          <p:cNvPr id="48" name="Picture 47" descr="A computer with headphones on&#10;&#10;Description automatically generated with medium confidence">
            <a:extLst>
              <a:ext uri="{FF2B5EF4-FFF2-40B4-BE49-F238E27FC236}">
                <a16:creationId xmlns:a16="http://schemas.microsoft.com/office/drawing/2014/main" id="{21520A8C-B9D1-4E2D-9799-A5486888C491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9104" y="3198111"/>
            <a:ext cx="1523476" cy="1523476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4402ECBD-7C4F-40DF-A8AB-0C080166D789}"/>
              </a:ext>
            </a:extLst>
          </p:cNvPr>
          <p:cNvSpPr txBox="1"/>
          <p:nvPr/>
        </p:nvSpPr>
        <p:spPr>
          <a:xfrm>
            <a:off x="548640" y="6091094"/>
            <a:ext cx="1293933" cy="27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621"/>
            <a:r>
              <a:rPr lang="en-US" sz="1165" b="1" dirty="0">
                <a:solidFill>
                  <a:srgbClr val="000000"/>
                </a:solidFill>
                <a:latin typeface="Arial"/>
              </a:rPr>
              <a:t>X12 Detachable</a:t>
            </a:r>
          </a:p>
        </p:txBody>
      </p:sp>
    </p:spTree>
    <p:extLst>
      <p:ext uri="{BB962C8B-B14F-4D97-AF65-F5344CB8AC3E}">
        <p14:creationId xmlns:p14="http://schemas.microsoft.com/office/powerpoint/2010/main" val="3586176314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indoor, light&#10;&#10;Description automatically generated">
            <a:extLst>
              <a:ext uri="{FF2B5EF4-FFF2-40B4-BE49-F238E27FC236}">
                <a16:creationId xmlns:a16="http://schemas.microsoft.com/office/drawing/2014/main" id="{C1AC71EE-C2C9-4F07-9452-53092D0FEB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200850" cy="685800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66624D6D-F045-49CE-938C-9A4E60D057A8}"/>
              </a:ext>
            </a:extLst>
          </p:cNvPr>
          <p:cNvSpPr/>
          <p:nvPr/>
        </p:nvSpPr>
        <p:spPr>
          <a:xfrm>
            <a:off x="-10636" y="343414"/>
            <a:ext cx="4640693" cy="588099"/>
          </a:xfrm>
          <a:prstGeom prst="rect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2880" tIns="182880" rIns="182880" bIns="182880" rtlCol="0" anchor="t"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11E63F-B402-464C-97F9-77D1F9D55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ThinkVision</a:t>
            </a:r>
            <a:r>
              <a:rPr lang="en-US" dirty="0">
                <a:solidFill>
                  <a:schemeClr val="bg1"/>
                </a:solidFill>
              </a:rPr>
              <a:t> T Series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0F8405-4531-4C4A-A758-2786668BB3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8C7D17-8145-4D1B-9B22-8F3293885EA9}"/>
              </a:ext>
            </a:extLst>
          </p:cNvPr>
          <p:cNvSpPr/>
          <p:nvPr/>
        </p:nvSpPr>
        <p:spPr>
          <a:xfrm>
            <a:off x="399464" y="3477343"/>
            <a:ext cx="11525836" cy="2614695"/>
          </a:xfrm>
          <a:prstGeom prst="rect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2880" tIns="182880" rIns="182880" bIns="182880" rtlCol="0" anchor="t"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9B0BB00-8FDE-49FA-B192-ED83F36DB0D9}"/>
              </a:ext>
            </a:extLst>
          </p:cNvPr>
          <p:cNvSpPr/>
          <p:nvPr/>
        </p:nvSpPr>
        <p:spPr>
          <a:xfrm>
            <a:off x="6138528" y="147215"/>
            <a:ext cx="5895908" cy="3028436"/>
          </a:xfrm>
          <a:prstGeom prst="rect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2880" tIns="182880" rIns="182880" bIns="182880" rtlCol="0" anchor="t"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09EF36-991D-4C25-98A9-C00155BB701F}"/>
              </a:ext>
            </a:extLst>
          </p:cNvPr>
          <p:cNvSpPr txBox="1"/>
          <p:nvPr/>
        </p:nvSpPr>
        <p:spPr>
          <a:xfrm rot="16200000">
            <a:off x="-382159" y="4848749"/>
            <a:ext cx="2024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9C1D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21.5” – 23.8”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47EEC7-37A3-46D1-8993-4B9693E9A078}"/>
              </a:ext>
            </a:extLst>
          </p:cNvPr>
          <p:cNvSpPr txBox="1"/>
          <p:nvPr/>
        </p:nvSpPr>
        <p:spPr>
          <a:xfrm rot="16200000">
            <a:off x="6001905" y="2603090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9C1D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27”</a:t>
            </a:r>
          </a:p>
        </p:txBody>
      </p:sp>
      <p:pic>
        <p:nvPicPr>
          <p:cNvPr id="36" name="Picture 35" descr="A picture containing text, electronics, display, dark&#10;&#10;Description automatically generated">
            <a:extLst>
              <a:ext uri="{FF2B5EF4-FFF2-40B4-BE49-F238E27FC236}">
                <a16:creationId xmlns:a16="http://schemas.microsoft.com/office/drawing/2014/main" id="{BF927BDA-3286-4492-A2EF-C504A1802A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9386" y="3362667"/>
            <a:ext cx="2896156" cy="1622149"/>
          </a:xfrm>
          <a:prstGeom prst="rect">
            <a:avLst/>
          </a:prstGeom>
        </p:spPr>
      </p:pic>
      <p:pic>
        <p:nvPicPr>
          <p:cNvPr id="41" name="Picture 40" descr="A picture containing text, indoor, electronics&#10;&#10;Description automatically generated">
            <a:extLst>
              <a:ext uri="{FF2B5EF4-FFF2-40B4-BE49-F238E27FC236}">
                <a16:creationId xmlns:a16="http://schemas.microsoft.com/office/drawing/2014/main" id="{69DDAFA7-B574-43DA-9440-B5AEAD75C92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614" y="2354201"/>
            <a:ext cx="3564117" cy="1996145"/>
          </a:xfrm>
          <a:prstGeom prst="rect">
            <a:avLst/>
          </a:prstGeom>
        </p:spPr>
      </p:pic>
      <p:pic>
        <p:nvPicPr>
          <p:cNvPr id="43" name="Picture 42" descr="A picture containing text, electronics, display, computer&#10;&#10;Description automatically generated">
            <a:extLst>
              <a:ext uri="{FF2B5EF4-FFF2-40B4-BE49-F238E27FC236}">
                <a16:creationId xmlns:a16="http://schemas.microsoft.com/office/drawing/2014/main" id="{D97833D2-2D01-4846-B73F-4A33944D91D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4044" y="76546"/>
            <a:ext cx="2801658" cy="1569117"/>
          </a:xfrm>
          <a:prstGeom prst="rect">
            <a:avLst/>
          </a:prstGeom>
        </p:spPr>
      </p:pic>
      <p:pic>
        <p:nvPicPr>
          <p:cNvPr id="45" name="Picture 44" descr="A picture containing text, electronics, display, black&#10;&#10;Description automatically generated">
            <a:extLst>
              <a:ext uri="{FF2B5EF4-FFF2-40B4-BE49-F238E27FC236}">
                <a16:creationId xmlns:a16="http://schemas.microsoft.com/office/drawing/2014/main" id="{EAA3D958-1E9D-47DB-BE0D-2F4DE72BF66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2368" y="-86439"/>
            <a:ext cx="3383951" cy="1895085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E3E4B01F-0D8A-4286-A09E-70F5F3CC034F}"/>
              </a:ext>
            </a:extLst>
          </p:cNvPr>
          <p:cNvSpPr txBox="1"/>
          <p:nvPr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A27030B-E1B6-4B5F-B316-8BE8D805F7E1}"/>
              </a:ext>
            </a:extLst>
          </p:cNvPr>
          <p:cNvGrpSpPr>
            <a:grpSpLocks noChangeAspect="1"/>
          </p:cNvGrpSpPr>
          <p:nvPr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5BFCF570-C1F4-411B-A80F-6E50826E4A8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Freeform 7">
              <a:extLst>
                <a:ext uri="{FF2B5EF4-FFF2-40B4-BE49-F238E27FC236}">
                  <a16:creationId xmlns:a16="http://schemas.microsoft.com/office/drawing/2014/main" id="{3B2EAABD-5DD4-4FD0-A01E-5059E63573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Freeform 8">
              <a:extLst>
                <a:ext uri="{FF2B5EF4-FFF2-40B4-BE49-F238E27FC236}">
                  <a16:creationId xmlns:a16="http://schemas.microsoft.com/office/drawing/2014/main" id="{2F12B248-2C4D-48C8-9005-3029456B87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id="{ADD6ED7E-A9F7-4A00-9554-C1484BCDE12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id="{E03FE1EE-B3D6-4374-8A51-48260A2103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Freeform 10">
              <a:extLst>
                <a:ext uri="{FF2B5EF4-FFF2-40B4-BE49-F238E27FC236}">
                  <a16:creationId xmlns:a16="http://schemas.microsoft.com/office/drawing/2014/main" id="{CAB1239C-40D2-4B0B-BE86-1DD05D3FFA1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Freeform 11">
              <a:extLst>
                <a:ext uri="{FF2B5EF4-FFF2-40B4-BE49-F238E27FC236}">
                  <a16:creationId xmlns:a16="http://schemas.microsoft.com/office/drawing/2014/main" id="{3860C0F0-0840-4FA6-B372-8498C84C9C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6" name="Picture 5" descr="A picture containing text, monitor, sitting, light&#10;&#10;Description automatically generated">
            <a:extLst>
              <a:ext uri="{FF2B5EF4-FFF2-40B4-BE49-F238E27FC236}">
                <a16:creationId xmlns:a16="http://schemas.microsoft.com/office/drawing/2014/main" id="{246F8F90-29A0-42BD-8664-9F8A92B9602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1125" y="3707702"/>
            <a:ext cx="2364805" cy="1331385"/>
          </a:xfrm>
          <a:prstGeom prst="rect">
            <a:avLst/>
          </a:prstGeom>
        </p:spPr>
      </p:pic>
      <p:graphicFrame>
        <p:nvGraphicFramePr>
          <p:cNvPr id="4" name="Table 7">
            <a:extLst>
              <a:ext uri="{FF2B5EF4-FFF2-40B4-BE49-F238E27FC236}">
                <a16:creationId xmlns:a16="http://schemas.microsoft.com/office/drawing/2014/main" id="{C3A65BC2-3DED-2722-330C-8D9C44C8C536}"/>
              </a:ext>
            </a:extLst>
          </p:cNvPr>
          <p:cNvGraphicFramePr>
            <a:graphicFrameLocks noGrp="1"/>
          </p:cNvGraphicFramePr>
          <p:nvPr/>
        </p:nvGraphicFramePr>
        <p:xfrm>
          <a:off x="8473776" y="1717748"/>
          <a:ext cx="3443190" cy="134348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677890">
                  <a:extLst>
                    <a:ext uri="{9D8B030D-6E8A-4147-A177-3AD203B41FA5}">
                      <a16:colId xmlns:a16="http://schemas.microsoft.com/office/drawing/2014/main" val="4105679371"/>
                    </a:ext>
                  </a:extLst>
                </a:gridCol>
                <a:gridCol w="1765300">
                  <a:extLst>
                    <a:ext uri="{9D8B030D-6E8A-4147-A177-3AD203B41FA5}">
                      <a16:colId xmlns:a16="http://schemas.microsoft.com/office/drawing/2014/main" val="2725753758"/>
                    </a:ext>
                  </a:extLst>
                </a:gridCol>
              </a:tblGrid>
              <a:tr h="337643">
                <a:tc>
                  <a:txBody>
                    <a:bodyPr/>
                    <a:lstStyle/>
                    <a:p>
                      <a:r>
                        <a:rPr lang="en-US" sz="1600" dirty="0"/>
                        <a:t>T27h-20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T27h-2L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8656435"/>
                  </a:ext>
                </a:extLst>
              </a:tr>
              <a:tr h="731965">
                <a:tc>
                  <a:txBody>
                    <a:bodyPr/>
                    <a:lstStyle/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27” 16:9 Display</a:t>
                      </a:r>
                    </a:p>
                    <a:p>
                      <a:r>
                        <a:rPr lang="en-US" sz="1200" dirty="0"/>
                        <a:t>QHD 2560x1440 </a:t>
                      </a:r>
                    </a:p>
                    <a:p>
                      <a:r>
                        <a:rPr lang="en-US" sz="1200" dirty="0"/>
                        <a:t>USB-C (75W)</a:t>
                      </a:r>
                    </a:p>
                    <a:p>
                      <a:r>
                        <a:rPr lang="en-US" sz="1200" dirty="0"/>
                        <a:t>$404</a:t>
                      </a:r>
                    </a:p>
                    <a:p>
                      <a:r>
                        <a:rPr lang="en-US" sz="1200" dirty="0"/>
                        <a:t>MTM: </a:t>
                      </a:r>
                      <a:r>
                        <a:rPr lang="en-US" sz="1200" b="1" dirty="0"/>
                        <a:t>61ECGAR2US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27” 16:9 </a:t>
                      </a:r>
                      <a:r>
                        <a:rPr lang="en-US" sz="1200" dirty="0" err="1"/>
                        <a:t>nLBL</a:t>
                      </a:r>
                      <a:r>
                        <a:rPr lang="en-US" sz="1200" dirty="0"/>
                        <a:t> Display</a:t>
                      </a:r>
                    </a:p>
                    <a:p>
                      <a:r>
                        <a:rPr lang="en-US" sz="1200" dirty="0"/>
                        <a:t>QHD 2560x1440</a:t>
                      </a:r>
                    </a:p>
                    <a:p>
                      <a:r>
                        <a:rPr lang="en-US" sz="1200" dirty="0"/>
                        <a:t>USB-C (75W)</a:t>
                      </a:r>
                    </a:p>
                    <a:p>
                      <a:r>
                        <a:rPr lang="en-US" sz="1200" dirty="0"/>
                        <a:t>$409</a:t>
                      </a:r>
                    </a:p>
                    <a:p>
                      <a:r>
                        <a:rPr lang="en-US" sz="1200" dirty="0"/>
                        <a:t>MTM: </a:t>
                      </a:r>
                      <a:r>
                        <a:rPr lang="en-US" sz="1200" b="1" dirty="0"/>
                        <a:t>62B1GAR2US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3433535"/>
                  </a:ext>
                </a:extLst>
              </a:tr>
            </a:tbl>
          </a:graphicData>
        </a:graphic>
      </p:graphicFrame>
      <p:graphicFrame>
        <p:nvGraphicFramePr>
          <p:cNvPr id="14" name="Table 7">
            <a:extLst>
              <a:ext uri="{FF2B5EF4-FFF2-40B4-BE49-F238E27FC236}">
                <a16:creationId xmlns:a16="http://schemas.microsoft.com/office/drawing/2014/main" id="{738080AA-B0A6-3BF0-33CE-BF408518C3B0}"/>
              </a:ext>
            </a:extLst>
          </p:cNvPr>
          <p:cNvGraphicFramePr>
            <a:graphicFrameLocks noGrp="1"/>
          </p:cNvGraphicFramePr>
          <p:nvPr/>
        </p:nvGraphicFramePr>
        <p:xfrm>
          <a:off x="6586236" y="1717748"/>
          <a:ext cx="1677890" cy="134348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677890">
                  <a:extLst>
                    <a:ext uri="{9D8B030D-6E8A-4147-A177-3AD203B41FA5}">
                      <a16:colId xmlns:a16="http://schemas.microsoft.com/office/drawing/2014/main" val="4105679371"/>
                    </a:ext>
                  </a:extLst>
                </a:gridCol>
              </a:tblGrid>
              <a:tr h="337643">
                <a:tc>
                  <a:txBody>
                    <a:bodyPr/>
                    <a:lstStyle/>
                    <a:p>
                      <a:r>
                        <a:rPr lang="en-US" sz="1600" dirty="0"/>
                        <a:t>T27i-30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8656435"/>
                  </a:ext>
                </a:extLst>
              </a:tr>
              <a:tr h="731965">
                <a:tc>
                  <a:txBody>
                    <a:bodyPr/>
                    <a:lstStyle/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27” 16:9 Display</a:t>
                      </a:r>
                    </a:p>
                    <a:p>
                      <a:r>
                        <a:rPr lang="en-US" sz="1200" dirty="0"/>
                        <a:t>FHD 1920x1080</a:t>
                      </a:r>
                    </a:p>
                    <a:p>
                      <a:r>
                        <a:rPr lang="en-US" sz="1200" dirty="0"/>
                        <a:t>DP/HDMI/VGA</a:t>
                      </a:r>
                    </a:p>
                    <a:p>
                      <a:r>
                        <a:rPr lang="en-US" sz="1200" dirty="0"/>
                        <a:t>$314</a:t>
                      </a:r>
                    </a:p>
                    <a:p>
                      <a:r>
                        <a:rPr lang="en-US" sz="1200" dirty="0"/>
                        <a:t>MTM: </a:t>
                      </a:r>
                      <a:r>
                        <a:rPr lang="en-US" sz="1200" b="1" dirty="0"/>
                        <a:t>63A4MAR1US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3433535"/>
                  </a:ext>
                </a:extLst>
              </a:tr>
            </a:tbl>
          </a:graphicData>
        </a:graphic>
      </p:graphicFrame>
      <p:graphicFrame>
        <p:nvGraphicFramePr>
          <p:cNvPr id="20" name="Table 7">
            <a:extLst>
              <a:ext uri="{FF2B5EF4-FFF2-40B4-BE49-F238E27FC236}">
                <a16:creationId xmlns:a16="http://schemas.microsoft.com/office/drawing/2014/main" id="{4DCBAC80-7DA6-55B4-3E76-CFB85D315C09}"/>
              </a:ext>
            </a:extLst>
          </p:cNvPr>
          <p:cNvGraphicFramePr>
            <a:graphicFrameLocks noGrp="1"/>
          </p:cNvGraphicFramePr>
          <p:nvPr/>
        </p:nvGraphicFramePr>
        <p:xfrm>
          <a:off x="889997" y="4507399"/>
          <a:ext cx="4419020" cy="17068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23566">
                  <a:extLst>
                    <a:ext uri="{9D8B030D-6E8A-4147-A177-3AD203B41FA5}">
                      <a16:colId xmlns:a16="http://schemas.microsoft.com/office/drawing/2014/main" val="4105679371"/>
                    </a:ext>
                  </a:extLst>
                </a:gridCol>
                <a:gridCol w="1497727">
                  <a:extLst>
                    <a:ext uri="{9D8B030D-6E8A-4147-A177-3AD203B41FA5}">
                      <a16:colId xmlns:a16="http://schemas.microsoft.com/office/drawing/2014/main" val="2725753758"/>
                    </a:ext>
                  </a:extLst>
                </a:gridCol>
                <a:gridCol w="1497727">
                  <a:extLst>
                    <a:ext uri="{9D8B030D-6E8A-4147-A177-3AD203B41FA5}">
                      <a16:colId xmlns:a16="http://schemas.microsoft.com/office/drawing/2014/main" val="185284951"/>
                    </a:ext>
                  </a:extLst>
                </a:gridCol>
              </a:tblGrid>
              <a:tr h="337643">
                <a:tc>
                  <a:txBody>
                    <a:bodyPr/>
                    <a:lstStyle/>
                    <a:p>
                      <a:r>
                        <a:rPr lang="en-US" sz="1600" dirty="0"/>
                        <a:t>T22i-30</a:t>
                      </a:r>
                    </a:p>
                    <a:p>
                      <a:r>
                        <a:rPr lang="en-US" sz="1200" dirty="0"/>
                        <a:t>(Channel Only)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T23i-30</a:t>
                      </a:r>
                    </a:p>
                    <a:p>
                      <a:r>
                        <a:rPr lang="en-US" sz="1200" dirty="0"/>
                        <a:t>(Channel Only)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T24i-30</a:t>
                      </a:r>
                    </a:p>
                    <a:p>
                      <a:r>
                        <a:rPr lang="en-US" sz="1200" dirty="0"/>
                        <a:t>(Channel Only)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8656435"/>
                  </a:ext>
                </a:extLst>
              </a:tr>
              <a:tr h="731965">
                <a:tc>
                  <a:txBody>
                    <a:bodyPr/>
                    <a:lstStyle/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21.5” 16:9 Display</a:t>
                      </a:r>
                    </a:p>
                    <a:p>
                      <a:r>
                        <a:rPr lang="en-US" sz="1200" dirty="0"/>
                        <a:t>FHD 1920x1080</a:t>
                      </a:r>
                    </a:p>
                    <a:p>
                      <a:r>
                        <a:rPr lang="en-US" sz="1200" dirty="0"/>
                        <a:t>DP/HDMI/VGA</a:t>
                      </a:r>
                    </a:p>
                    <a:p>
                      <a:r>
                        <a:rPr lang="en-US" sz="1200" dirty="0"/>
                        <a:t>$160</a:t>
                      </a:r>
                    </a:p>
                    <a:p>
                      <a:r>
                        <a:rPr lang="en-US" sz="1200" dirty="0"/>
                        <a:t>MTM: </a:t>
                      </a:r>
                      <a:r>
                        <a:rPr lang="en-US" sz="1200" b="1" dirty="0"/>
                        <a:t>63B0MAT6US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23” 16:9 Display</a:t>
                      </a:r>
                    </a:p>
                    <a:p>
                      <a:r>
                        <a:rPr lang="en-US" sz="1200" dirty="0"/>
                        <a:t>FHD 1920x1080</a:t>
                      </a:r>
                    </a:p>
                    <a:p>
                      <a:r>
                        <a:rPr lang="en-US" sz="1200" dirty="0"/>
                        <a:t>DP/HDMI/VGA</a:t>
                      </a:r>
                    </a:p>
                    <a:p>
                      <a:r>
                        <a:rPr lang="en-US" sz="1200" dirty="0"/>
                        <a:t>$180</a:t>
                      </a:r>
                    </a:p>
                    <a:p>
                      <a:r>
                        <a:rPr lang="en-US" sz="1200" dirty="0"/>
                        <a:t>MTM: </a:t>
                      </a:r>
                      <a:r>
                        <a:rPr lang="en-US" sz="1200" b="1" dirty="0"/>
                        <a:t>63B2MAT6US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23.8” 16:9 Display</a:t>
                      </a:r>
                    </a:p>
                    <a:p>
                      <a:r>
                        <a:rPr lang="en-US" sz="1200" dirty="0"/>
                        <a:t>FHD 1920x1080</a:t>
                      </a:r>
                    </a:p>
                    <a:p>
                      <a:r>
                        <a:rPr lang="en-US" sz="1200" dirty="0"/>
                        <a:t>DP/HDMI/VGA</a:t>
                      </a:r>
                    </a:p>
                    <a:p>
                      <a:r>
                        <a:rPr lang="en-US" sz="1200" dirty="0"/>
                        <a:t>$175</a:t>
                      </a:r>
                    </a:p>
                    <a:p>
                      <a:r>
                        <a:rPr lang="en-US" sz="1200" dirty="0"/>
                        <a:t>MTM: </a:t>
                      </a:r>
                      <a:r>
                        <a:rPr lang="en-US" sz="1200" b="1" dirty="0"/>
                        <a:t>63CFMAT1US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3433535"/>
                  </a:ext>
                </a:extLst>
              </a:tr>
            </a:tbl>
          </a:graphicData>
        </a:graphic>
      </p:graphicFrame>
      <p:graphicFrame>
        <p:nvGraphicFramePr>
          <p:cNvPr id="22" name="Table 7">
            <a:extLst>
              <a:ext uri="{FF2B5EF4-FFF2-40B4-BE49-F238E27FC236}">
                <a16:creationId xmlns:a16="http://schemas.microsoft.com/office/drawing/2014/main" id="{1DB87B59-E80E-D239-729D-9179E63C6A27}"/>
              </a:ext>
            </a:extLst>
          </p:cNvPr>
          <p:cNvGraphicFramePr>
            <a:graphicFrameLocks noGrp="1"/>
          </p:cNvGraphicFramePr>
          <p:nvPr/>
        </p:nvGraphicFramePr>
        <p:xfrm>
          <a:off x="7187667" y="4968720"/>
          <a:ext cx="4419020" cy="17068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23566">
                  <a:extLst>
                    <a:ext uri="{9D8B030D-6E8A-4147-A177-3AD203B41FA5}">
                      <a16:colId xmlns:a16="http://schemas.microsoft.com/office/drawing/2014/main" val="4105679371"/>
                    </a:ext>
                  </a:extLst>
                </a:gridCol>
                <a:gridCol w="1497727">
                  <a:extLst>
                    <a:ext uri="{9D8B030D-6E8A-4147-A177-3AD203B41FA5}">
                      <a16:colId xmlns:a16="http://schemas.microsoft.com/office/drawing/2014/main" val="2725753758"/>
                    </a:ext>
                  </a:extLst>
                </a:gridCol>
                <a:gridCol w="1497727">
                  <a:extLst>
                    <a:ext uri="{9D8B030D-6E8A-4147-A177-3AD203B41FA5}">
                      <a16:colId xmlns:a16="http://schemas.microsoft.com/office/drawing/2014/main" val="185284951"/>
                    </a:ext>
                  </a:extLst>
                </a:gridCol>
              </a:tblGrid>
              <a:tr h="337643">
                <a:tc>
                  <a:txBody>
                    <a:bodyPr/>
                    <a:lstStyle/>
                    <a:p>
                      <a:r>
                        <a:rPr lang="en-US" sz="1600" dirty="0"/>
                        <a:t>T22i-20</a:t>
                      </a:r>
                    </a:p>
                    <a:p>
                      <a:r>
                        <a:rPr lang="en-US" sz="1200" dirty="0"/>
                        <a:t>(Channel Only)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T23i-20</a:t>
                      </a:r>
                    </a:p>
                    <a:p>
                      <a:r>
                        <a:rPr lang="en-US" sz="1200" dirty="0"/>
                        <a:t>(Channel Only)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T24i-20</a:t>
                      </a:r>
                    </a:p>
                    <a:p>
                      <a:r>
                        <a:rPr lang="en-US" sz="1200" dirty="0"/>
                        <a:t>(Channel Only)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8656435"/>
                  </a:ext>
                </a:extLst>
              </a:tr>
              <a:tr h="731965">
                <a:tc>
                  <a:txBody>
                    <a:bodyPr/>
                    <a:lstStyle/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21.5” 16:9 Display</a:t>
                      </a:r>
                    </a:p>
                    <a:p>
                      <a:r>
                        <a:rPr lang="en-US" sz="1200" dirty="0"/>
                        <a:t>FHD 1920x1080</a:t>
                      </a:r>
                    </a:p>
                    <a:p>
                      <a:r>
                        <a:rPr lang="en-US" sz="1200" dirty="0"/>
                        <a:t>DP/HDMI/VGA</a:t>
                      </a:r>
                    </a:p>
                    <a:p>
                      <a:r>
                        <a:rPr lang="en-US" sz="1200" dirty="0"/>
                        <a:t>$190</a:t>
                      </a:r>
                    </a:p>
                    <a:p>
                      <a:r>
                        <a:rPr lang="en-US" sz="1200" dirty="0"/>
                        <a:t>MTM: </a:t>
                      </a:r>
                      <a:r>
                        <a:rPr lang="en-US" sz="1200" b="1" dirty="0"/>
                        <a:t>61FEMAT6US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23” 16:9 Display</a:t>
                      </a:r>
                    </a:p>
                    <a:p>
                      <a:r>
                        <a:rPr lang="en-US" sz="1200" dirty="0"/>
                        <a:t>FHD 1920x1080</a:t>
                      </a:r>
                    </a:p>
                    <a:p>
                      <a:r>
                        <a:rPr lang="en-US" sz="1200" dirty="0"/>
                        <a:t>DP/HDMI/VGA</a:t>
                      </a:r>
                    </a:p>
                    <a:p>
                      <a:r>
                        <a:rPr lang="en-US" sz="1200" dirty="0"/>
                        <a:t>$220</a:t>
                      </a:r>
                    </a:p>
                    <a:p>
                      <a:r>
                        <a:rPr lang="en-US" sz="1200" dirty="0"/>
                        <a:t>MTM: </a:t>
                      </a:r>
                      <a:r>
                        <a:rPr lang="en-US" sz="1200" b="1" dirty="0"/>
                        <a:t>61F6MAT2US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23.8” 16:9 Display</a:t>
                      </a:r>
                    </a:p>
                    <a:p>
                      <a:r>
                        <a:rPr lang="en-US" sz="1200" dirty="0"/>
                        <a:t>FHD 1920x1080</a:t>
                      </a:r>
                    </a:p>
                    <a:p>
                      <a:r>
                        <a:rPr lang="en-US" sz="1200" dirty="0"/>
                        <a:t>DP/HDMI/VGA</a:t>
                      </a:r>
                    </a:p>
                    <a:p>
                      <a:r>
                        <a:rPr lang="en-US" sz="1200" dirty="0"/>
                        <a:t>$205</a:t>
                      </a:r>
                    </a:p>
                    <a:p>
                      <a:r>
                        <a:rPr lang="en-US" sz="1200" dirty="0"/>
                        <a:t>MTM: </a:t>
                      </a:r>
                      <a:r>
                        <a:rPr lang="en-US" sz="1200" b="1" dirty="0"/>
                        <a:t>61F7MAT1US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3433535"/>
                  </a:ext>
                </a:extLst>
              </a:tr>
            </a:tbl>
          </a:graphicData>
        </a:graphic>
      </p:graphicFrame>
      <p:graphicFrame>
        <p:nvGraphicFramePr>
          <p:cNvPr id="23" name="Table 7">
            <a:extLst>
              <a:ext uri="{FF2B5EF4-FFF2-40B4-BE49-F238E27FC236}">
                <a16:creationId xmlns:a16="http://schemas.microsoft.com/office/drawing/2014/main" id="{3230C45D-74BC-025D-ED75-349E4F69CE4D}"/>
              </a:ext>
            </a:extLst>
          </p:cNvPr>
          <p:cNvGraphicFramePr>
            <a:graphicFrameLocks noGrp="1"/>
          </p:cNvGraphicFramePr>
          <p:nvPr/>
        </p:nvGraphicFramePr>
        <p:xfrm>
          <a:off x="5411057" y="4970899"/>
          <a:ext cx="1640271" cy="134348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640271">
                  <a:extLst>
                    <a:ext uri="{9D8B030D-6E8A-4147-A177-3AD203B41FA5}">
                      <a16:colId xmlns:a16="http://schemas.microsoft.com/office/drawing/2014/main" val="4105679371"/>
                    </a:ext>
                  </a:extLst>
                </a:gridCol>
              </a:tblGrid>
              <a:tr h="337643">
                <a:tc>
                  <a:txBody>
                    <a:bodyPr/>
                    <a:lstStyle/>
                    <a:p>
                      <a:r>
                        <a:rPr lang="en-US" sz="1600" dirty="0"/>
                        <a:t>T23d-10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8656435"/>
                  </a:ext>
                </a:extLst>
              </a:tr>
              <a:tr h="731965">
                <a:tc>
                  <a:txBody>
                    <a:bodyPr/>
                    <a:lstStyle/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22.5” 16:10 Display</a:t>
                      </a:r>
                    </a:p>
                    <a:p>
                      <a:r>
                        <a:rPr lang="en-US" sz="1200" dirty="0"/>
                        <a:t>FHD 1920x1080</a:t>
                      </a:r>
                    </a:p>
                    <a:p>
                      <a:r>
                        <a:rPr lang="en-US" sz="1200" dirty="0"/>
                        <a:t>DP/HDMI/VGA</a:t>
                      </a:r>
                    </a:p>
                    <a:p>
                      <a:r>
                        <a:rPr lang="en-US" sz="1200" dirty="0"/>
                        <a:t>$234</a:t>
                      </a:r>
                    </a:p>
                    <a:p>
                      <a:r>
                        <a:rPr lang="en-US" sz="1200" dirty="0"/>
                        <a:t>MTM: </a:t>
                      </a:r>
                      <a:r>
                        <a:rPr lang="en-US" sz="1200" b="1" dirty="0"/>
                        <a:t>61C3MAR6US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34335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57753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text, person, person, computer&#10;&#10;Description automatically generated">
            <a:extLst>
              <a:ext uri="{FF2B5EF4-FFF2-40B4-BE49-F238E27FC236}">
                <a16:creationId xmlns:a16="http://schemas.microsoft.com/office/drawing/2014/main" id="{79D4336E-87D0-4705-B608-86EED0809C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754" r="16170"/>
          <a:stretch/>
        </p:blipFill>
        <p:spPr>
          <a:xfrm>
            <a:off x="-1" y="0"/>
            <a:ext cx="6959009" cy="6861761"/>
          </a:xfrm>
          <a:prstGeom prst="rect">
            <a:avLst/>
          </a:prstGeom>
        </p:spPr>
      </p:pic>
      <p:pic>
        <p:nvPicPr>
          <p:cNvPr id="20" name="Picture 19" descr="A person sitting at a table with a computer&#10;&#10;Description automatically generated with medium confidence">
            <a:extLst>
              <a:ext uri="{FF2B5EF4-FFF2-40B4-BE49-F238E27FC236}">
                <a16:creationId xmlns:a16="http://schemas.microsoft.com/office/drawing/2014/main" id="{CCAF586B-938C-479C-A55A-C0A7B5C76F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372" r="15615"/>
          <a:stretch/>
        </p:blipFill>
        <p:spPr>
          <a:xfrm>
            <a:off x="6094410" y="0"/>
            <a:ext cx="6094415" cy="685800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FE5B2070-1BD5-4BE0-915D-CE10915F84ED}"/>
              </a:ext>
            </a:extLst>
          </p:cNvPr>
          <p:cNvSpPr/>
          <p:nvPr/>
        </p:nvSpPr>
        <p:spPr>
          <a:xfrm>
            <a:off x="-10636" y="343414"/>
            <a:ext cx="7496980" cy="588099"/>
          </a:xfrm>
          <a:prstGeom prst="rect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2880" tIns="182880" rIns="182880" bIns="182880" rtlCol="0" anchor="t"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189F730-3448-4874-B2CE-D97F69D72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ThinkVision</a:t>
            </a:r>
            <a:r>
              <a:rPr lang="en-US" dirty="0">
                <a:solidFill>
                  <a:schemeClr val="bg1"/>
                </a:solidFill>
              </a:rPr>
              <a:t> M Series Mobile Monitors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A070D0-5796-4C86-9A1F-9BEF86AB8C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957DFD2-9BD6-4F6C-BB38-0F328346C641}"/>
              </a:ext>
            </a:extLst>
          </p:cNvPr>
          <p:cNvSpPr/>
          <p:nvPr/>
        </p:nvSpPr>
        <p:spPr>
          <a:xfrm>
            <a:off x="6094410" y="6415471"/>
            <a:ext cx="819823" cy="461665"/>
          </a:xfrm>
          <a:prstGeom prst="rect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2880" tIns="182880" rIns="182880" bIns="182880" rtlCol="0" anchor="t"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A752E1C-928D-4816-BDF5-CF91A09C2092}"/>
              </a:ext>
            </a:extLst>
          </p:cNvPr>
          <p:cNvSpPr txBox="1"/>
          <p:nvPr/>
        </p:nvSpPr>
        <p:spPr>
          <a:xfrm>
            <a:off x="6094410" y="6415472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9C1D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M15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B727DB5-5AB9-49BD-B26E-A199A2B7CDF5}"/>
              </a:ext>
            </a:extLst>
          </p:cNvPr>
          <p:cNvSpPr txBox="1"/>
          <p:nvPr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D91C230-567A-47CB-84D1-62CDEFD5455B}"/>
              </a:ext>
            </a:extLst>
          </p:cNvPr>
          <p:cNvGrpSpPr>
            <a:grpSpLocks noChangeAspect="1"/>
          </p:cNvGrpSpPr>
          <p:nvPr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C290CC1-DBF8-4374-80A8-4CB0CB39A4B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8D49E195-64F8-4633-9924-5F9D374BE4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405533E0-3CF9-4903-A098-80E09B0D39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8D6B7045-8D4F-4D6C-9971-FF25764F9D3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Freeform 10">
              <a:extLst>
                <a:ext uri="{FF2B5EF4-FFF2-40B4-BE49-F238E27FC236}">
                  <a16:creationId xmlns:a16="http://schemas.microsoft.com/office/drawing/2014/main" id="{6503EA8E-BEF7-4B6E-BBD7-1D30FBD9DD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Freeform 10">
              <a:extLst>
                <a:ext uri="{FF2B5EF4-FFF2-40B4-BE49-F238E27FC236}">
                  <a16:creationId xmlns:a16="http://schemas.microsoft.com/office/drawing/2014/main" id="{9C4E67AC-8486-4CF7-AD84-4BC5C8C4564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3A3D8124-CF3E-4C81-979A-A568F68A673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0B1045CF-16E0-4530-B338-70C5932F328D}"/>
              </a:ext>
            </a:extLst>
          </p:cNvPr>
          <p:cNvSpPr/>
          <p:nvPr/>
        </p:nvSpPr>
        <p:spPr>
          <a:xfrm>
            <a:off x="-10636" y="5731709"/>
            <a:ext cx="819823" cy="461665"/>
          </a:xfrm>
          <a:prstGeom prst="rect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2880" tIns="182880" rIns="182880" bIns="182880" rtlCol="0" anchor="t"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74BC214-E167-45DA-B9A5-55CEF39B6578}"/>
              </a:ext>
            </a:extLst>
          </p:cNvPr>
          <p:cNvSpPr txBox="1"/>
          <p:nvPr/>
        </p:nvSpPr>
        <p:spPr>
          <a:xfrm>
            <a:off x="-10636" y="5731710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9C1D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M14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47EE234-8B0D-4A35-881C-440156D84039}"/>
              </a:ext>
            </a:extLst>
          </p:cNvPr>
          <p:cNvSpPr/>
          <p:nvPr/>
        </p:nvSpPr>
        <p:spPr>
          <a:xfrm>
            <a:off x="10616304" y="3120287"/>
            <a:ext cx="1010696" cy="307777"/>
          </a:xfrm>
          <a:prstGeom prst="rect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2880" tIns="182880" rIns="182880" bIns="182880" rtlCol="0" anchor="t"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944B9A6-1757-4CEF-9CF1-622DB36DAD9F}"/>
              </a:ext>
            </a:extLst>
          </p:cNvPr>
          <p:cNvSpPr txBox="1"/>
          <p:nvPr/>
        </p:nvSpPr>
        <p:spPr>
          <a:xfrm>
            <a:off x="10616303" y="3120288"/>
            <a:ext cx="10532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D9C1D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15.6” FHD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499BFE2-6728-48E8-A130-15F370F61608}"/>
              </a:ext>
            </a:extLst>
          </p:cNvPr>
          <p:cNvSpPr/>
          <p:nvPr/>
        </p:nvSpPr>
        <p:spPr>
          <a:xfrm>
            <a:off x="4418633" y="4999414"/>
            <a:ext cx="938292" cy="307777"/>
          </a:xfrm>
          <a:prstGeom prst="rect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2880" tIns="182880" rIns="182880" bIns="182880" rtlCol="0" anchor="t"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E642EE5-4630-4FB4-BEED-41D9279067E8}"/>
              </a:ext>
            </a:extLst>
          </p:cNvPr>
          <p:cNvSpPr txBox="1"/>
          <p:nvPr/>
        </p:nvSpPr>
        <p:spPr>
          <a:xfrm>
            <a:off x="4418633" y="4999415"/>
            <a:ext cx="891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D9C1D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14” FHD</a:t>
            </a:r>
          </a:p>
        </p:txBody>
      </p:sp>
      <p:graphicFrame>
        <p:nvGraphicFramePr>
          <p:cNvPr id="3" name="Table 7">
            <a:extLst>
              <a:ext uri="{FF2B5EF4-FFF2-40B4-BE49-F238E27FC236}">
                <a16:creationId xmlns:a16="http://schemas.microsoft.com/office/drawing/2014/main" id="{43A9ED43-157C-12A7-B063-52E57F9B38B4}"/>
              </a:ext>
            </a:extLst>
          </p:cNvPr>
          <p:cNvGraphicFramePr>
            <a:graphicFrameLocks noGrp="1"/>
          </p:cNvGraphicFramePr>
          <p:nvPr/>
        </p:nvGraphicFramePr>
        <p:xfrm>
          <a:off x="1587978" y="1635868"/>
          <a:ext cx="2603500" cy="116060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603500">
                  <a:extLst>
                    <a:ext uri="{9D8B030D-6E8A-4147-A177-3AD203B41FA5}">
                      <a16:colId xmlns:a16="http://schemas.microsoft.com/office/drawing/2014/main" val="4105679371"/>
                    </a:ext>
                  </a:extLst>
                </a:gridCol>
              </a:tblGrid>
              <a:tr h="337643">
                <a:tc>
                  <a:txBody>
                    <a:bodyPr/>
                    <a:lstStyle/>
                    <a:p>
                      <a:r>
                        <a:rPr lang="en-US" sz="1600" dirty="0"/>
                        <a:t>M14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8656435"/>
                  </a:ext>
                </a:extLst>
              </a:tr>
              <a:tr h="731965">
                <a:tc>
                  <a:txBody>
                    <a:bodyPr/>
                    <a:lstStyle/>
                    <a:p>
                      <a:r>
                        <a:rPr lang="en-US" sz="1200" dirty="0"/>
                        <a:t>14” FHD 1920x1080 16:9 Display</a:t>
                      </a:r>
                    </a:p>
                    <a:p>
                      <a:r>
                        <a:rPr lang="en-US" sz="1200" dirty="0"/>
                        <a:t>72% sRGB Color</a:t>
                      </a:r>
                    </a:p>
                    <a:p>
                      <a:r>
                        <a:rPr lang="en-US" sz="1200" dirty="0"/>
                        <a:t>$284</a:t>
                      </a:r>
                    </a:p>
                    <a:p>
                      <a:r>
                        <a:rPr lang="en-US" sz="1200" dirty="0"/>
                        <a:t>MTM: </a:t>
                      </a:r>
                      <a:r>
                        <a:rPr lang="en-US" sz="1200" b="1" dirty="0"/>
                        <a:t>61DDUAR6US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3433535"/>
                  </a:ext>
                </a:extLst>
              </a:tr>
            </a:tbl>
          </a:graphicData>
        </a:graphic>
      </p:graphicFrame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id="{7E73D238-85EF-A420-54BC-F72FE84AB548}"/>
              </a:ext>
            </a:extLst>
          </p:cNvPr>
          <p:cNvGraphicFramePr>
            <a:graphicFrameLocks noGrp="1"/>
          </p:cNvGraphicFramePr>
          <p:nvPr/>
        </p:nvGraphicFramePr>
        <p:xfrm>
          <a:off x="9457540" y="931513"/>
          <a:ext cx="2603500" cy="116060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603500">
                  <a:extLst>
                    <a:ext uri="{9D8B030D-6E8A-4147-A177-3AD203B41FA5}">
                      <a16:colId xmlns:a16="http://schemas.microsoft.com/office/drawing/2014/main" val="4105679371"/>
                    </a:ext>
                  </a:extLst>
                </a:gridCol>
              </a:tblGrid>
              <a:tr h="337643">
                <a:tc>
                  <a:txBody>
                    <a:bodyPr/>
                    <a:lstStyle/>
                    <a:p>
                      <a:r>
                        <a:rPr lang="en-US" sz="1600" dirty="0"/>
                        <a:t>M15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8656435"/>
                  </a:ext>
                </a:extLst>
              </a:tr>
              <a:tr h="731965">
                <a:tc>
                  <a:txBody>
                    <a:bodyPr/>
                    <a:lstStyle/>
                    <a:p>
                      <a:r>
                        <a:rPr lang="en-US" sz="1200" dirty="0"/>
                        <a:t>15.6” FHD 1920x1080 16:9 Display</a:t>
                      </a:r>
                    </a:p>
                    <a:p>
                      <a:r>
                        <a:rPr lang="en-US" sz="1200" dirty="0"/>
                        <a:t>45% sRGB Color</a:t>
                      </a:r>
                    </a:p>
                    <a:p>
                      <a:r>
                        <a:rPr lang="en-US" sz="1200" dirty="0"/>
                        <a:t>$219</a:t>
                      </a:r>
                    </a:p>
                    <a:p>
                      <a:r>
                        <a:rPr lang="en-US" sz="1200" dirty="0"/>
                        <a:t>MTM: </a:t>
                      </a:r>
                      <a:r>
                        <a:rPr lang="en-US" sz="1200" b="1" dirty="0"/>
                        <a:t>62CAUAR1US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34335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3095869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>
            <a:extLst>
              <a:ext uri="{FF2B5EF4-FFF2-40B4-BE49-F238E27FC236}">
                <a16:creationId xmlns:a16="http://schemas.microsoft.com/office/drawing/2014/main" id="{8D0B4612-7617-4698-8FBB-4E84065F9C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53163"/>
            <a:ext cx="12188825" cy="6911163"/>
          </a:xfrm>
          <a:prstGeom prst="rect">
            <a:avLst/>
          </a:prstGeom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191A06C2-DF5E-485B-A971-8D5AEBBC500A}"/>
              </a:ext>
            </a:extLst>
          </p:cNvPr>
          <p:cNvSpPr/>
          <p:nvPr/>
        </p:nvSpPr>
        <p:spPr>
          <a:xfrm>
            <a:off x="-1" y="283"/>
            <a:ext cx="12188825" cy="6857433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A490F08-0013-4DEE-AFE4-E426381DB491}"/>
              </a:ext>
            </a:extLst>
          </p:cNvPr>
          <p:cNvSpPr/>
          <p:nvPr/>
        </p:nvSpPr>
        <p:spPr>
          <a:xfrm>
            <a:off x="-39597" y="-39511"/>
            <a:ext cx="12228422" cy="853691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</a:schemeClr>
              </a:gs>
              <a:gs pos="25000">
                <a:schemeClr val="tx1">
                  <a:alpha val="91000"/>
                  <a:lumMod val="100000"/>
                </a:schemeClr>
              </a:gs>
              <a:gs pos="41000">
                <a:schemeClr val="bg2">
                  <a:lumMod val="40000"/>
                  <a:lumOff val="60000"/>
                  <a:alpha val="62000"/>
                </a:schemeClr>
              </a:gs>
              <a:gs pos="56000">
                <a:schemeClr val="tx1">
                  <a:lumMod val="50000"/>
                  <a:lumOff val="50000"/>
                  <a:alpha val="49000"/>
                </a:schemeClr>
              </a:gs>
              <a:gs pos="71000">
                <a:schemeClr val="bg2">
                  <a:lumMod val="20000"/>
                  <a:lumOff val="80000"/>
                  <a:alpha val="23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EBA486-DF21-4AFF-8673-E410763B1E56}"/>
              </a:ext>
            </a:extLst>
          </p:cNvPr>
          <p:cNvSpPr txBox="1"/>
          <p:nvPr/>
        </p:nvSpPr>
        <p:spPr>
          <a:xfrm>
            <a:off x="2742420" y="-44230"/>
            <a:ext cx="2157963" cy="830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E Series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EB7241-66E9-4250-9083-A1FEEAA90677}"/>
              </a:ext>
            </a:extLst>
          </p:cNvPr>
          <p:cNvSpPr/>
          <p:nvPr/>
        </p:nvSpPr>
        <p:spPr>
          <a:xfrm>
            <a:off x="133576" y="3922755"/>
            <a:ext cx="4069744" cy="239968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AC43417-E9B5-41CD-83C8-D8345030A009}"/>
              </a:ext>
            </a:extLst>
          </p:cNvPr>
          <p:cNvSpPr txBox="1"/>
          <p:nvPr/>
        </p:nvSpPr>
        <p:spPr>
          <a:xfrm>
            <a:off x="133575" y="3919368"/>
            <a:ext cx="2174868" cy="892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E22-28</a:t>
            </a:r>
          </a:p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$204</a:t>
            </a:r>
          </a:p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MTM: 62BAMAR4US</a:t>
            </a:r>
            <a:endParaRPr kumimoji="0" lang="en-US" sz="2399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2506" y="-127580"/>
            <a:ext cx="3119897" cy="988482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CFB7982C-2965-4527-B9DA-28A26EBB7F79}"/>
              </a:ext>
            </a:extLst>
          </p:cNvPr>
          <p:cNvSpPr/>
          <p:nvPr/>
        </p:nvSpPr>
        <p:spPr>
          <a:xfrm>
            <a:off x="144517" y="4942658"/>
            <a:ext cx="332819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21.5” Widescreen Display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21.5” IPS Screen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1920x1080 FHD Resolution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VGA,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HDMI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, &amp; DP Video Inputs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Lift,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Tilt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, Pivot Stand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Integrated Speakers (2x 2W)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VESA Mount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1207" y="5889142"/>
            <a:ext cx="790367" cy="355615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5A2E607B-D5C9-4965-BDB3-432BD777B2AF}"/>
              </a:ext>
            </a:extLst>
          </p:cNvPr>
          <p:cNvSpPr/>
          <p:nvPr/>
        </p:nvSpPr>
        <p:spPr>
          <a:xfrm>
            <a:off x="4382712" y="3922754"/>
            <a:ext cx="4022638" cy="265973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7EBB5C7-FAF3-4EE0-974D-C48DB8F66A5C}"/>
              </a:ext>
            </a:extLst>
          </p:cNvPr>
          <p:cNvSpPr txBox="1"/>
          <p:nvPr/>
        </p:nvSpPr>
        <p:spPr>
          <a:xfrm>
            <a:off x="4388044" y="3921902"/>
            <a:ext cx="2174868" cy="892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E24-28</a:t>
            </a:r>
          </a:p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$234</a:t>
            </a:r>
          </a:p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MTM: 62C8MAR4US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280DD5D-786E-498E-9414-283F58ED986B}"/>
              </a:ext>
            </a:extLst>
          </p:cNvPr>
          <p:cNvSpPr/>
          <p:nvPr/>
        </p:nvSpPr>
        <p:spPr>
          <a:xfrm>
            <a:off x="4395825" y="5196644"/>
            <a:ext cx="352176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23.8” Widescreen Display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3-sided Near-Edgeless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 23.8” IPS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1920x1080 FHD Resolution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VGA,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HDMI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, &amp; DP Video Inputs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Lift,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Tilt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, Pivot Stand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Integrated Speakers (2x 2W)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VESA Mount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6C8227B-E01A-4DF2-8BA6-710B8C9BD846}"/>
              </a:ext>
            </a:extLst>
          </p:cNvPr>
          <p:cNvSpPr txBox="1"/>
          <p:nvPr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CE86089-D982-4D81-9720-BBE629E0EF3C}"/>
              </a:ext>
            </a:extLst>
          </p:cNvPr>
          <p:cNvGrpSpPr/>
          <p:nvPr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7106E21D-F539-4B9D-8995-1845ED378BC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Freeform 7">
              <a:extLst>
                <a:ext uri="{FF2B5EF4-FFF2-40B4-BE49-F238E27FC236}">
                  <a16:creationId xmlns:a16="http://schemas.microsoft.com/office/drawing/2014/main" id="{E7C4FE54-A2F9-45B7-A085-45813D350D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Freeform 8">
              <a:extLst>
                <a:ext uri="{FF2B5EF4-FFF2-40B4-BE49-F238E27FC236}">
                  <a16:creationId xmlns:a16="http://schemas.microsoft.com/office/drawing/2014/main" id="{D1F85FA3-565B-4112-B6D9-B19E14E5AE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Freeform 10">
              <a:extLst>
                <a:ext uri="{FF2B5EF4-FFF2-40B4-BE49-F238E27FC236}">
                  <a16:creationId xmlns:a16="http://schemas.microsoft.com/office/drawing/2014/main" id="{83E87399-24FD-45F7-82E5-715D49DAB04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Freeform 11">
              <a:extLst>
                <a:ext uri="{FF2B5EF4-FFF2-40B4-BE49-F238E27FC236}">
                  <a16:creationId xmlns:a16="http://schemas.microsoft.com/office/drawing/2014/main" id="{746DEDB5-64ED-4421-AE92-1E8BEC0C65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" name="Freeform 10">
              <a:extLst>
                <a:ext uri="{FF2B5EF4-FFF2-40B4-BE49-F238E27FC236}">
                  <a16:creationId xmlns:a16="http://schemas.microsoft.com/office/drawing/2014/main" id="{08A404D9-542C-4D82-A132-050E4D9971C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" name="Freeform 11">
              <a:extLst>
                <a:ext uri="{FF2B5EF4-FFF2-40B4-BE49-F238E27FC236}">
                  <a16:creationId xmlns:a16="http://schemas.microsoft.com/office/drawing/2014/main" id="{F58D13BC-624E-472D-9829-46B071ECCEB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77" name="Picture 76">
            <a:extLst>
              <a:ext uri="{FF2B5EF4-FFF2-40B4-BE49-F238E27FC236}">
                <a16:creationId xmlns:a16="http://schemas.microsoft.com/office/drawing/2014/main" id="{42855A03-0247-432F-913E-370FC6947A0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799" y="5921616"/>
            <a:ext cx="790367" cy="3556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9DF60D8F-3B10-4258-9D73-B6883991DF1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7957" y="5786173"/>
            <a:ext cx="544141" cy="544141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036F1707-09C3-4B4B-A002-13F305BEB4A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0354" y="5418377"/>
            <a:ext cx="421220" cy="424021"/>
          </a:xfrm>
          <a:prstGeom prst="round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F1628A8C-08F7-4944-8638-0BE8A947C24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4474" y="5815083"/>
            <a:ext cx="544141" cy="544141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76D81663-7676-402B-B4ED-86A73667D5A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0698" y="5418376"/>
            <a:ext cx="421220" cy="424021"/>
          </a:xfrm>
          <a:prstGeom prst="roundRect">
            <a:avLst/>
          </a:prstGeom>
        </p:spPr>
      </p:pic>
      <p:pic>
        <p:nvPicPr>
          <p:cNvPr id="7" name="Picture 6" descr="A screen shot of a computer&#10;&#10;Description automatically generated">
            <a:extLst>
              <a:ext uri="{FF2B5EF4-FFF2-40B4-BE49-F238E27FC236}">
                <a16:creationId xmlns:a16="http://schemas.microsoft.com/office/drawing/2014/main" id="{4367C9EC-5B89-4FFD-BD38-E02F07B2B42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7957" y="4351435"/>
            <a:ext cx="1096161" cy="1029733"/>
          </a:xfrm>
          <a:prstGeom prst="rect">
            <a:avLst/>
          </a:prstGeom>
        </p:spPr>
      </p:pic>
      <p:sp>
        <p:nvSpPr>
          <p:cNvPr id="100" name="Rectangle 99">
            <a:extLst>
              <a:ext uri="{FF2B5EF4-FFF2-40B4-BE49-F238E27FC236}">
                <a16:creationId xmlns:a16="http://schemas.microsoft.com/office/drawing/2014/main" id="{0A100F5D-F101-45FF-8BD2-0BDA202C85A8}"/>
              </a:ext>
            </a:extLst>
          </p:cNvPr>
          <p:cNvSpPr/>
          <p:nvPr/>
        </p:nvSpPr>
        <p:spPr>
          <a:xfrm>
            <a:off x="4388044" y="887780"/>
            <a:ext cx="4022638" cy="286331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ADD8740A-BDF1-4F03-873F-49BB685E464A}"/>
              </a:ext>
            </a:extLst>
          </p:cNvPr>
          <p:cNvSpPr txBox="1"/>
          <p:nvPr/>
        </p:nvSpPr>
        <p:spPr>
          <a:xfrm>
            <a:off x="4382712" y="886049"/>
            <a:ext cx="2174868" cy="892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E28u-20</a:t>
            </a:r>
          </a:p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$389</a:t>
            </a:r>
          </a:p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MTM: 62F9GAR4US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C74CA729-52D7-4682-9A8A-8EBE7EC5AD24}"/>
              </a:ext>
            </a:extLst>
          </p:cNvPr>
          <p:cNvSpPr/>
          <p:nvPr/>
        </p:nvSpPr>
        <p:spPr>
          <a:xfrm>
            <a:off x="4388044" y="2158393"/>
            <a:ext cx="39210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28” Widescreen Display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28” IPS Screen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3840x2160 FHD Resolution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DP &amp; HDMI Video Inputs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Lift,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Tilt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, Pivot Stand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VESA Mount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68A37989-99CF-45EE-924B-F9F74C6AE092}"/>
              </a:ext>
            </a:extLst>
          </p:cNvPr>
          <p:cNvSpPr/>
          <p:nvPr/>
        </p:nvSpPr>
        <p:spPr>
          <a:xfrm>
            <a:off x="8553129" y="880048"/>
            <a:ext cx="3450375" cy="288780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8D43DE76-9A13-4F0F-9120-7130408DDE8F}"/>
              </a:ext>
            </a:extLst>
          </p:cNvPr>
          <p:cNvSpPr txBox="1"/>
          <p:nvPr/>
        </p:nvSpPr>
        <p:spPr>
          <a:xfrm>
            <a:off x="8553128" y="873050"/>
            <a:ext cx="2174868" cy="1323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E29w-20</a:t>
            </a:r>
          </a:p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$299</a:t>
            </a:r>
          </a:p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MTM: 62CEGAR3US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BCE4226F-2FD5-4AD3-AFC4-17BF1EE88C56}"/>
              </a:ext>
            </a:extLst>
          </p:cNvPr>
          <p:cNvSpPr/>
          <p:nvPr/>
        </p:nvSpPr>
        <p:spPr>
          <a:xfrm>
            <a:off x="8558461" y="2174273"/>
            <a:ext cx="35064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29” Widescreen Display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23.8” IPS Screen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2560 x 1080 FHD Resolution (75 Hz)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HDMI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 &amp; DP Video Inputs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Lift,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Tilt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, Swivel Stand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Integrated Speakers (TBD)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Natural Low Blue Light Display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VESA Mount</a:t>
            </a:r>
          </a:p>
        </p:txBody>
      </p:sp>
      <p:pic>
        <p:nvPicPr>
          <p:cNvPr id="111" name="Picture 110">
            <a:extLst>
              <a:ext uri="{FF2B5EF4-FFF2-40B4-BE49-F238E27FC236}">
                <a16:creationId xmlns:a16="http://schemas.microsoft.com/office/drawing/2014/main" id="{3818903F-4AEA-42ED-B6B6-279911F4D3F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6989" y="2835062"/>
            <a:ext cx="421220" cy="424021"/>
          </a:xfrm>
          <a:prstGeom prst="roundRect">
            <a:avLst/>
          </a:prstGeom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F2F52E43-0B10-4021-AF17-3129EB36D7C9}"/>
              </a:ext>
            </a:extLst>
          </p:cNvPr>
          <p:cNvSpPr/>
          <p:nvPr/>
        </p:nvSpPr>
        <p:spPr>
          <a:xfrm>
            <a:off x="133576" y="887780"/>
            <a:ext cx="4069744" cy="288007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1D0D74FA-58AE-4790-885C-D7009FC53A3E}"/>
              </a:ext>
            </a:extLst>
          </p:cNvPr>
          <p:cNvSpPr txBox="1"/>
          <p:nvPr/>
        </p:nvSpPr>
        <p:spPr>
          <a:xfrm>
            <a:off x="133575" y="887392"/>
            <a:ext cx="2174868" cy="892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E27q-20</a:t>
            </a:r>
          </a:p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$314</a:t>
            </a:r>
          </a:p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MTM: 62D0GAR1US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7360099A-E95D-4A6C-8057-5FA278D880A6}"/>
              </a:ext>
            </a:extLst>
          </p:cNvPr>
          <p:cNvSpPr/>
          <p:nvPr/>
        </p:nvSpPr>
        <p:spPr>
          <a:xfrm>
            <a:off x="141086" y="2167417"/>
            <a:ext cx="350641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27” Widescreen Display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27” IPS Screen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2560x1440 FHD Resolution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HDMI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, &amp; DP Video Inputs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Lift,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Tilt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, Pivot Stand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Integrated Speakers (2x 2W)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VESA Mount</a:t>
            </a:r>
          </a:p>
        </p:txBody>
      </p:sp>
      <p:pic>
        <p:nvPicPr>
          <p:cNvPr id="129" name="Picture 128">
            <a:extLst>
              <a:ext uri="{FF2B5EF4-FFF2-40B4-BE49-F238E27FC236}">
                <a16:creationId xmlns:a16="http://schemas.microsoft.com/office/drawing/2014/main" id="{556D015E-D743-45CC-B5B6-ACE84D398E8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8348" y="3259084"/>
            <a:ext cx="544141" cy="544141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876D6D42-2AC0-4C61-91D8-8E8462ACD73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6416" y="2835063"/>
            <a:ext cx="421220" cy="424021"/>
          </a:xfrm>
          <a:prstGeom prst="roundRect">
            <a:avLst/>
          </a:prstGeom>
        </p:spPr>
      </p:pic>
      <p:pic>
        <p:nvPicPr>
          <p:cNvPr id="5" name="Picture 4" descr="A picture containing dark, sitting, lamp, room&#10;&#10;Description automatically generated">
            <a:extLst>
              <a:ext uri="{FF2B5EF4-FFF2-40B4-BE49-F238E27FC236}">
                <a16:creationId xmlns:a16="http://schemas.microsoft.com/office/drawing/2014/main" id="{FDF67A6E-89FA-41C6-B9E9-1BAA5E8C61C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7504" y="4049134"/>
            <a:ext cx="1401941" cy="1287509"/>
          </a:xfrm>
          <a:prstGeom prst="rect">
            <a:avLst/>
          </a:prstGeom>
        </p:spPr>
      </p:pic>
      <p:grpSp>
        <p:nvGrpSpPr>
          <p:cNvPr id="134" name="组合 5">
            <a:extLst>
              <a:ext uri="{FF2B5EF4-FFF2-40B4-BE49-F238E27FC236}">
                <a16:creationId xmlns:a16="http://schemas.microsoft.com/office/drawing/2014/main" id="{C5110D0B-FAD3-4E15-A1A6-5E2E66FDF023}"/>
              </a:ext>
            </a:extLst>
          </p:cNvPr>
          <p:cNvGrpSpPr/>
          <p:nvPr/>
        </p:nvGrpSpPr>
        <p:grpSpPr>
          <a:xfrm>
            <a:off x="9617927" y="754294"/>
            <a:ext cx="2617101" cy="1939498"/>
            <a:chOff x="3246055" y="932603"/>
            <a:chExt cx="1590166" cy="1191727"/>
          </a:xfrm>
        </p:grpSpPr>
        <p:pic>
          <p:nvPicPr>
            <p:cNvPr id="135" name="图片 6">
              <a:extLst>
                <a:ext uri="{FF2B5EF4-FFF2-40B4-BE49-F238E27FC236}">
                  <a16:creationId xmlns:a16="http://schemas.microsoft.com/office/drawing/2014/main" id="{B712F253-B882-468D-B4C1-550FC2BED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6055" y="932603"/>
              <a:ext cx="1590166" cy="1191727"/>
            </a:xfrm>
            <a:prstGeom prst="rect">
              <a:avLst/>
            </a:prstGeom>
          </p:spPr>
        </p:pic>
        <p:pic>
          <p:nvPicPr>
            <p:cNvPr id="136" name="图片 7" descr="图片包含 自然, 沙丘, 户外, 雪&#10;&#10;描述已自动生成">
              <a:extLst>
                <a:ext uri="{FF2B5EF4-FFF2-40B4-BE49-F238E27FC236}">
                  <a16:creationId xmlns:a16="http://schemas.microsoft.com/office/drawing/2014/main" id="{EE1E63B7-66A0-4218-95F8-0B3A63E9BD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92761" y="1050524"/>
              <a:ext cx="1260466" cy="543621"/>
            </a:xfrm>
            <a:prstGeom prst="rect">
              <a:avLst/>
            </a:prstGeom>
          </p:spPr>
        </p:pic>
      </p:grpSp>
      <p:pic>
        <p:nvPicPr>
          <p:cNvPr id="112" name="Picture 111">
            <a:extLst>
              <a:ext uri="{FF2B5EF4-FFF2-40B4-BE49-F238E27FC236}">
                <a16:creationId xmlns:a16="http://schemas.microsoft.com/office/drawing/2014/main" id="{20AE0C56-FA57-41B9-9C2C-5107BA36EDB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4079" y="2794721"/>
            <a:ext cx="544141" cy="544141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798185AD-664F-441B-8E8C-7981EC7CA30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3338" y="2411041"/>
            <a:ext cx="421220" cy="424021"/>
          </a:xfrm>
          <a:prstGeom prst="roundRect">
            <a:avLst/>
          </a:prstGeom>
        </p:spPr>
      </p:pic>
      <p:pic>
        <p:nvPicPr>
          <p:cNvPr id="49" name="Picture 48" descr="A picture containing dark, sitting, lamp, room&#10;&#10;Description automatically generated">
            <a:extLst>
              <a:ext uri="{FF2B5EF4-FFF2-40B4-BE49-F238E27FC236}">
                <a16:creationId xmlns:a16="http://schemas.microsoft.com/office/drawing/2014/main" id="{7BC70835-7470-4B85-BCBA-7DA29E732B9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8880" y="1040308"/>
            <a:ext cx="1401941" cy="1287509"/>
          </a:xfrm>
          <a:prstGeom prst="rect">
            <a:avLst/>
          </a:prstGeom>
        </p:spPr>
      </p:pic>
      <p:pic>
        <p:nvPicPr>
          <p:cNvPr id="52" name="Picture 51" descr="A picture containing dark, sitting, lamp, room&#10;&#10;Description automatically generated">
            <a:extLst>
              <a:ext uri="{FF2B5EF4-FFF2-40B4-BE49-F238E27FC236}">
                <a16:creationId xmlns:a16="http://schemas.microsoft.com/office/drawing/2014/main" id="{AF7199BD-E9EB-4C96-8A16-173A9549C75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7445" y="998315"/>
            <a:ext cx="1711566" cy="157186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447E07D4-8F3D-4157-891C-384FDC01361E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1726" y="3268530"/>
            <a:ext cx="798696" cy="362566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D2F701FD-0C49-4732-A2F4-09D5CD4DB62C}"/>
              </a:ext>
            </a:extLst>
          </p:cNvPr>
          <p:cNvSpPr/>
          <p:nvPr/>
        </p:nvSpPr>
        <p:spPr>
          <a:xfrm>
            <a:off x="8553128" y="3925618"/>
            <a:ext cx="3443681" cy="265973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43691D4-7720-49CA-BC8D-11A41E455B73}"/>
              </a:ext>
            </a:extLst>
          </p:cNvPr>
          <p:cNvSpPr txBox="1"/>
          <p:nvPr/>
        </p:nvSpPr>
        <p:spPr>
          <a:xfrm>
            <a:off x="8559229" y="3916147"/>
            <a:ext cx="2174868" cy="892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E24q-20</a:t>
            </a:r>
          </a:p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$259</a:t>
            </a:r>
          </a:p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MTM: 62CFGAR1US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6BBD32A1-B097-43CE-ADA0-8E4EB21196DA}"/>
              </a:ext>
            </a:extLst>
          </p:cNvPr>
          <p:cNvSpPr/>
          <p:nvPr/>
        </p:nvSpPr>
        <p:spPr>
          <a:xfrm>
            <a:off x="8564491" y="5200360"/>
            <a:ext cx="350641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23.8” Widescreen Display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3-silded Near-Edgeless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 23.8” IPS Screen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2560x1440 FHD Resolution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HDMI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, &amp; DP Video Inputs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Lift,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Tilt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, Pivot Stand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Integrated Speakers (2x 2W)</a:t>
            </a:r>
          </a:p>
          <a:p>
            <a:pPr marL="285750" marR="0" lvl="0" indent="-2857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VESA Mount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BB497FBD-DF5F-47EB-82A7-7D1F42C68E1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96224" y="5489209"/>
            <a:ext cx="544141" cy="544141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E8921164-4481-4517-B00B-922B40DF4C9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19145" y="4897074"/>
            <a:ext cx="421220" cy="424021"/>
          </a:xfrm>
          <a:prstGeom prst="roundRect">
            <a:avLst/>
          </a:prstGeom>
        </p:spPr>
      </p:pic>
      <p:pic>
        <p:nvPicPr>
          <p:cNvPr id="66" name="Picture 65" descr="A picture containing dark, sitting, lamp, room&#10;&#10;Description automatically generated">
            <a:extLst>
              <a:ext uri="{FF2B5EF4-FFF2-40B4-BE49-F238E27FC236}">
                <a16:creationId xmlns:a16="http://schemas.microsoft.com/office/drawing/2014/main" id="{4FBE7502-DE25-4B57-BBFF-830AFAFFE04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37808" y="3975654"/>
            <a:ext cx="1401941" cy="128750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BC64B0E4-861A-46E0-B505-817A8E46C89B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0891" y="6021291"/>
            <a:ext cx="798696" cy="362566"/>
          </a:xfrm>
          <a:prstGeom prst="rect">
            <a:avLst/>
          </a:prstGeom>
        </p:spPr>
      </p:pic>
      <p:pic>
        <p:nvPicPr>
          <p:cNvPr id="72" name="Picture 2" descr="C:\Users\wangqi23\Desktop\4klogo.png">
            <a:extLst>
              <a:ext uri="{FF2B5EF4-FFF2-40B4-BE49-F238E27FC236}">
                <a16:creationId xmlns:a16="http://schemas.microsoft.com/office/drawing/2014/main" id="{6B6DCF4D-1CD6-4AC6-88D1-757B6928A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7586" y="3298067"/>
            <a:ext cx="448265" cy="43877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03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>
            <a:extLst>
              <a:ext uri="{FF2B5EF4-FFF2-40B4-BE49-F238E27FC236}">
                <a16:creationId xmlns:a16="http://schemas.microsoft.com/office/drawing/2014/main" id="{23031B61-359F-4F5C-B31C-59092F2AA4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A490F08-0013-4DEE-AFE4-E426381DB491}"/>
              </a:ext>
            </a:extLst>
          </p:cNvPr>
          <p:cNvSpPr/>
          <p:nvPr/>
        </p:nvSpPr>
        <p:spPr>
          <a:xfrm>
            <a:off x="-39597" y="-39511"/>
            <a:ext cx="12228422" cy="853691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25000">
                <a:schemeClr val="accent6">
                  <a:alpha val="91000"/>
                </a:schemeClr>
              </a:gs>
              <a:gs pos="41000">
                <a:schemeClr val="accent6">
                  <a:lumMod val="40000"/>
                  <a:lumOff val="60000"/>
                  <a:alpha val="62000"/>
                </a:schemeClr>
              </a:gs>
              <a:gs pos="56000">
                <a:schemeClr val="accent6">
                  <a:alpha val="49000"/>
                </a:schemeClr>
              </a:gs>
              <a:gs pos="71000">
                <a:schemeClr val="accent6">
                  <a:lumMod val="20000"/>
                  <a:lumOff val="80000"/>
                  <a:alpha val="23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EBA486-DF21-4AFF-8673-E410763B1E56}"/>
              </a:ext>
            </a:extLst>
          </p:cNvPr>
          <p:cNvSpPr txBox="1"/>
          <p:nvPr/>
        </p:nvSpPr>
        <p:spPr>
          <a:xfrm>
            <a:off x="2742420" y="-44230"/>
            <a:ext cx="2156360" cy="830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8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S Series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2506" y="-127580"/>
            <a:ext cx="3119897" cy="988482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46C8227B-E01A-4DF2-8BA6-710B8C9BD846}"/>
              </a:ext>
            </a:extLst>
          </p:cNvPr>
          <p:cNvSpPr txBox="1"/>
          <p:nvPr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CE86089-D982-4D81-9720-BBE629E0EF3C}"/>
              </a:ext>
            </a:extLst>
          </p:cNvPr>
          <p:cNvGrpSpPr/>
          <p:nvPr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7106E21D-F539-4B9D-8995-1845ED378BC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Freeform 7">
              <a:extLst>
                <a:ext uri="{FF2B5EF4-FFF2-40B4-BE49-F238E27FC236}">
                  <a16:creationId xmlns:a16="http://schemas.microsoft.com/office/drawing/2014/main" id="{E7C4FE54-A2F9-45B7-A085-45813D350D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Freeform 8">
              <a:extLst>
                <a:ext uri="{FF2B5EF4-FFF2-40B4-BE49-F238E27FC236}">
                  <a16:creationId xmlns:a16="http://schemas.microsoft.com/office/drawing/2014/main" id="{D1F85FA3-565B-4112-B6D9-B19E14E5AE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Freeform 10">
              <a:extLst>
                <a:ext uri="{FF2B5EF4-FFF2-40B4-BE49-F238E27FC236}">
                  <a16:creationId xmlns:a16="http://schemas.microsoft.com/office/drawing/2014/main" id="{83E87399-24FD-45F7-82E5-715D49DAB04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Freeform 11">
              <a:extLst>
                <a:ext uri="{FF2B5EF4-FFF2-40B4-BE49-F238E27FC236}">
                  <a16:creationId xmlns:a16="http://schemas.microsoft.com/office/drawing/2014/main" id="{746DEDB5-64ED-4421-AE92-1E8BEC0C65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" name="Freeform 10">
              <a:extLst>
                <a:ext uri="{FF2B5EF4-FFF2-40B4-BE49-F238E27FC236}">
                  <a16:creationId xmlns:a16="http://schemas.microsoft.com/office/drawing/2014/main" id="{08A404D9-542C-4D82-A132-050E4D9971C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" name="Freeform 11">
              <a:extLst>
                <a:ext uri="{FF2B5EF4-FFF2-40B4-BE49-F238E27FC236}">
                  <a16:creationId xmlns:a16="http://schemas.microsoft.com/office/drawing/2014/main" id="{F58D13BC-624E-472D-9829-46B071ECCEB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7E9A27F-3555-4C81-90A5-E4F63E4A6173}"/>
              </a:ext>
            </a:extLst>
          </p:cNvPr>
          <p:cNvGrpSpPr/>
          <p:nvPr/>
        </p:nvGrpSpPr>
        <p:grpSpPr>
          <a:xfrm>
            <a:off x="311277" y="3665766"/>
            <a:ext cx="3480759" cy="2897619"/>
            <a:chOff x="311277" y="3665766"/>
            <a:chExt cx="3480759" cy="2897619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EE34E92-A320-4BEA-AFA8-8DEAB1693E52}"/>
                </a:ext>
              </a:extLst>
            </p:cNvPr>
            <p:cNvSpPr/>
            <p:nvPr/>
          </p:nvSpPr>
          <p:spPr>
            <a:xfrm>
              <a:off x="312801" y="3688468"/>
              <a:ext cx="3450375" cy="2663298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6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A0F6447-9C27-48DB-AA49-EC760A96AE0B}"/>
                </a:ext>
              </a:extLst>
            </p:cNvPr>
            <p:cNvSpPr txBox="1"/>
            <p:nvPr/>
          </p:nvSpPr>
          <p:spPr>
            <a:xfrm>
              <a:off x="311277" y="3665766"/>
              <a:ext cx="2174868" cy="1200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86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9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S22e-20 </a:t>
              </a:r>
            </a:p>
            <a:p>
              <a:pPr marL="0" marR="0" lvl="0" indent="0" algn="l" defTabSz="12186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(Channel Only)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endParaRPr>
            </a:p>
            <a:p>
              <a:pPr marL="0" marR="0" lvl="0" indent="0" algn="l" defTabSz="12186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$150</a:t>
              </a:r>
            </a:p>
            <a:p>
              <a:pPr marL="0" marR="0" lvl="0" indent="0" algn="l" defTabSz="12186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MTM: 62C6KA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T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1US 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FB7982C-2965-4527-B9DA-28A26EBB7F79}"/>
                </a:ext>
              </a:extLst>
            </p:cNvPr>
            <p:cNvSpPr/>
            <p:nvPr/>
          </p:nvSpPr>
          <p:spPr>
            <a:xfrm>
              <a:off x="352602" y="4962947"/>
              <a:ext cx="3439434" cy="16004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AC346"/>
                </a:buClr>
                <a:buSzPct val="70000"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21.5” Widescreen Display</a:t>
              </a:r>
            </a:p>
            <a:p>
              <a:pPr marL="285750" marR="0" lvl="0" indent="-28575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AC346"/>
                </a:buClr>
                <a:buSzPct val="70000"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Near-Edgeless 21.5” VA Screen</a:t>
              </a:r>
            </a:p>
            <a:p>
              <a:pPr marL="285750" marR="0" lvl="0" indent="-28575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AC346"/>
                </a:buClr>
                <a:buSzPct val="70000"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1920x1080 FHD Resolution</a:t>
              </a:r>
            </a:p>
            <a:p>
              <a:pPr marL="285750" marR="0" lvl="0" indent="-28575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AC346"/>
                </a:buClr>
                <a:buSzPct val="70000"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VGA &amp; HDMI Video Inputs</a:t>
              </a:r>
            </a:p>
            <a:p>
              <a:pPr marL="285750" marR="0" lvl="0" indent="-28575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AC346"/>
                </a:buClr>
                <a:buSzPct val="70000"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Tilting Stand</a:t>
              </a:r>
            </a:p>
            <a:p>
              <a:pPr marL="285750" marR="0" lvl="0" indent="-28575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AC346"/>
                </a:buClr>
                <a:buSzPct val="70000"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VESA Mount</a:t>
              </a:r>
            </a:p>
            <a:p>
              <a:pPr marL="285750" marR="0" lvl="0" indent="-28575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AC346"/>
                </a:buClr>
                <a:buSzPct val="70000"/>
                <a:buFont typeface="Wingdings" panose="05000000000000000000" pitchFamily="2" charset="2"/>
                <a:buChar char="§"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endParaRPr>
            </a:p>
          </p:txBody>
        </p:sp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08972" y="5945195"/>
              <a:ext cx="790367" cy="355615"/>
            </a:xfrm>
            <a:prstGeom prst="rect">
              <a:avLst/>
            </a:prstGeom>
          </p:spPr>
        </p:pic>
        <p:pic>
          <p:nvPicPr>
            <p:cNvPr id="4" name="Picture 3" descr="A picture containing text, electronics, television, monitor&#10;&#10;Description automatically generated">
              <a:extLst>
                <a:ext uri="{FF2B5EF4-FFF2-40B4-BE49-F238E27FC236}">
                  <a16:creationId xmlns:a16="http://schemas.microsoft.com/office/drawing/2014/main" id="{CE960DD0-DF7E-482A-9668-846A4CEE4F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70291" y="3909005"/>
              <a:ext cx="1208769" cy="1053942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3ABA9D7-BA86-41BB-A967-5A22B0C41DB8}"/>
              </a:ext>
            </a:extLst>
          </p:cNvPr>
          <p:cNvGrpSpPr/>
          <p:nvPr/>
        </p:nvGrpSpPr>
        <p:grpSpPr>
          <a:xfrm>
            <a:off x="4370418" y="2394158"/>
            <a:ext cx="3450375" cy="2506892"/>
            <a:chOff x="4374019" y="2671364"/>
            <a:chExt cx="3450375" cy="2506892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EE34E92-A320-4BEA-AFA8-8DEAB1693E52}"/>
                </a:ext>
              </a:extLst>
            </p:cNvPr>
            <p:cNvSpPr/>
            <p:nvPr/>
          </p:nvSpPr>
          <p:spPr>
            <a:xfrm>
              <a:off x="4374019" y="2671364"/>
              <a:ext cx="3450375" cy="2475281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6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A0F6447-9C27-48DB-AA49-EC760A96AE0B}"/>
                </a:ext>
              </a:extLst>
            </p:cNvPr>
            <p:cNvSpPr txBox="1"/>
            <p:nvPr/>
          </p:nvSpPr>
          <p:spPr>
            <a:xfrm>
              <a:off x="4374019" y="2676682"/>
              <a:ext cx="2174868" cy="1200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86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9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S24e-20</a:t>
              </a:r>
            </a:p>
            <a:p>
              <a:pPr marL="0" marR="0" lvl="0" indent="0" algn="l" defTabSz="12186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(Channel Only)</a:t>
              </a:r>
            </a:p>
            <a:p>
              <a:pPr marL="0" marR="0" lvl="0" indent="0" algn="l" defTabSz="12186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$170</a:t>
              </a:r>
            </a:p>
            <a:p>
              <a:pPr marL="0" marR="0" lvl="0" indent="0" algn="l" defTabSz="12186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MTM: 62AEKA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T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2US</a:t>
              </a:r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19564" y="4674733"/>
              <a:ext cx="790367" cy="355615"/>
            </a:xfrm>
            <a:prstGeom prst="rect">
              <a:avLst/>
            </a:prstGeom>
          </p:spPr>
        </p:pic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FB7982C-2965-4527-B9DA-28A26EBB7F79}"/>
                </a:ext>
              </a:extLst>
            </p:cNvPr>
            <p:cNvSpPr/>
            <p:nvPr/>
          </p:nvSpPr>
          <p:spPr>
            <a:xfrm>
              <a:off x="4398113" y="3793261"/>
              <a:ext cx="3402029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AC346"/>
                </a:buClr>
                <a:buSzPct val="70000"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23.8” Widescreen Display</a:t>
              </a:r>
            </a:p>
            <a:p>
              <a:pPr marL="285750" marR="0" lvl="0" indent="-28575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AC346"/>
                </a:buClr>
                <a:buSzPct val="70000"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Near-Edgeless 23.8” VA Screen</a:t>
              </a:r>
            </a:p>
            <a:p>
              <a:pPr marL="285750" marR="0" lvl="0" indent="-28575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AC346"/>
                </a:buClr>
                <a:buSzPct val="70000"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1920x1080 FHD Resolution</a:t>
              </a:r>
            </a:p>
            <a:p>
              <a:pPr marL="285750" marR="0" lvl="0" indent="-28575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AC346"/>
                </a:buClr>
                <a:buSzPct val="70000"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VGA &amp; HDMI Video Inputs</a:t>
              </a:r>
            </a:p>
            <a:p>
              <a:pPr marL="285750" marR="0" lvl="0" indent="-28575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AC346"/>
                </a:buClr>
                <a:buSzPct val="70000"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Tilting Stand</a:t>
              </a:r>
            </a:p>
            <a:p>
              <a:pPr marL="285750" marR="0" lvl="0" indent="-28575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AC346"/>
                </a:buClr>
                <a:buSzPct val="70000"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VESA Mount</a:t>
              </a:r>
            </a:p>
          </p:txBody>
        </p:sp>
        <p:pic>
          <p:nvPicPr>
            <p:cNvPr id="8" name="Picture 7" descr="A picture containing text, display, picture frame&#10;&#10;Description automatically generated">
              <a:extLst>
                <a:ext uri="{FF2B5EF4-FFF2-40B4-BE49-F238E27FC236}">
                  <a16:creationId xmlns:a16="http://schemas.microsoft.com/office/drawing/2014/main" id="{FE3D9664-61EB-450A-8A1A-465E680179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12881" y="2718086"/>
              <a:ext cx="1601424" cy="1325773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5DC9F79-490E-413E-958B-EB6535844AA3}"/>
              </a:ext>
            </a:extLst>
          </p:cNvPr>
          <p:cNvGrpSpPr/>
          <p:nvPr/>
        </p:nvGrpSpPr>
        <p:grpSpPr>
          <a:xfrm>
            <a:off x="8399176" y="883834"/>
            <a:ext cx="3605402" cy="2722905"/>
            <a:chOff x="8557062" y="812811"/>
            <a:chExt cx="3605402" cy="2722905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8EB7241-66E9-4250-9083-A1FEEAA90677}"/>
                </a:ext>
              </a:extLst>
            </p:cNvPr>
            <p:cNvSpPr/>
            <p:nvPr/>
          </p:nvSpPr>
          <p:spPr>
            <a:xfrm>
              <a:off x="8557062" y="871143"/>
              <a:ext cx="3450375" cy="2664573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6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AC43417-E9B5-41CD-83C8-D8345030A009}"/>
                </a:ext>
              </a:extLst>
            </p:cNvPr>
            <p:cNvSpPr txBox="1"/>
            <p:nvPr/>
          </p:nvSpPr>
          <p:spPr>
            <a:xfrm>
              <a:off x="8557062" y="871902"/>
              <a:ext cx="2174868" cy="1200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86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9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S27e-20</a:t>
              </a:r>
            </a:p>
            <a:p>
              <a:pPr marL="0" marR="0" lvl="0" indent="0" algn="l" defTabSz="12186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(Channel Only)</a:t>
              </a:r>
            </a:p>
            <a:p>
              <a:pPr marL="0" marR="0" lvl="0" indent="0" algn="l" defTabSz="12186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$210</a:t>
              </a:r>
            </a:p>
            <a:p>
              <a:pPr marL="0" marR="0" lvl="0" indent="0" algn="l" defTabSz="12186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MTM: 62AFKA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T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2US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FB7982C-2965-4527-B9DA-28A26EBB7F79}"/>
                </a:ext>
              </a:extLst>
            </p:cNvPr>
            <p:cNvSpPr/>
            <p:nvPr/>
          </p:nvSpPr>
          <p:spPr>
            <a:xfrm>
              <a:off x="8641763" y="2141756"/>
              <a:ext cx="3328195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AC346"/>
                </a:buClr>
                <a:buSzPct val="70000"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27” Widescreen Display</a:t>
              </a:r>
            </a:p>
            <a:p>
              <a:pPr marL="285750" marR="0" lvl="0" indent="-28575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AC346"/>
                </a:buClr>
                <a:buSzPct val="70000"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Near-Edgeless 27” IPS Screen</a:t>
              </a:r>
            </a:p>
            <a:p>
              <a:pPr marL="285750" marR="0" lvl="0" indent="-28575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AC346"/>
                </a:buClr>
                <a:buSzPct val="70000"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1920x1080 FHD Resolution</a:t>
              </a:r>
            </a:p>
            <a:p>
              <a:pPr marL="285750" marR="0" lvl="0" indent="-28575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AC346"/>
                </a:buClr>
                <a:buSzPct val="70000"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VGA &amp; HDMI Video Inputs</a:t>
              </a:r>
            </a:p>
            <a:p>
              <a:pPr marL="285750" marR="0" lvl="0" indent="-28575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AC346"/>
                </a:buClr>
                <a:buSzPct val="70000"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Tilting Stand</a:t>
              </a:r>
            </a:p>
            <a:p>
              <a:pPr marL="285750" marR="0" lvl="0" indent="-28575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AC346"/>
                </a:buClr>
                <a:buSzPct val="70000"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VESA Mount</a:t>
              </a:r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42450" y="3129146"/>
              <a:ext cx="790367" cy="355615"/>
            </a:xfrm>
            <a:prstGeom prst="rect">
              <a:avLst/>
            </a:prstGeom>
          </p:spPr>
        </p:pic>
        <p:pic>
          <p:nvPicPr>
            <p:cNvPr id="10" name="Picture 9" descr="A picture containing text, dark, picture frame&#10;&#10;Description automatically generated">
              <a:extLst>
                <a:ext uri="{FF2B5EF4-FFF2-40B4-BE49-F238E27FC236}">
                  <a16:creationId xmlns:a16="http://schemas.microsoft.com/office/drawing/2014/main" id="{FE02B11A-ECA5-4479-9091-7551233267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40700" y="812811"/>
              <a:ext cx="1921764" cy="1578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351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1015A25-F91F-462B-B98B-6D8DB4AD9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Accessories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8176B2-696F-4C72-8E95-CAF9C8D04D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292196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EA366-41CE-422C-B7F7-160549E94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Laptop Accessories: Travel Hubs, Docks, Power, Webcams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0D0F6-ED1D-40C7-849F-47F2886250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1218987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/>
              <a:pPr/>
              <a:t>65</a:t>
            </a:fld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0B173EF-EE3B-43F9-89F7-9F73F656DB1E}"/>
              </a:ext>
            </a:extLst>
          </p:cNvPr>
          <p:cNvGraphicFramePr>
            <a:graphicFrameLocks noGrp="1"/>
          </p:cNvGraphicFramePr>
          <p:nvPr/>
        </p:nvGraphicFramePr>
        <p:xfrm>
          <a:off x="323983" y="1109306"/>
          <a:ext cx="7195679" cy="1683025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3071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26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62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608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17645">
                  <a:extLst>
                    <a:ext uri="{9D8B030D-6E8A-4147-A177-3AD203B41FA5}">
                      <a16:colId xmlns:a16="http://schemas.microsoft.com/office/drawing/2014/main" val="862688208"/>
                    </a:ext>
                  </a:extLst>
                </a:gridCol>
                <a:gridCol w="34077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340363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282341">
                <a:tc rowSpan="4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500" b="0" kern="1200" dirty="0">
                          <a:solidFill>
                            <a:schemeClr val="bg1"/>
                          </a:solidFill>
                          <a:latin typeface="+mn-lt"/>
                          <a:ea typeface="Helvetica Neue"/>
                          <a:cs typeface="Arial"/>
                        </a:rPr>
                        <a:t>Hubs</a:t>
                      </a:r>
                    </a:p>
                  </a:txBody>
                  <a:tcPr marL="0" marR="0" marT="91416" marB="0" vert="vert27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$104.99</a:t>
                      </a:r>
                    </a:p>
                  </a:txBody>
                  <a:tcPr marL="91416" marR="12696" marT="0" marB="0" anchor="b"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$64.99</a:t>
                      </a:r>
                    </a:p>
                  </a:txBody>
                  <a:tcPr marL="91416" marR="12696" marT="0" marB="0" anchor="b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$29.99</a:t>
                      </a:r>
                    </a:p>
                  </a:txBody>
                  <a:tcPr marL="91416" marR="12696" marT="0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$69.99</a:t>
                      </a:r>
                    </a:p>
                  </a:txBody>
                  <a:tcPr marL="91416" marR="12696" marT="0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Privacy Filter</a:t>
                      </a:r>
                    </a:p>
                  </a:txBody>
                  <a:tcPr marL="0" marR="0" marT="91416" marB="0" vert="vert270" anchor="ctr">
                    <a:lnL>
                      <a:noFill/>
                    </a:lnL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$49.99</a:t>
                      </a:r>
                    </a:p>
                  </a:txBody>
                  <a:tcPr marL="91416" marR="12696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044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  <a:hlinkClick r:id="rId2"/>
                        </a:rPr>
                        <a:t>USB-C Powered Travel Hub</a:t>
                      </a:r>
                      <a:endParaRPr kumimoji="0" lang="en-US" sz="800" b="0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16" marR="12696" marT="0" marB="0" anchor="ctr">
                    <a:solidFill>
                      <a:srgbClr val="E2E3E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  <a:hlinkClick r:id="rId3"/>
                        </a:rPr>
                        <a:t>USB-C 7-in-1 Hub</a:t>
                      </a:r>
                      <a:endParaRPr kumimoji="0" lang="en-US" sz="800" b="0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16" marR="12696" marT="0" marB="0" anchor="ctr">
                    <a:solidFill>
                      <a:srgbClr val="F3F2F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sng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  <a:hlinkClick r:id="rId4"/>
                        </a:rPr>
                        <a:t>4 Port USB-A Hub</a:t>
                      </a:r>
                      <a:endParaRPr kumimoji="0" lang="en-US" sz="800" b="0" i="0" u="sng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16" marR="12696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2E3E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  <a:hlinkClick r:id="rId5"/>
                        </a:rPr>
                        <a:t>USB-C Travel Hub Gen 2</a:t>
                      </a:r>
                      <a:endParaRPr kumimoji="0" lang="en-US" sz="800" b="0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16" marR="12696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rgbClr val="E2231A"/>
                        </a:solidFill>
                      </a:endParaRPr>
                    </a:p>
                  </a:txBody>
                  <a:tcPr marL="12700" marR="12700" marT="0" marB="0" vert="vert27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  <a:hlinkClick r:id="" action="ppaction://noaction"/>
                        </a:rPr>
                        <a:t>14.0W </a:t>
                      </a: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R="12699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15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  <a:hlinkClick r:id="rId6"/>
                        </a:rPr>
                        <a:t>14.0W 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16" marR="12696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9912622"/>
                  </a:ext>
                </a:extLst>
              </a:tr>
              <a:tr h="11100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4X90S92381</a:t>
                      </a:r>
                    </a:p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 External Display</a:t>
                      </a:r>
                    </a:p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Video ports: HDMI &amp; VGA</a:t>
                      </a:r>
                    </a:p>
                  </a:txBody>
                  <a:tcPr marL="91416" marR="12696" marT="0" marB="0">
                    <a:lnB>
                      <a:noFill/>
                    </a:lnB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4X90V55523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 External Display</a:t>
                      </a:r>
                    </a:p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HDMI Video Port</a:t>
                      </a:r>
                    </a:p>
                  </a:txBody>
                  <a:tcPr marL="91416" marR="12696" marT="0" marB="0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4X90X21427</a:t>
                      </a:r>
                    </a:p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Additional 4 USB-A ports </a:t>
                      </a:r>
                    </a:p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1416" marR="12696" marT="0" marB="0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4X91A30366</a:t>
                      </a:r>
                    </a:p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1 External Display</a:t>
                      </a:r>
                    </a:p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HDMI / VGA Video Ports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/>
                      </a:endParaRPr>
                    </a:p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1416" marR="12696" marT="0" marB="0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0A61769</a:t>
                      </a:r>
                    </a:p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Reversible Solution</a:t>
                      </a:r>
                    </a:p>
                  </a:txBody>
                  <a:tcPr marL="91416" marR="12696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5173288"/>
                  </a:ext>
                </a:extLst>
              </a:tr>
            </a:tbl>
          </a:graphicData>
        </a:graphic>
      </p:graphicFrame>
      <p:pic>
        <p:nvPicPr>
          <p:cNvPr id="6" name="Picture 5" descr="A close up of electronics&#10;&#10;Description automatically generated">
            <a:extLst>
              <a:ext uri="{FF2B5EF4-FFF2-40B4-BE49-F238E27FC236}">
                <a16:creationId xmlns:a16="http://schemas.microsoft.com/office/drawing/2014/main" id="{FB6C672C-2E81-4AD3-B1B0-F527B49E1DC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0054" y="2576926"/>
            <a:ext cx="1240702" cy="1240702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A33C50E-978F-4837-A7B6-4AC8AC129458}"/>
              </a:ext>
            </a:extLst>
          </p:cNvPr>
          <p:cNvGraphicFramePr>
            <a:graphicFrameLocks noGrp="1"/>
          </p:cNvGraphicFramePr>
          <p:nvPr/>
        </p:nvGraphicFramePr>
        <p:xfrm>
          <a:off x="325016" y="3792742"/>
          <a:ext cx="5322922" cy="1602199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631909">
                  <a:extLst>
                    <a:ext uri="{9D8B030D-6E8A-4147-A177-3AD203B41FA5}">
                      <a16:colId xmlns:a16="http://schemas.microsoft.com/office/drawing/2014/main" val="3010592920"/>
                    </a:ext>
                  </a:extLst>
                </a:gridCol>
                <a:gridCol w="2282974">
                  <a:extLst>
                    <a:ext uri="{9D8B030D-6E8A-4147-A177-3AD203B41FA5}">
                      <a16:colId xmlns:a16="http://schemas.microsoft.com/office/drawing/2014/main" val="1585626574"/>
                    </a:ext>
                  </a:extLst>
                </a:gridCol>
                <a:gridCol w="2408039">
                  <a:extLst>
                    <a:ext uri="{9D8B030D-6E8A-4147-A177-3AD203B41FA5}">
                      <a16:colId xmlns:a16="http://schemas.microsoft.com/office/drawing/2014/main" val="3233750083"/>
                    </a:ext>
                  </a:extLst>
                </a:gridCol>
              </a:tblGrid>
              <a:tr h="350813">
                <a:tc rowSpan="3"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Docks</a:t>
                      </a:r>
                    </a:p>
                  </a:txBody>
                  <a:tcPr marL="91416" marR="91416" marT="45708" marB="45708" vert="vert27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$159.99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$199.99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146787"/>
                  </a:ext>
                </a:extLst>
              </a:tr>
              <a:tr h="2455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AC0E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  <a:hlinkClick r:id="rId8"/>
                        </a:rPr>
                        <a:t>USB-C Mini Dock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AC0E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hlinkClick r:id="rId9"/>
                        </a:rPr>
                        <a:t>Universal USB-C Business Dock</a:t>
                      </a:r>
                      <a:endParaRPr lang="en-US" sz="800" b="0" dirty="0"/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2860706"/>
                  </a:ext>
                </a:extLst>
              </a:tr>
              <a:tr h="100557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40AU0065US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dirty="0"/>
                        <a:t>1 External Display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dirty="0"/>
                        <a:t>Power Pass Through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dirty="0"/>
                        <a:t>Video Ports: HDMI &amp; VGA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1000" b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1000" b="0" dirty="0"/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40B30090US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dirty="0"/>
                        <a:t>2 External Displays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dirty="0"/>
                        <a:t>10Gbps Data Rate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dirty="0"/>
                        <a:t>Video Ports: HDMI &amp; DP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5401244"/>
                  </a:ext>
                </a:extLst>
              </a:tr>
            </a:tbl>
          </a:graphicData>
        </a:graphic>
      </p:graphicFrame>
      <p:graphicFrame>
        <p:nvGraphicFramePr>
          <p:cNvPr id="8" name="Table 18">
            <a:extLst>
              <a:ext uri="{FF2B5EF4-FFF2-40B4-BE49-F238E27FC236}">
                <a16:creationId xmlns:a16="http://schemas.microsoft.com/office/drawing/2014/main" id="{88FEF884-CCC7-449A-8307-EEFD50F28975}"/>
              </a:ext>
            </a:extLst>
          </p:cNvPr>
          <p:cNvGraphicFramePr>
            <a:graphicFrameLocks noGrp="1"/>
          </p:cNvGraphicFramePr>
          <p:nvPr/>
        </p:nvGraphicFramePr>
        <p:xfrm>
          <a:off x="5647940" y="3792741"/>
          <a:ext cx="6284696" cy="1594465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05745">
                  <a:extLst>
                    <a:ext uri="{9D8B030D-6E8A-4147-A177-3AD203B41FA5}">
                      <a16:colId xmlns:a16="http://schemas.microsoft.com/office/drawing/2014/main" val="1708317087"/>
                    </a:ext>
                  </a:extLst>
                </a:gridCol>
                <a:gridCol w="803780">
                  <a:extLst>
                    <a:ext uri="{9D8B030D-6E8A-4147-A177-3AD203B41FA5}">
                      <a16:colId xmlns:a16="http://schemas.microsoft.com/office/drawing/2014/main" val="3598386839"/>
                    </a:ext>
                  </a:extLst>
                </a:gridCol>
                <a:gridCol w="957722">
                  <a:extLst>
                    <a:ext uri="{9D8B030D-6E8A-4147-A177-3AD203B41FA5}">
                      <a16:colId xmlns:a16="http://schemas.microsoft.com/office/drawing/2014/main" val="1213922113"/>
                    </a:ext>
                  </a:extLst>
                </a:gridCol>
                <a:gridCol w="950783">
                  <a:extLst>
                    <a:ext uri="{9D8B030D-6E8A-4147-A177-3AD203B41FA5}">
                      <a16:colId xmlns:a16="http://schemas.microsoft.com/office/drawing/2014/main" val="3114445237"/>
                    </a:ext>
                  </a:extLst>
                </a:gridCol>
                <a:gridCol w="801306">
                  <a:extLst>
                    <a:ext uri="{9D8B030D-6E8A-4147-A177-3AD203B41FA5}">
                      <a16:colId xmlns:a16="http://schemas.microsoft.com/office/drawing/2014/main" val="2758686496"/>
                    </a:ext>
                  </a:extLst>
                </a:gridCol>
                <a:gridCol w="824876">
                  <a:extLst>
                    <a:ext uri="{9D8B030D-6E8A-4147-A177-3AD203B41FA5}">
                      <a16:colId xmlns:a16="http://schemas.microsoft.com/office/drawing/2014/main" val="2547788738"/>
                    </a:ext>
                  </a:extLst>
                </a:gridCol>
                <a:gridCol w="786343">
                  <a:extLst>
                    <a:ext uri="{9D8B030D-6E8A-4147-A177-3AD203B41FA5}">
                      <a16:colId xmlns:a16="http://schemas.microsoft.com/office/drawing/2014/main" val="1766922454"/>
                    </a:ext>
                  </a:extLst>
                </a:gridCol>
                <a:gridCol w="854141">
                  <a:extLst>
                    <a:ext uri="{9D8B030D-6E8A-4147-A177-3AD203B41FA5}">
                      <a16:colId xmlns:a16="http://schemas.microsoft.com/office/drawing/2014/main" val="622789103"/>
                    </a:ext>
                  </a:extLst>
                </a:gridCol>
              </a:tblGrid>
              <a:tr h="514177">
                <a:tc rowSpan="3"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FFFFFF"/>
                          </a:solidFill>
                        </a:rPr>
                        <a:t>Power Adapters</a:t>
                      </a:r>
                    </a:p>
                  </a:txBody>
                  <a:tcPr marL="91416" marR="91416" marT="45708" marB="45708" vert="vert27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$59.99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$49.99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$69.99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$134.99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noProof="0" dirty="0">
                          <a:solidFill>
                            <a:srgbClr val="FF0000"/>
                          </a:solidFill>
                        </a:rPr>
                        <a:t>$149.99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$69.99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$129.99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1483810"/>
                  </a:ext>
                </a:extLst>
              </a:tr>
              <a:tr h="51417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linkClick r:id="rId10"/>
                        </a:rPr>
                        <a:t>45W USB-C AC</a:t>
                      </a:r>
                      <a:endParaRPr lang="en-US" sz="800" dirty="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linkClick r:id="rId11"/>
                        </a:rPr>
                        <a:t>65w USB-C GaN Adapter</a:t>
                      </a:r>
                      <a:endParaRPr lang="en-US" sz="800" dirty="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linkClick r:id="rId12"/>
                        </a:rPr>
                        <a:t>65W USB-C Travel</a:t>
                      </a:r>
                      <a:endParaRPr lang="en-US" sz="800" dirty="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linkClick r:id="rId13"/>
                        </a:rPr>
                        <a:t>170W AC Slim-tip</a:t>
                      </a:r>
                      <a:endParaRPr lang="en-US" sz="800" dirty="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linkClick r:id="rId14"/>
                        </a:rPr>
                        <a:t>230W AC Slim-tip</a:t>
                      </a:r>
                      <a:endParaRPr lang="en-US" sz="800" dirty="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linkClick r:id="rId15"/>
                        </a:rPr>
                        <a:t>65W USB-C Slim AC</a:t>
                      </a:r>
                      <a:endParaRPr lang="en-US" sz="800" dirty="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hlinkClick r:id="rId16"/>
                        </a:rPr>
                        <a:t>Lenovo Go USB-C Laptop Power Bank </a:t>
                      </a:r>
                      <a:endParaRPr lang="en-US" sz="700" dirty="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5545179"/>
                  </a:ext>
                </a:extLst>
              </a:tr>
              <a:tr h="566111">
                <a:tc v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 b="1" dirty="0"/>
                        <a:t>4X20V07881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b="1" dirty="0"/>
                    </a:p>
                    <a:p>
                      <a:r>
                        <a:rPr lang="en-US" sz="700" b="1" dirty="0"/>
                        <a:t>40AWGC65WW</a:t>
                      </a:r>
                    </a:p>
                    <a:p>
                      <a:endParaRPr lang="en-US" sz="700" b="1" dirty="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 b="1" dirty="0"/>
                        <a:t>40AW0065WW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 b="1" dirty="0"/>
                        <a:t>4X20S56697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 b="1" dirty="0"/>
                        <a:t>4X20S56713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 b="1" dirty="0"/>
                        <a:t>4X20V24674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 b="1" dirty="0"/>
                        <a:t>40ALLG2WWW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4005942"/>
                  </a:ext>
                </a:extLst>
              </a:tr>
            </a:tbl>
          </a:graphicData>
        </a:graphic>
      </p:graphicFrame>
      <p:pic>
        <p:nvPicPr>
          <p:cNvPr id="11" name="Picture 4">
            <a:extLst>
              <a:ext uri="{FF2B5EF4-FFF2-40B4-BE49-F238E27FC236}">
                <a16:creationId xmlns:a16="http://schemas.microsoft.com/office/drawing/2014/main" id="{22E52DCE-95FE-44EB-B1F7-4CE02DFAA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3531" y="5290232"/>
            <a:ext cx="1193046" cy="119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1931F901-2CF9-46B2-9FED-9DD5E739A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43253" y="5495567"/>
            <a:ext cx="612147" cy="61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2A92D304-8145-48BA-AD4F-FDBB50D7F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100" y="2645548"/>
            <a:ext cx="1226926" cy="122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E0F79992-239E-4FD3-8E65-820F6A76A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3097" y="2661139"/>
            <a:ext cx="1226927" cy="1226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A4791C40-DD6C-43B4-8975-6CCD1FBAF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7149" y="5326332"/>
            <a:ext cx="877757" cy="87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19330435-FAD4-43DC-849A-21921A0DA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9092" y="5315832"/>
            <a:ext cx="827383" cy="82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19C50ACA-8541-45CD-8FC3-D49333A11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59660" y="5358781"/>
            <a:ext cx="823899" cy="82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>
            <a:extLst>
              <a:ext uri="{FF2B5EF4-FFF2-40B4-BE49-F238E27FC236}">
                <a16:creationId xmlns:a16="http://schemas.microsoft.com/office/drawing/2014/main" id="{24658CA3-43A0-4F07-98B0-469184F80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86477" y="5482529"/>
            <a:ext cx="741710" cy="74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815D410E-2256-45EC-9D5A-654FC3B91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2783" y="2740952"/>
            <a:ext cx="1346011" cy="1009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1C6FE83C-2D34-4637-9208-EA285A35B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6284" y="5547310"/>
            <a:ext cx="816195" cy="61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9ECDE36E-E17B-40C1-A5D9-6469FCAB8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11480" y="5455651"/>
            <a:ext cx="685047" cy="68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C4420C1-D357-F61B-ADE2-937AB151A8C4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678720" y="5537510"/>
            <a:ext cx="1227285" cy="77456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E52702E-F9CF-98D5-E1C1-9B1E4D8616C0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429270" y="2915446"/>
            <a:ext cx="985812" cy="6842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45A7F2-6576-4287-0C18-85633A1C5167}"/>
              </a:ext>
            </a:extLst>
          </p:cNvPr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8596" y="2673789"/>
            <a:ext cx="1190951" cy="1198685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C92A6C03-F6CC-52A8-E63F-E7A7CE488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7133" y="2628226"/>
            <a:ext cx="1198684" cy="1198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D2769A1F-DD2A-8874-3DD6-38D0468CB15A}"/>
              </a:ext>
            </a:extLst>
          </p:cNvPr>
          <p:cNvGraphicFramePr>
            <a:graphicFrameLocks noGrp="1"/>
          </p:cNvGraphicFramePr>
          <p:nvPr/>
        </p:nvGraphicFramePr>
        <p:xfrm>
          <a:off x="7342774" y="1114898"/>
          <a:ext cx="4561465" cy="1677434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326574">
                  <a:extLst>
                    <a:ext uri="{9D8B030D-6E8A-4147-A177-3AD203B41FA5}">
                      <a16:colId xmlns:a16="http://schemas.microsoft.com/office/drawing/2014/main" val="3532387923"/>
                    </a:ext>
                  </a:extLst>
                </a:gridCol>
                <a:gridCol w="1190677">
                  <a:extLst>
                    <a:ext uri="{9D8B030D-6E8A-4147-A177-3AD203B41FA5}">
                      <a16:colId xmlns:a16="http://schemas.microsoft.com/office/drawing/2014/main" val="165734150"/>
                    </a:ext>
                  </a:extLst>
                </a:gridCol>
                <a:gridCol w="1499389">
                  <a:extLst>
                    <a:ext uri="{9D8B030D-6E8A-4147-A177-3AD203B41FA5}">
                      <a16:colId xmlns:a16="http://schemas.microsoft.com/office/drawing/2014/main" val="195378687"/>
                    </a:ext>
                  </a:extLst>
                </a:gridCol>
                <a:gridCol w="1544825">
                  <a:extLst>
                    <a:ext uri="{9D8B030D-6E8A-4147-A177-3AD203B41FA5}">
                      <a16:colId xmlns:a16="http://schemas.microsoft.com/office/drawing/2014/main" val="3298007651"/>
                    </a:ext>
                  </a:extLst>
                </a:gridCol>
              </a:tblGrid>
              <a:tr h="208378">
                <a:tc rowSpan="3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500" b="0" kern="1200" dirty="0">
                          <a:solidFill>
                            <a:schemeClr val="bg1"/>
                          </a:solidFill>
                          <a:latin typeface="+mn-lt"/>
                          <a:ea typeface="Helvetica Neue"/>
                          <a:cs typeface="Arial"/>
                        </a:rPr>
                        <a:t>Webcams</a:t>
                      </a:r>
                    </a:p>
                  </a:txBody>
                  <a:tcPr marL="0" marR="0" marT="91416" marB="0" vert="vert27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$29.99</a:t>
                      </a:r>
                    </a:p>
                  </a:txBody>
                  <a:tcPr marL="91416" marR="12696" marT="0" marB="0" anchor="b"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$54.99</a:t>
                      </a:r>
                    </a:p>
                  </a:txBody>
                  <a:tcPr marL="91416" marR="12696" marT="0" marB="0" anchor="b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$99.99</a:t>
                      </a:r>
                    </a:p>
                  </a:txBody>
                  <a:tcPr marL="91416" marR="12696" marT="0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5557048"/>
                  </a:ext>
                </a:extLst>
              </a:tr>
              <a:tr h="277344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linkClick r:id="rId32"/>
                        </a:rPr>
                        <a:t>Essential Webcam</a:t>
                      </a:r>
                      <a:endParaRPr lang="en-US" sz="800" dirty="0"/>
                    </a:p>
                  </a:txBody>
                  <a:tcPr marL="91416" marR="12696" marT="0" marB="0" anchor="ctr"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linkClick r:id="rId33"/>
                        </a:rPr>
                        <a:t>Performance FHD Webcam</a:t>
                      </a:r>
                      <a:endParaRPr lang="en-US" sz="800" dirty="0"/>
                    </a:p>
                  </a:txBody>
                  <a:tcPr marL="91416" marR="12696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 </a:t>
                      </a:r>
                      <a:r>
                        <a:rPr lang="en-US" sz="800" dirty="0">
                          <a:hlinkClick r:id="rId34"/>
                        </a:rPr>
                        <a:t>ThinkVision MC60 Monitor Webcam</a:t>
                      </a:r>
                      <a:endParaRPr kumimoji="0" lang="en-US" sz="800" b="0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16" marR="12696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3226244"/>
                  </a:ext>
                </a:extLst>
              </a:tr>
              <a:tr h="11917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b="1" i="0" dirty="0"/>
                        <a:t>4XC1B34802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dirty="0"/>
                        <a:t>1080P Video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dirty="0"/>
                        <a:t>Plug &amp; Play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dirty="0"/>
                        <a:t>Integrated Mics</a:t>
                      </a:r>
                    </a:p>
                  </a:txBody>
                  <a:tcPr marL="91416" marR="12696" marT="0" marB="0">
                    <a:lnB>
                      <a:noFill/>
                    </a:lnB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4XC1D66055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/>
                      </a:endParaRPr>
                    </a:p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FHD 1080P</a:t>
                      </a:r>
                    </a:p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Two integrated Mics</a:t>
                      </a:r>
                    </a:p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Plug &amp; Play</a:t>
                      </a:r>
                    </a:p>
                  </a:txBody>
                  <a:tcPr marL="91416" marR="12696" marT="0" marB="0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4XC1J05150</a:t>
                      </a:r>
                    </a:p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1080p IR &amp; RGB dual webcam</a:t>
                      </a:r>
                    </a:p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Dual microphones</a:t>
                      </a:r>
                    </a:p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ThinkVision compatible</a:t>
                      </a:r>
                    </a:p>
                  </a:txBody>
                  <a:tcPr marL="91416" marR="12696" marT="0" marB="0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3081099"/>
                  </a:ext>
                </a:extLst>
              </a:tr>
            </a:tbl>
          </a:graphicData>
        </a:graphic>
      </p:graphicFrame>
      <p:pic>
        <p:nvPicPr>
          <p:cNvPr id="27" name="Picture 26">
            <a:extLst>
              <a:ext uri="{FF2B5EF4-FFF2-40B4-BE49-F238E27FC236}">
                <a16:creationId xmlns:a16="http://schemas.microsoft.com/office/drawing/2014/main" id="{58549A42-A2B7-A455-BCEB-602DC75A8CBC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0648426" y="2870535"/>
            <a:ext cx="827383" cy="83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48719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A92B5-E855-486B-BA53-EC3398DF9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Laptop Accessories: Audio and Lenovo Go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EC33D7-20CA-4C9C-9EBB-BE544012AD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1218987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/>
              <a:pPr/>
              <a:t>66</a:t>
            </a:fld>
            <a:endParaRPr lang="en-US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F245D19E-000C-400F-96F7-83E0FB475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4108" y="5181989"/>
            <a:ext cx="1339561" cy="133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49C884-35F6-455A-93A6-15274A8F02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5595" y="5454327"/>
            <a:ext cx="1390782" cy="13998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E1FB0D-F1B1-4DDE-AF49-1DF392D0D7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0380" y="5454327"/>
            <a:ext cx="1349787" cy="1339561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5C8BC5F1-0FB8-4803-B7E8-EA38FC1C6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1143" y="5351011"/>
            <a:ext cx="1105718" cy="1105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95E176BE-2787-4AD9-A0F1-77D0AC97C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6864" y="5387563"/>
            <a:ext cx="1105719" cy="110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940170-09B2-A7BE-EFD7-79D46470377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2221" y="5179524"/>
            <a:ext cx="1598245" cy="1198685"/>
          </a:xfrm>
          <a:prstGeom prst="rect">
            <a:avLst/>
          </a:prstGeom>
        </p:spPr>
      </p:pic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C39DBB97-6C6D-CE9A-D003-CC79C396FE39}"/>
              </a:ext>
            </a:extLst>
          </p:cNvPr>
          <p:cNvGraphicFramePr>
            <a:graphicFrameLocks noGrp="1"/>
          </p:cNvGraphicFramePr>
          <p:nvPr/>
        </p:nvGraphicFramePr>
        <p:xfrm>
          <a:off x="548640" y="842448"/>
          <a:ext cx="7169988" cy="1992062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514694">
                  <a:extLst>
                    <a:ext uri="{9D8B030D-6E8A-4147-A177-3AD203B41FA5}">
                      <a16:colId xmlns:a16="http://schemas.microsoft.com/office/drawing/2014/main" val="1708317087"/>
                    </a:ext>
                  </a:extLst>
                </a:gridCol>
                <a:gridCol w="1353379">
                  <a:extLst>
                    <a:ext uri="{9D8B030D-6E8A-4147-A177-3AD203B41FA5}">
                      <a16:colId xmlns:a16="http://schemas.microsoft.com/office/drawing/2014/main" val="3598386839"/>
                    </a:ext>
                  </a:extLst>
                </a:gridCol>
                <a:gridCol w="1347536">
                  <a:extLst>
                    <a:ext uri="{9D8B030D-6E8A-4147-A177-3AD203B41FA5}">
                      <a16:colId xmlns:a16="http://schemas.microsoft.com/office/drawing/2014/main" val="2383301101"/>
                    </a:ext>
                  </a:extLst>
                </a:gridCol>
                <a:gridCol w="1355558">
                  <a:extLst>
                    <a:ext uri="{9D8B030D-6E8A-4147-A177-3AD203B41FA5}">
                      <a16:colId xmlns:a16="http://schemas.microsoft.com/office/drawing/2014/main" val="3114445237"/>
                    </a:ext>
                  </a:extLst>
                </a:gridCol>
                <a:gridCol w="1403684">
                  <a:extLst>
                    <a:ext uri="{9D8B030D-6E8A-4147-A177-3AD203B41FA5}">
                      <a16:colId xmlns:a16="http://schemas.microsoft.com/office/drawing/2014/main" val="2758686496"/>
                    </a:ext>
                  </a:extLst>
                </a:gridCol>
                <a:gridCol w="1195137">
                  <a:extLst>
                    <a:ext uri="{9D8B030D-6E8A-4147-A177-3AD203B41FA5}">
                      <a16:colId xmlns:a16="http://schemas.microsoft.com/office/drawing/2014/main" val="2547788738"/>
                    </a:ext>
                  </a:extLst>
                </a:gridCol>
              </a:tblGrid>
              <a:tr h="421917">
                <a:tc rowSpan="3">
                  <a:txBody>
                    <a:bodyPr/>
                    <a:lstStyle/>
                    <a:p>
                      <a:r>
                        <a:rPr lang="en-US" sz="1500" b="0" dirty="0">
                          <a:solidFill>
                            <a:srgbClr val="FFFFFF"/>
                          </a:solidFill>
                        </a:rPr>
                        <a:t>Lenovo Go</a:t>
                      </a:r>
                    </a:p>
                  </a:txBody>
                  <a:tcPr marL="91416" marR="91416" marT="45708" marB="45708" vert="vert27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$99.99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$179.99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$129.99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$69.99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$209.99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1483810"/>
                  </a:ext>
                </a:extLst>
              </a:tr>
              <a:tr h="56456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hlinkClick r:id="rId8"/>
                        </a:rPr>
                        <a:t>Wired Speakerphone</a:t>
                      </a:r>
                      <a:endParaRPr lang="en-US" sz="1000" dirty="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hlinkClick r:id="rId9"/>
                        </a:rPr>
                        <a:t>Wireless ANC Headset</a:t>
                      </a:r>
                      <a:endParaRPr lang="en-US" sz="1000" dirty="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hlinkClick r:id="rId10"/>
                        </a:rPr>
                        <a:t>Wired ANC Headset</a:t>
                      </a:r>
                      <a:endParaRPr lang="en-US" sz="1000" dirty="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hlinkClick r:id="rId11"/>
                        </a:rPr>
                        <a:t>USB-C ANC In-Ear Headphones</a:t>
                      </a:r>
                      <a:endParaRPr lang="en-US" sz="1000" dirty="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hlinkClick r:id="rId12"/>
                        </a:rPr>
                        <a:t>Wireless ANC Headset + Charging Stand</a:t>
                      </a:r>
                      <a:endParaRPr lang="en-US" sz="1000" dirty="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5545179"/>
                  </a:ext>
                </a:extLst>
              </a:tr>
              <a:tr h="1005578">
                <a:tc v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b="1" dirty="0"/>
                        <a:t>4XD1C82055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dirty="0"/>
                        <a:t>Microsoft TEAMS Certified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dirty="0"/>
                        <a:t>USB-C &amp; USB connectivity</a:t>
                      </a:r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4XD1C99221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dirty="0"/>
                        <a:t>Microsoft TEAMS Certified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dirty="0"/>
                        <a:t>35 hours playback time</a:t>
                      </a:r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b="1" dirty="0"/>
                        <a:t>4XD1C99223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dirty="0"/>
                        <a:t>Microsoft TEAMS Certified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dirty="0"/>
                        <a:t>ANC enabled</a:t>
                      </a:r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b="1" dirty="0"/>
                        <a:t>4XD1C99220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dirty="0"/>
                        <a:t>Microsoft TEAMS Certified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dirty="0"/>
                        <a:t>Multi-functional control box</a:t>
                      </a:r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b="1" dirty="0"/>
                        <a:t>4XD1C99222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dirty="0"/>
                        <a:t>Charging stand included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dirty="0"/>
                        <a:t>Flip to mute microphones</a:t>
                      </a:r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4005942"/>
                  </a:ext>
                </a:extLst>
              </a:tr>
            </a:tbl>
          </a:graphicData>
        </a:graphic>
      </p:graphicFrame>
      <p:graphicFrame>
        <p:nvGraphicFramePr>
          <p:cNvPr id="20" name="Table 18">
            <a:extLst>
              <a:ext uri="{FF2B5EF4-FFF2-40B4-BE49-F238E27FC236}">
                <a16:creationId xmlns:a16="http://schemas.microsoft.com/office/drawing/2014/main" id="{2750489B-283D-3141-1533-EF1A7AC63DE4}"/>
              </a:ext>
            </a:extLst>
          </p:cNvPr>
          <p:cNvGraphicFramePr>
            <a:graphicFrameLocks noGrp="1"/>
          </p:cNvGraphicFramePr>
          <p:nvPr/>
        </p:nvGraphicFramePr>
        <p:xfrm>
          <a:off x="548640" y="3896328"/>
          <a:ext cx="10663055" cy="1462968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690874">
                  <a:extLst>
                    <a:ext uri="{9D8B030D-6E8A-4147-A177-3AD203B41FA5}">
                      <a16:colId xmlns:a16="http://schemas.microsoft.com/office/drawing/2014/main" val="1708317087"/>
                    </a:ext>
                  </a:extLst>
                </a:gridCol>
                <a:gridCol w="1558843">
                  <a:extLst>
                    <a:ext uri="{9D8B030D-6E8A-4147-A177-3AD203B41FA5}">
                      <a16:colId xmlns:a16="http://schemas.microsoft.com/office/drawing/2014/main" val="3598386839"/>
                    </a:ext>
                  </a:extLst>
                </a:gridCol>
                <a:gridCol w="1598617">
                  <a:extLst>
                    <a:ext uri="{9D8B030D-6E8A-4147-A177-3AD203B41FA5}">
                      <a16:colId xmlns:a16="http://schemas.microsoft.com/office/drawing/2014/main" val="530115380"/>
                    </a:ext>
                  </a:extLst>
                </a:gridCol>
                <a:gridCol w="1738228">
                  <a:extLst>
                    <a:ext uri="{9D8B030D-6E8A-4147-A177-3AD203B41FA5}">
                      <a16:colId xmlns:a16="http://schemas.microsoft.com/office/drawing/2014/main" val="2383301101"/>
                    </a:ext>
                  </a:extLst>
                </a:gridCol>
                <a:gridCol w="1624244">
                  <a:extLst>
                    <a:ext uri="{9D8B030D-6E8A-4147-A177-3AD203B41FA5}">
                      <a16:colId xmlns:a16="http://schemas.microsoft.com/office/drawing/2014/main" val="3114445237"/>
                    </a:ext>
                  </a:extLst>
                </a:gridCol>
                <a:gridCol w="1842596">
                  <a:extLst>
                    <a:ext uri="{9D8B030D-6E8A-4147-A177-3AD203B41FA5}">
                      <a16:colId xmlns:a16="http://schemas.microsoft.com/office/drawing/2014/main" val="2758686496"/>
                    </a:ext>
                  </a:extLst>
                </a:gridCol>
                <a:gridCol w="1609653">
                  <a:extLst>
                    <a:ext uri="{9D8B030D-6E8A-4147-A177-3AD203B41FA5}">
                      <a16:colId xmlns:a16="http://schemas.microsoft.com/office/drawing/2014/main" val="2547788738"/>
                    </a:ext>
                  </a:extLst>
                </a:gridCol>
              </a:tblGrid>
              <a:tr h="273623">
                <a:tc rowSpan="3">
                  <a:txBody>
                    <a:bodyPr/>
                    <a:lstStyle/>
                    <a:p>
                      <a:r>
                        <a:rPr lang="en-US" sz="1500" b="0" dirty="0">
                          <a:solidFill>
                            <a:srgbClr val="FFFFFF"/>
                          </a:solidFill>
                        </a:rPr>
                        <a:t>Audio/Visual</a:t>
                      </a:r>
                    </a:p>
                  </a:txBody>
                  <a:tcPr marL="91416" marR="91416" marT="45708" marB="45708" vert="vert27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$24.99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$79.99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$149.99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$149.99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1483810"/>
                  </a:ext>
                </a:extLst>
              </a:tr>
              <a:tr h="34822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hlinkClick r:id="rId13"/>
                        </a:rPr>
                        <a:t>Essential Stereo Analog Headset</a:t>
                      </a:r>
                      <a:endParaRPr lang="en-US" sz="1000" dirty="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hlinkClick r:id="rId14"/>
                        </a:rPr>
                        <a:t>100 Mono USB Headset</a:t>
                      </a:r>
                      <a:endParaRPr lang="en-US" sz="1000" dirty="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hlinkClick r:id="rId15"/>
                        </a:rPr>
                        <a:t>100 USB Headset</a:t>
                      </a:r>
                      <a:endParaRPr lang="en-US" sz="1000" dirty="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hlinkClick r:id="rId16"/>
                        </a:rPr>
                        <a:t>Pro Wired Stereo Headset</a:t>
                      </a:r>
                      <a:endParaRPr lang="en-US" sz="1000" dirty="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hlinkClick r:id="rId17"/>
                        </a:rPr>
                        <a:t>Ultraportable 700 Bluetooth Speaker</a:t>
                      </a:r>
                      <a:endParaRPr lang="en-US" sz="1000" dirty="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hlinkClick r:id="rId18"/>
                        </a:rPr>
                        <a:t>X1 ANC Headphones</a:t>
                      </a:r>
                      <a:endParaRPr lang="en-US" sz="1000" dirty="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5545179"/>
                  </a:ext>
                </a:extLst>
              </a:tr>
              <a:tr h="693946">
                <a:tc v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b="1" dirty="0"/>
                        <a:t>4XD0K25030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dirty="0"/>
                        <a:t>Fits standard 3.5mm port</a:t>
                      </a:r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b="1" dirty="0"/>
                        <a:t>4XD1B61617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dirty="0"/>
                        <a:t>Leather and Memory Foam Earcups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dirty="0"/>
                        <a:t>Plug &amp; Play</a:t>
                      </a:r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b="1" dirty="0"/>
                        <a:t>4XD0X88524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dirty="0"/>
                        <a:t>Leather and Memory Foam Earcups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dirty="0"/>
                        <a:t>Plug &amp; Play</a:t>
                      </a:r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b="1" dirty="0"/>
                        <a:t>4XD0S92991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dirty="0"/>
                        <a:t>Skype for business certified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dirty="0"/>
                        <a:t>Noise Cancelling</a:t>
                      </a:r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b="1" dirty="0"/>
                        <a:t>4XD0T32974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dirty="0"/>
                        <a:t>12 Hour Battery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dirty="0"/>
                        <a:t>USB-C Charging</a:t>
                      </a:r>
                    </a:p>
                    <a:p>
                      <a:pPr algn="l"/>
                      <a:endParaRPr lang="en-US" sz="1000" b="0" dirty="0"/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b="1" dirty="0"/>
                        <a:t>4XD0U7635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dirty="0"/>
                        <a:t>14 Hour Battery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dirty="0"/>
                        <a:t>Dual BT Connectivity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dirty="0"/>
                        <a:t>ANC &amp; ENC</a:t>
                      </a:r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4005942"/>
                  </a:ext>
                </a:extLst>
              </a:tr>
            </a:tbl>
          </a:graphicData>
        </a:graphic>
      </p:graphicFrame>
      <p:pic>
        <p:nvPicPr>
          <p:cNvPr id="22" name="Picture 21">
            <a:extLst>
              <a:ext uri="{FF2B5EF4-FFF2-40B4-BE49-F238E27FC236}">
                <a16:creationId xmlns:a16="http://schemas.microsoft.com/office/drawing/2014/main" id="{7228AD76-CFA2-E0A9-7B28-3470257EFDF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72849" y="2860573"/>
            <a:ext cx="1100767" cy="96678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0292E25-C559-B54A-E9F9-111DE84E6D0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962800" y="2882025"/>
            <a:ext cx="887066" cy="96678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754F32D-8F35-6874-8E9D-4EB81C9C3AC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352824" y="2929541"/>
            <a:ext cx="959192" cy="90020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20557EA-A196-E990-58E9-0D2E9627725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661967" y="2882025"/>
            <a:ext cx="684410" cy="96678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5BF2670-7D9D-4E07-B45F-9EF401B64D3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477490" y="2929541"/>
            <a:ext cx="770003" cy="80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91175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D831B-8E5F-4BE6-BE84-0BEE3A682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Laptop Accessories: Keyboard and Mice Combos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7" name="Table 18">
            <a:extLst>
              <a:ext uri="{FF2B5EF4-FFF2-40B4-BE49-F238E27FC236}">
                <a16:creationId xmlns:a16="http://schemas.microsoft.com/office/drawing/2014/main" id="{20F796ED-E357-45CB-AA42-2CE022DB8CCA}"/>
              </a:ext>
            </a:extLst>
          </p:cNvPr>
          <p:cNvGraphicFramePr>
            <a:graphicFrameLocks noGrp="1"/>
          </p:cNvGraphicFramePr>
          <p:nvPr/>
        </p:nvGraphicFramePr>
        <p:xfrm>
          <a:off x="548640" y="1556105"/>
          <a:ext cx="10204705" cy="2729159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855341">
                  <a:extLst>
                    <a:ext uri="{9D8B030D-6E8A-4147-A177-3AD203B41FA5}">
                      <a16:colId xmlns:a16="http://schemas.microsoft.com/office/drawing/2014/main" val="1708317087"/>
                    </a:ext>
                  </a:extLst>
                </a:gridCol>
                <a:gridCol w="2337341">
                  <a:extLst>
                    <a:ext uri="{9D8B030D-6E8A-4147-A177-3AD203B41FA5}">
                      <a16:colId xmlns:a16="http://schemas.microsoft.com/office/drawing/2014/main" val="3598386839"/>
                    </a:ext>
                  </a:extLst>
                </a:gridCol>
                <a:gridCol w="2337341">
                  <a:extLst>
                    <a:ext uri="{9D8B030D-6E8A-4147-A177-3AD203B41FA5}">
                      <a16:colId xmlns:a16="http://schemas.microsoft.com/office/drawing/2014/main" val="1213922113"/>
                    </a:ext>
                  </a:extLst>
                </a:gridCol>
                <a:gridCol w="2337341">
                  <a:extLst>
                    <a:ext uri="{9D8B030D-6E8A-4147-A177-3AD203B41FA5}">
                      <a16:colId xmlns:a16="http://schemas.microsoft.com/office/drawing/2014/main" val="3114445237"/>
                    </a:ext>
                  </a:extLst>
                </a:gridCol>
                <a:gridCol w="2337341">
                  <a:extLst>
                    <a:ext uri="{9D8B030D-6E8A-4147-A177-3AD203B41FA5}">
                      <a16:colId xmlns:a16="http://schemas.microsoft.com/office/drawing/2014/main" val="2758686496"/>
                    </a:ext>
                  </a:extLst>
                </a:gridCol>
              </a:tblGrid>
              <a:tr h="462417">
                <a:tc rowSpan="3">
                  <a:txBody>
                    <a:bodyPr/>
                    <a:lstStyle/>
                    <a:p>
                      <a:r>
                        <a:rPr lang="en-US" sz="1500" b="0" dirty="0">
                          <a:solidFill>
                            <a:srgbClr val="FFFFFF"/>
                          </a:solidFill>
                        </a:rPr>
                        <a:t>Combos</a:t>
                      </a:r>
                    </a:p>
                  </a:txBody>
                  <a:tcPr marL="91416" marR="91416" marT="45708" marB="45708" vert="vert27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$44.99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$69.99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$99.99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1483810"/>
                  </a:ext>
                </a:extLst>
              </a:tr>
              <a:tr h="46844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linkClick r:id="rId2"/>
                        </a:rPr>
                        <a:t>Essential Wired Combo </a:t>
                      </a:r>
                      <a:endParaRPr lang="en-US" sz="800" dirty="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linkClick r:id="rId3"/>
                        </a:rPr>
                        <a:t>Essential Wireless Combo</a:t>
                      </a:r>
                      <a:endParaRPr lang="en-US" sz="800" dirty="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linkClick r:id="rId4"/>
                        </a:rPr>
                        <a:t>Professional Wireless Combo</a:t>
                      </a:r>
                      <a:endParaRPr lang="en-US" sz="800" dirty="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linkClick r:id="rId5"/>
                        </a:rPr>
                        <a:t>Lenovo Professional Wireless Rechargeable Combo -US English</a:t>
                      </a:r>
                      <a:endParaRPr lang="en-US" sz="800" dirty="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5545179"/>
                  </a:ext>
                </a:extLst>
              </a:tr>
              <a:tr h="700857">
                <a:tc v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b="1" dirty="0"/>
                        <a:t>4X30L79883 (US English)</a:t>
                      </a:r>
                    </a:p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/>
                        <a:t>4X30L79896 (CA French)</a:t>
                      </a:r>
                    </a:p>
                    <a:p>
                      <a:pPr algn="l"/>
                      <a:endParaRPr lang="en-US" sz="800" b="0" dirty="0"/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800" b="0" dirty="0"/>
                        <a:t>Wired: USB-A cable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800" b="0" dirty="0"/>
                        <a:t>2.5 section keyboard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800" b="0" dirty="0"/>
                        <a:t>2-way mouse scroll</a:t>
                      </a:r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b="1" dirty="0"/>
                        <a:t>4X30M39458 (US English)</a:t>
                      </a:r>
                    </a:p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/>
                        <a:t>4X30M39471 (CA French)</a:t>
                      </a:r>
                    </a:p>
                    <a:p>
                      <a:pPr marL="171450" marR="0" lvl="0" indent="-17145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800" b="0" dirty="0"/>
                    </a:p>
                    <a:p>
                      <a:pPr marL="171450" marR="0" lvl="0" indent="-17145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800" b="0" dirty="0"/>
                        <a:t>Wireless: USB-A Dongle Only (No Bluetooth)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800" b="0" dirty="0"/>
                        <a:t>One nano receiver (not unified or re-pairable)</a:t>
                      </a:r>
                    </a:p>
                    <a:p>
                      <a:pPr marL="171450" marR="0" lvl="0" indent="-17145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800" b="0" dirty="0"/>
                        <a:t>12-month battery, 2 AA Battery</a:t>
                      </a:r>
                    </a:p>
                    <a:p>
                      <a:pPr marL="171450" marR="0" lvl="0" indent="-17145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800" b="0" dirty="0"/>
                        <a:t>2.5 section keyboard</a:t>
                      </a:r>
                    </a:p>
                    <a:p>
                      <a:pPr marL="171450" marR="0" lvl="0" indent="-17145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800" b="0" dirty="0"/>
                        <a:t>2-way mouse scroll</a:t>
                      </a:r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b="1" dirty="0"/>
                        <a:t>4X30H56796 (US English)</a:t>
                      </a:r>
                    </a:p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/>
                        <a:t>4X30H56808 (CA French)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endParaRPr lang="en-US" sz="800" b="0" dirty="0"/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800" b="0" dirty="0"/>
                        <a:t>Wireless: USB-A Dongle Only (No Bluetooth)</a:t>
                      </a:r>
                    </a:p>
                    <a:p>
                      <a:pPr marL="171450" marR="0" lvl="0" indent="-17145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800" b="0" dirty="0"/>
                        <a:t>One nano receiver (re-pairable dongle if lost)</a:t>
                      </a:r>
                    </a:p>
                    <a:p>
                      <a:pPr marL="171450" marR="0" lvl="0" indent="-17145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800" b="0" dirty="0"/>
                        <a:t>24 month battery, 2 AA Battery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800" b="0" dirty="0"/>
                        <a:t>Full size 3 section keyboard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800" b="0" dirty="0"/>
                        <a:t>2-way mouse scroll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endParaRPr lang="en-US" sz="800" b="0" dirty="0"/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b="1" dirty="0"/>
                        <a:t>4X31K03931 (US English)</a:t>
                      </a:r>
                    </a:p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/>
                        <a:t>4X31K03943 (CA French 445)</a:t>
                      </a:r>
                    </a:p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/>
                        <a:t>4X31K03944 (CA French 058)</a:t>
                      </a:r>
                    </a:p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b="1" dirty="0"/>
                    </a:p>
                    <a:p>
                      <a:pPr marL="171450" marR="0" lvl="0" indent="-17145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800" b="0" dirty="0"/>
                        <a:t>Wireless: Bluetooth (Dual) or USB-A Dongle</a:t>
                      </a:r>
                    </a:p>
                    <a:p>
                      <a:pPr marL="171450" marR="0" lvl="0" indent="-17145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800" b="0" dirty="0"/>
                        <a:t>Re-pairable dongle if lost</a:t>
                      </a:r>
                    </a:p>
                    <a:p>
                      <a:pPr marL="171450" marR="0" lvl="0" indent="-17145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800" b="0" dirty="0"/>
                        <a:t>Full size 3 section keyboard (slim low profile)</a:t>
                      </a:r>
                    </a:p>
                    <a:p>
                      <a:pPr marL="171450" marR="0" lvl="0" indent="-17145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800" b="0" dirty="0"/>
                        <a:t>4-way mouse scroll</a:t>
                      </a:r>
                    </a:p>
                    <a:p>
                      <a:pPr marL="171450" marR="0" lvl="0" indent="-17145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800" b="0" dirty="0"/>
                        <a:t>Silent keyboard type</a:t>
                      </a:r>
                    </a:p>
                    <a:p>
                      <a:pPr marL="171450" marR="0" lvl="0" indent="-17145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800" b="0" dirty="0"/>
                        <a:t>Rechargeable (USB-C) – no need for batteries</a:t>
                      </a:r>
                    </a:p>
                    <a:p>
                      <a:pPr marL="171450" marR="0" lvl="0" indent="-17145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800" b="1" dirty="0"/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4005942"/>
                  </a:ext>
                </a:extLst>
              </a:tr>
            </a:tbl>
          </a:graphicData>
        </a:graphic>
      </p:graphicFrame>
      <p:pic>
        <p:nvPicPr>
          <p:cNvPr id="20" name="Picture 2">
            <a:extLst>
              <a:ext uri="{FF2B5EF4-FFF2-40B4-BE49-F238E27FC236}">
                <a16:creationId xmlns:a16="http://schemas.microsoft.com/office/drawing/2014/main" id="{A6F00E49-01C8-4A54-942B-B8614C265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2832" y="4369341"/>
            <a:ext cx="950908" cy="9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9" descr="电脑键盘&#10;&#10;描述已自动生成">
            <a:extLst>
              <a:ext uri="{FF2B5EF4-FFF2-40B4-BE49-F238E27FC236}">
                <a16:creationId xmlns:a16="http://schemas.microsoft.com/office/drawing/2014/main" id="{4F14AAD8-4BE0-81F3-D909-E22014EAC78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600" r="4914" b="31787"/>
          <a:stretch/>
        </p:blipFill>
        <p:spPr>
          <a:xfrm>
            <a:off x="8770809" y="4562547"/>
            <a:ext cx="1701069" cy="518070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59F1E35F-C755-C3EA-40EB-8F3300F095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920" b="31305"/>
          <a:stretch/>
        </p:blipFill>
        <p:spPr bwMode="auto">
          <a:xfrm>
            <a:off x="6502711" y="4478981"/>
            <a:ext cx="1513384" cy="723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4">
            <a:extLst>
              <a:ext uri="{FF2B5EF4-FFF2-40B4-BE49-F238E27FC236}">
                <a16:creationId xmlns:a16="http://schemas.microsoft.com/office/drawing/2014/main" id="{0870E850-FCC4-0FA0-EAF2-4A9EBBAB7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3467" r="96533">
                        <a14:foregroundMark x1="7600" y1="26800" x2="7600" y2="26800"/>
                        <a14:foregroundMark x1="4600" y1="62500" x2="2500" y2="55550"/>
                        <a14:foregroundMark x1="2500" y1="55550" x2="3467" y2="29100"/>
                        <a14:foregroundMark x1="3467" y1="29100" x2="5067" y2="25100"/>
                        <a14:foregroundMark x1="91233" y1="40500" x2="91900" y2="55000"/>
                        <a14:foregroundMark x1="91900" y1="55000" x2="90700" y2="40200"/>
                        <a14:foregroundMark x1="96533" y1="40050" x2="96533" y2="40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9665" y="4388288"/>
            <a:ext cx="1447634" cy="96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216372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D831B-8E5F-4BE6-BE84-0BEE3A682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Laptop Accessories: Standalone Keyboards and Mice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8AB178-6243-4278-A731-DD22E1FFD1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1218987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/>
              <a:pPr/>
              <a:t>68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9FAF34-3F45-4AA2-94F0-41228A3C53DE}"/>
              </a:ext>
            </a:extLst>
          </p:cNvPr>
          <p:cNvSpPr/>
          <p:nvPr/>
        </p:nvSpPr>
        <p:spPr>
          <a:xfrm>
            <a:off x="1052797" y="1033615"/>
            <a:ext cx="742318" cy="2307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8621"/>
            <a:r>
              <a:rPr lang="en-US" sz="900" b="1" dirty="0">
                <a:solidFill>
                  <a:prstClr val="white"/>
                </a:solidFill>
                <a:latin typeface="Arial"/>
                <a:ea typeface="Arial" charset="0"/>
                <a:cs typeface="Arial" charset="0"/>
              </a:rPr>
              <a:t>[  3 OF 4  ]</a:t>
            </a:r>
            <a:endParaRPr lang="en-US" sz="900" b="1" dirty="0">
              <a:solidFill>
                <a:srgbClr val="000000"/>
              </a:solidFill>
              <a:latin typeface="Arial"/>
              <a:ea typeface="Arial" charset="0"/>
              <a:cs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FAACC4-30E2-49BC-841A-5659FBBFCFEC}"/>
              </a:ext>
            </a:extLst>
          </p:cNvPr>
          <p:cNvSpPr txBox="1"/>
          <p:nvPr/>
        </p:nvSpPr>
        <p:spPr>
          <a:xfrm>
            <a:off x="8659660" y="1023492"/>
            <a:ext cx="2794344" cy="230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621"/>
            <a:r>
              <a:rPr lang="en-US" sz="900" dirty="0">
                <a:solidFill>
                  <a:srgbClr val="FFFFFF"/>
                </a:solidFill>
                <a:latin typeface="Arial"/>
                <a:ea typeface="Arial" charset="0"/>
                <a:cs typeface="Arial" charset="0"/>
              </a:rPr>
              <a:t>Prices shown do not include rebate (if available).</a:t>
            </a:r>
            <a:endParaRPr lang="en-US" sz="900" dirty="0">
              <a:solidFill>
                <a:srgbClr val="FF6A00"/>
              </a:solidFill>
              <a:latin typeface="Arial"/>
              <a:ea typeface="Arial" charset="0"/>
              <a:cs typeface="Arial" charset="0"/>
            </a:endParaRPr>
          </a:p>
        </p:txBody>
      </p:sp>
      <p:graphicFrame>
        <p:nvGraphicFramePr>
          <p:cNvPr id="7" name="Table 18">
            <a:extLst>
              <a:ext uri="{FF2B5EF4-FFF2-40B4-BE49-F238E27FC236}">
                <a16:creationId xmlns:a16="http://schemas.microsoft.com/office/drawing/2014/main" id="{20F796ED-E357-45CB-AA42-2CE022DB8CCA}"/>
              </a:ext>
            </a:extLst>
          </p:cNvPr>
          <p:cNvGraphicFramePr>
            <a:graphicFrameLocks noGrp="1"/>
          </p:cNvGraphicFramePr>
          <p:nvPr/>
        </p:nvGraphicFramePr>
        <p:xfrm>
          <a:off x="233504" y="3829820"/>
          <a:ext cx="11516407" cy="2214969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70371">
                  <a:extLst>
                    <a:ext uri="{9D8B030D-6E8A-4147-A177-3AD203B41FA5}">
                      <a16:colId xmlns:a16="http://schemas.microsoft.com/office/drawing/2014/main" val="1708317087"/>
                    </a:ext>
                  </a:extLst>
                </a:gridCol>
                <a:gridCol w="1013276">
                  <a:extLst>
                    <a:ext uri="{9D8B030D-6E8A-4147-A177-3AD203B41FA5}">
                      <a16:colId xmlns:a16="http://schemas.microsoft.com/office/drawing/2014/main" val="3598386839"/>
                    </a:ext>
                  </a:extLst>
                </a:gridCol>
                <a:gridCol w="1013276">
                  <a:extLst>
                    <a:ext uri="{9D8B030D-6E8A-4147-A177-3AD203B41FA5}">
                      <a16:colId xmlns:a16="http://schemas.microsoft.com/office/drawing/2014/main" val="1213922113"/>
                    </a:ext>
                  </a:extLst>
                </a:gridCol>
                <a:gridCol w="1013276">
                  <a:extLst>
                    <a:ext uri="{9D8B030D-6E8A-4147-A177-3AD203B41FA5}">
                      <a16:colId xmlns:a16="http://schemas.microsoft.com/office/drawing/2014/main" val="3031021986"/>
                    </a:ext>
                  </a:extLst>
                </a:gridCol>
                <a:gridCol w="1013276">
                  <a:extLst>
                    <a:ext uri="{9D8B030D-6E8A-4147-A177-3AD203B41FA5}">
                      <a16:colId xmlns:a16="http://schemas.microsoft.com/office/drawing/2014/main" val="2758686496"/>
                    </a:ext>
                  </a:extLst>
                </a:gridCol>
                <a:gridCol w="1013276">
                  <a:extLst>
                    <a:ext uri="{9D8B030D-6E8A-4147-A177-3AD203B41FA5}">
                      <a16:colId xmlns:a16="http://schemas.microsoft.com/office/drawing/2014/main" val="2547788738"/>
                    </a:ext>
                  </a:extLst>
                </a:gridCol>
                <a:gridCol w="1013276">
                  <a:extLst>
                    <a:ext uri="{9D8B030D-6E8A-4147-A177-3AD203B41FA5}">
                      <a16:colId xmlns:a16="http://schemas.microsoft.com/office/drawing/2014/main" val="1766922454"/>
                    </a:ext>
                  </a:extLst>
                </a:gridCol>
                <a:gridCol w="1013276">
                  <a:extLst>
                    <a:ext uri="{9D8B030D-6E8A-4147-A177-3AD203B41FA5}">
                      <a16:colId xmlns:a16="http://schemas.microsoft.com/office/drawing/2014/main" val="2974532546"/>
                    </a:ext>
                  </a:extLst>
                </a:gridCol>
                <a:gridCol w="1013276">
                  <a:extLst>
                    <a:ext uri="{9D8B030D-6E8A-4147-A177-3AD203B41FA5}">
                      <a16:colId xmlns:a16="http://schemas.microsoft.com/office/drawing/2014/main" val="2042894361"/>
                    </a:ext>
                  </a:extLst>
                </a:gridCol>
                <a:gridCol w="1013276">
                  <a:extLst>
                    <a:ext uri="{9D8B030D-6E8A-4147-A177-3AD203B41FA5}">
                      <a16:colId xmlns:a16="http://schemas.microsoft.com/office/drawing/2014/main" val="3861474212"/>
                    </a:ext>
                  </a:extLst>
                </a:gridCol>
                <a:gridCol w="1013276">
                  <a:extLst>
                    <a:ext uri="{9D8B030D-6E8A-4147-A177-3AD203B41FA5}">
                      <a16:colId xmlns:a16="http://schemas.microsoft.com/office/drawing/2014/main" val="4038767160"/>
                    </a:ext>
                  </a:extLst>
                </a:gridCol>
                <a:gridCol w="1013276">
                  <a:extLst>
                    <a:ext uri="{9D8B030D-6E8A-4147-A177-3AD203B41FA5}">
                      <a16:colId xmlns:a16="http://schemas.microsoft.com/office/drawing/2014/main" val="1406769877"/>
                    </a:ext>
                  </a:extLst>
                </a:gridCol>
              </a:tblGrid>
              <a:tr h="462417">
                <a:tc rowSpan="3">
                  <a:txBody>
                    <a:bodyPr/>
                    <a:lstStyle/>
                    <a:p>
                      <a:r>
                        <a:rPr lang="en-US" sz="1500" b="0" dirty="0">
                          <a:solidFill>
                            <a:srgbClr val="FFFFFF"/>
                          </a:solidFill>
                        </a:rPr>
                        <a:t>Mice</a:t>
                      </a:r>
                    </a:p>
                  </a:txBody>
                  <a:tcPr marL="91416" marR="91416" marT="45708" marB="45708" vert="vert27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$39.99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$39.99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$39.99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$49.99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$59.99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$74.99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1483810"/>
                  </a:ext>
                </a:extLst>
              </a:tr>
              <a:tr h="46844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linkClick r:id="rId2"/>
                        </a:rPr>
                        <a:t>Lenovo Basic Wired Mouse</a:t>
                      </a:r>
                      <a:endParaRPr lang="en-US" sz="800" dirty="0"/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linkClick r:id="rId3"/>
                        </a:rPr>
                        <a:t>ThinkPad USB-C Compact Wired Mouse </a:t>
                      </a:r>
                      <a:endParaRPr lang="en-US" sz="800" dirty="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linkClick r:id="rId4"/>
                        </a:rPr>
                        <a:t>Lenovo Essential Compact Wireless Mouse</a:t>
                      </a:r>
                      <a:endParaRPr lang="en-US" sz="800" dirty="0"/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linkClick r:id="rId5"/>
                        </a:rPr>
                        <a:t>ThinkPad USB-C Compact Wireless Mouse</a:t>
                      </a:r>
                      <a:endParaRPr lang="en-US" sz="800" dirty="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linkClick r:id="rId6"/>
                        </a:rPr>
                        <a:t>ThinkBook Multimedia Mouse</a:t>
                      </a:r>
                      <a:endParaRPr lang="en-US" sz="800" dirty="0"/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linkClick r:id="rId7"/>
                        </a:rPr>
                        <a:t>ThinkPad / ThinkBook Silent Mouse</a:t>
                      </a:r>
                      <a:endParaRPr lang="en-US" sz="800" dirty="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linkClick r:id="rId8"/>
                        </a:rPr>
                        <a:t>Lenovo Professional Bluetooth Rechargeable Mouse</a:t>
                      </a:r>
                      <a:endParaRPr lang="en-US" sz="800" dirty="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hlinkClick r:id="rId9"/>
                        </a:rPr>
                        <a:t>Lenovo Go USB-C Wireless Mouse (Thunder Black)</a:t>
                      </a:r>
                      <a:endParaRPr lang="en-US" sz="800" dirty="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linkClick r:id="rId10"/>
                        </a:rPr>
                        <a:t>Lenovo Go Wireless Vertical Mouse</a:t>
                      </a:r>
                      <a:endParaRPr lang="en-US" sz="800" dirty="0"/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linkClick r:id="rId11"/>
                        </a:rPr>
                        <a:t>Lenovo Go Wireless Multi-Device Mouse (Thunder Black)</a:t>
                      </a:r>
                      <a:endParaRPr lang="en-US" sz="800" dirty="0"/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linkClick r:id="rId12"/>
                        </a:rPr>
                        <a:t>ThinkPad X1 Presenter Mouse</a:t>
                      </a:r>
                      <a:endParaRPr lang="en-US" sz="800" dirty="0"/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5545179"/>
                  </a:ext>
                </a:extLst>
              </a:tr>
              <a:tr h="700857">
                <a:tc v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700" b="1" dirty="0"/>
                        <a:t>4Y51C68693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00" b="0" dirty="0"/>
                        <a:t>Ambidextrous design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00" b="0" dirty="0"/>
                        <a:t>Wired USB-A connection, 1.7 m cable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700" b="1" dirty="0"/>
                        <a:t>4Y51D20850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00" b="0" dirty="0"/>
                        <a:t>Compact and portable design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00" b="0" dirty="0"/>
                        <a:t>USB-A or USB-C Wired connection</a:t>
                      </a:r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 b="1" dirty="0"/>
                        <a:t>4Y50R20864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00" b="0" dirty="0"/>
                        <a:t>Compact and portable design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00" b="0" dirty="0"/>
                        <a:t>USB-A Dongle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00" b="0" dirty="0"/>
                        <a:t>Optical sensor with 1000 DPI resolution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700" b="1" dirty="0"/>
                        <a:t>4Y51D20848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00" b="0" dirty="0"/>
                        <a:t>Compact and portable design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00" b="0" dirty="0"/>
                        <a:t>USB-C Dongle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00" b="0" dirty="0"/>
                        <a:t>On-the-fly DPI switch (800, 1600, 2400)</a:t>
                      </a:r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 b="1" dirty="0"/>
                        <a:t>4Y50V81591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00" dirty="0"/>
                        <a:t>6 buttons for enhanced productivity 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700" b="1" dirty="0"/>
                        <a:t>4Y50X88822</a:t>
                      </a:r>
                      <a:r>
                        <a:rPr lang="en-US" sz="700" b="0" dirty="0"/>
                        <a:t> (ThinkPad)</a:t>
                      </a:r>
                    </a:p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/>
                        <a:t>4Y50X88824</a:t>
                      </a:r>
                      <a:r>
                        <a:rPr lang="en-US" sz="700" b="0" dirty="0"/>
                        <a:t> (ThinkBook)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00" b="0" dirty="0"/>
                        <a:t>Dual-host BT 5.0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00" b="0" dirty="0"/>
                        <a:t>Silent Buttons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00" b="0" dirty="0"/>
                        <a:t>1 Year Battery</a:t>
                      </a:r>
                    </a:p>
                    <a:p>
                      <a:pPr algn="l"/>
                      <a:endParaRPr lang="en-US" sz="700" b="0" dirty="0"/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700" b="1" dirty="0"/>
                        <a:t>4Y51J62544</a:t>
                      </a:r>
                    </a:p>
                    <a:p>
                      <a:pPr marL="171450" marR="0" lvl="0" indent="-17145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700" b="0" dirty="0"/>
                        <a:t>Ergonomic Full Size</a:t>
                      </a:r>
                    </a:p>
                    <a:p>
                      <a:pPr marL="171450" marR="0" lvl="0" indent="-17145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700" b="0" dirty="0"/>
                        <a:t>On-the-fly DPI adjustable up to 4000 DPI</a:t>
                      </a:r>
                    </a:p>
                    <a:p>
                      <a:pPr marL="171450" marR="0" lvl="0" indent="-17145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700" b="0" dirty="0"/>
                        <a:t>3 Year Warranty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en-US" sz="700" b="1" dirty="0"/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700" b="1" dirty="0"/>
                        <a:t>4Y51C21216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00" b="0" dirty="0"/>
                        <a:t>Rechargeable: 2 - 3 months use, 1.5 - 2 hours to fully charge (may vary based on usage)</a:t>
                      </a:r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700" b="1" dirty="0"/>
                        <a:t>4Y51C33792</a:t>
                      </a:r>
                    </a:p>
                    <a:p>
                      <a:pPr marL="171450" marR="0" lvl="0" indent="-17145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700" b="0" dirty="0"/>
                        <a:t>Ergonomic Full Size</a:t>
                      </a:r>
                    </a:p>
                    <a:p>
                      <a:pPr marL="171450" marR="0" lvl="0" indent="-17145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700" b="0" dirty="0"/>
                        <a:t>Unified USB dongle</a:t>
                      </a:r>
                    </a:p>
                    <a:p>
                      <a:pPr marL="171450" marR="0" lvl="0" indent="-17145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700" b="0" dirty="0"/>
                        <a:t>On-the-fly DPI adjustable up to 2400 DPI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700" b="1" dirty="0"/>
                        <a:t>4Y51C21217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00" b="0" dirty="0"/>
                        <a:t>Wireless and connects to up to 3 devices: 1 x USB-C dongle, 2 x Bluetooth 5.0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00" b="1" dirty="0"/>
                        <a:t>4Y50U45359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00" b="0" dirty="0"/>
                        <a:t>Twist Hinge design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00" b="0" dirty="0"/>
                        <a:t>2.4G wireless or BT 5.0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00" b="0" dirty="0"/>
                        <a:t>2 Month Battery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00" b="0" dirty="0"/>
                        <a:t>Presenter and Mouse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4005942"/>
                  </a:ext>
                </a:extLst>
              </a:tr>
            </a:tbl>
          </a:graphicData>
        </a:graphic>
      </p:graphicFrame>
      <p:graphicFrame>
        <p:nvGraphicFramePr>
          <p:cNvPr id="8" name="Table 2">
            <a:extLst>
              <a:ext uri="{FF2B5EF4-FFF2-40B4-BE49-F238E27FC236}">
                <a16:creationId xmlns:a16="http://schemas.microsoft.com/office/drawing/2014/main" id="{D60E88A0-A241-4D5A-A111-CE746794A923}"/>
              </a:ext>
            </a:extLst>
          </p:cNvPr>
          <p:cNvGraphicFramePr>
            <a:graphicFrameLocks noGrp="1"/>
          </p:cNvGraphicFramePr>
          <p:nvPr/>
        </p:nvGraphicFramePr>
        <p:xfrm>
          <a:off x="233504" y="1284725"/>
          <a:ext cx="11516410" cy="1829683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70000">
                  <a:extLst>
                    <a:ext uri="{9D8B030D-6E8A-4147-A177-3AD203B41FA5}">
                      <a16:colId xmlns:a16="http://schemas.microsoft.com/office/drawing/2014/main" val="1420472604"/>
                    </a:ext>
                  </a:extLst>
                </a:gridCol>
                <a:gridCol w="1857735">
                  <a:extLst>
                    <a:ext uri="{9D8B030D-6E8A-4147-A177-3AD203B41FA5}">
                      <a16:colId xmlns:a16="http://schemas.microsoft.com/office/drawing/2014/main" val="2214487832"/>
                    </a:ext>
                  </a:extLst>
                </a:gridCol>
                <a:gridCol w="1857735">
                  <a:extLst>
                    <a:ext uri="{9D8B030D-6E8A-4147-A177-3AD203B41FA5}">
                      <a16:colId xmlns:a16="http://schemas.microsoft.com/office/drawing/2014/main" val="2520849779"/>
                    </a:ext>
                  </a:extLst>
                </a:gridCol>
                <a:gridCol w="1857735">
                  <a:extLst>
                    <a:ext uri="{9D8B030D-6E8A-4147-A177-3AD203B41FA5}">
                      <a16:colId xmlns:a16="http://schemas.microsoft.com/office/drawing/2014/main" val="1906586290"/>
                    </a:ext>
                  </a:extLst>
                </a:gridCol>
                <a:gridCol w="1857735">
                  <a:extLst>
                    <a:ext uri="{9D8B030D-6E8A-4147-A177-3AD203B41FA5}">
                      <a16:colId xmlns:a16="http://schemas.microsoft.com/office/drawing/2014/main" val="1881144787"/>
                    </a:ext>
                  </a:extLst>
                </a:gridCol>
                <a:gridCol w="1857735">
                  <a:extLst>
                    <a:ext uri="{9D8B030D-6E8A-4147-A177-3AD203B41FA5}">
                      <a16:colId xmlns:a16="http://schemas.microsoft.com/office/drawing/2014/main" val="1284808210"/>
                    </a:ext>
                  </a:extLst>
                </a:gridCol>
                <a:gridCol w="1857735">
                  <a:extLst>
                    <a:ext uri="{9D8B030D-6E8A-4147-A177-3AD203B41FA5}">
                      <a16:colId xmlns:a16="http://schemas.microsoft.com/office/drawing/2014/main" val="662221721"/>
                    </a:ext>
                  </a:extLst>
                </a:gridCol>
              </a:tblGrid>
              <a:tr h="306080">
                <a:tc rowSpan="3">
                  <a:txBody>
                    <a:bodyPr/>
                    <a:lstStyle/>
                    <a:p>
                      <a:r>
                        <a:rPr lang="en-US" sz="1500" b="0" dirty="0">
                          <a:solidFill>
                            <a:srgbClr val="EFEFEF"/>
                          </a:solidFill>
                        </a:rPr>
                        <a:t>Keyboards</a:t>
                      </a:r>
                    </a:p>
                  </a:txBody>
                  <a:tcPr marL="91416" marR="91416" marT="45708" marB="45708" vert="vert270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$19.99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$49.99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$59.99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$59.99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$99.99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$99.99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1866647"/>
                  </a:ext>
                </a:extLst>
              </a:tr>
              <a:tr h="45708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linkClick r:id="rId13"/>
                        </a:rPr>
                        <a:t>Lenovo Essential Wired Keyboard </a:t>
                      </a:r>
                      <a:endParaRPr lang="en-US" sz="800" dirty="0"/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linkClick r:id="rId14"/>
                        </a:rPr>
                        <a:t>Lenovo Smartcard Wired Keyboard II</a:t>
                      </a:r>
                      <a:endParaRPr lang="en-US" sz="800" dirty="0"/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linkClick r:id="rId15"/>
                        </a:rPr>
                        <a:t>Lenovo Go Wireless Numeric Keypad</a:t>
                      </a:r>
                      <a:endParaRPr lang="en-US" sz="800" dirty="0"/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linkClick r:id="rId16"/>
                        </a:rPr>
                        <a:t>Lenovo Professional Wireless Rechargeable Keyboard</a:t>
                      </a:r>
                      <a:endParaRPr lang="en-US" sz="800" dirty="0"/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linkClick r:id="rId17"/>
                        </a:rPr>
                        <a:t>ThinkPad TrackPoint Keyboard II</a:t>
                      </a:r>
                      <a:endParaRPr lang="en-US" sz="800" dirty="0"/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linkClick r:id="rId18"/>
                        </a:rPr>
                        <a:t>Lenovo Go Wireless Split Keyboard</a:t>
                      </a:r>
                      <a:endParaRPr lang="en-US" sz="800" dirty="0"/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6499194"/>
                  </a:ext>
                </a:extLst>
              </a:tr>
              <a:tr h="106652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mpd="sng">
                      <a:noFill/>
                    </a:lnR>
                    <a:lnT w="12700" cmpd="sng">
                      <a:noFill/>
                    </a:lnT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750" b="1" dirty="0"/>
                        <a:t>4Y41C68642 (US English)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750" b="1" dirty="0"/>
                        <a:t>4Y41C68655 (CA French)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50" b="0" dirty="0"/>
                        <a:t>Wired USB-A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50" b="0" dirty="0"/>
                        <a:t>Durable with to 10 M clicks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50" b="0" dirty="0"/>
                        <a:t>Spill resistant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750" b="1" dirty="0"/>
                        <a:t>4Y41B69353 (US English)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750" b="1" dirty="0"/>
                        <a:t>4Y41B69371 (CA French)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50" b="0" dirty="0"/>
                        <a:t>Wired USB-A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50" b="0" dirty="0"/>
                        <a:t>Easy access 30-degree vertical smartcard insertion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50" b="0" dirty="0"/>
                        <a:t>Smartcard 16/32/64KB support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50" b="1" dirty="0"/>
                        <a:t>4Y41C33791</a:t>
                      </a:r>
                    </a:p>
                    <a:p>
                      <a:pPr marL="171450" marR="0" lvl="0" indent="-17145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750" dirty="0"/>
                        <a:t>Wireless Unified USB dongle</a:t>
                      </a:r>
                    </a:p>
                    <a:p>
                      <a:pPr marL="171450" marR="0" lvl="0" indent="-17145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750" dirty="0"/>
                        <a:t>Rechargeable USB-C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50" dirty="0"/>
                        <a:t>1 Year Warranty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750" b="1" dirty="0"/>
                        <a:t>4Y41K04031 (US English)</a:t>
                      </a:r>
                    </a:p>
                    <a:p>
                      <a:pPr algn="l"/>
                      <a:r>
                        <a:rPr lang="en-US" sz="750" b="1" dirty="0"/>
                        <a:t>4Y41K04043 (CA French 445)</a:t>
                      </a:r>
                    </a:p>
                    <a:p>
                      <a:pPr algn="l"/>
                      <a:r>
                        <a:rPr lang="en-US" sz="750" b="1" dirty="0"/>
                        <a:t>4Y41K04044 (CA French 058)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50" dirty="0"/>
                        <a:t>Wireless Bluetooth or Unified USB dongle</a:t>
                      </a:r>
                    </a:p>
                    <a:p>
                      <a:pPr marL="171450" marR="0" lvl="0" indent="-17145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750" dirty="0"/>
                        <a:t>Rechargeable USB-C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50" dirty="0"/>
                        <a:t>Full size, slim profile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50" dirty="0"/>
                        <a:t>3 Year Warranty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50" b="1" dirty="0"/>
                        <a:t>4Y40X49493 (US English)</a:t>
                      </a:r>
                    </a:p>
                    <a:p>
                      <a:r>
                        <a:rPr lang="en-US" sz="750" b="1" dirty="0"/>
                        <a:t>4Y40X49498 (CA French)</a:t>
                      </a:r>
                    </a:p>
                    <a:p>
                      <a:pPr marL="171450" marR="0" lvl="0" indent="-17145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750" dirty="0"/>
                        <a:t>Wireless Bluetooth or Nano USB dongle</a:t>
                      </a:r>
                    </a:p>
                    <a:p>
                      <a:pPr marL="171450" marR="0" lvl="0" indent="-17145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750" dirty="0"/>
                        <a:t>Rechargeable USB-C</a:t>
                      </a:r>
                    </a:p>
                    <a:p>
                      <a:pPr marL="171450" marR="0" lvl="0" indent="-17145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750" dirty="0"/>
                        <a:t>Compact size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50" dirty="0"/>
                        <a:t>1 Year Warranty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50" b="1" dirty="0"/>
                        <a:t>4Y41C33748 (US English)</a:t>
                      </a:r>
                    </a:p>
                    <a:p>
                      <a:r>
                        <a:rPr lang="en-US" sz="750" b="1" dirty="0"/>
                        <a:t>4Y41C33760 (CA French)</a:t>
                      </a:r>
                    </a:p>
                    <a:p>
                      <a:pPr marL="171450" marR="0" lvl="0" indent="-17145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750" dirty="0"/>
                        <a:t>Wireless Unified USB dongle</a:t>
                      </a:r>
                    </a:p>
                    <a:p>
                      <a:pPr marL="171450" marR="0" lvl="0" indent="-17145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750" dirty="0"/>
                        <a:t>Ergonomic full size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750" dirty="0"/>
                        <a:t>1 Year Warranty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1901238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60192EA6-E8D1-4989-9BF3-923A407F7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03003" y="3069135"/>
            <a:ext cx="772746" cy="77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B9139CCA-9C37-4854-8B4B-96D83F3FA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5082" y="3069135"/>
            <a:ext cx="939917" cy="70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138564C3-6E0D-483C-A7EB-2D6C8FB94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7449" y="2970127"/>
            <a:ext cx="1116061" cy="837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D790660-DA9D-D975-E684-11C36CD9A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email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9812" y="2913490"/>
            <a:ext cx="1392587" cy="92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8CF9ACB-D1E4-8570-0E7D-4BDBA1688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44873" y="2727095"/>
            <a:ext cx="1209131" cy="120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230D6368-45F5-682A-DD66-6BAFFDCF0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6683" y="3081624"/>
            <a:ext cx="554714" cy="554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8BF2FFB2-799D-FEF3-F9DD-572019CE7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461" y="5573275"/>
            <a:ext cx="704055" cy="93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id="{6C28E622-2011-CDD1-7565-AF04E6DAF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5246" y="5908286"/>
            <a:ext cx="638710" cy="63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25423436-AB46-6A60-8301-5321FC320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424" y="5917011"/>
            <a:ext cx="660897" cy="66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0">
            <a:extLst>
              <a:ext uri="{FF2B5EF4-FFF2-40B4-BE49-F238E27FC236}">
                <a16:creationId xmlns:a16="http://schemas.microsoft.com/office/drawing/2014/main" id="{EAD00C4E-0F8B-59E3-33DF-CB0835F62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4556" y="5621359"/>
            <a:ext cx="1085485" cy="108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5487753B-B830-8C9B-9073-536BA873A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5046" y="5785897"/>
            <a:ext cx="774353" cy="77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4">
            <a:extLst>
              <a:ext uri="{FF2B5EF4-FFF2-40B4-BE49-F238E27FC236}">
                <a16:creationId xmlns:a16="http://schemas.microsoft.com/office/drawing/2014/main" id="{3C2CACCF-BBEA-9BDB-7160-28A5D8A48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7137" y="5881752"/>
            <a:ext cx="793299" cy="79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6">
            <a:extLst>
              <a:ext uri="{FF2B5EF4-FFF2-40B4-BE49-F238E27FC236}">
                <a16:creationId xmlns:a16="http://schemas.microsoft.com/office/drawing/2014/main" id="{9F006B5D-A922-81FD-D7C7-1553F0BF0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1304" y="5731459"/>
            <a:ext cx="1020314" cy="1020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>
            <a:extLst>
              <a:ext uri="{FF2B5EF4-FFF2-40B4-BE49-F238E27FC236}">
                <a16:creationId xmlns:a16="http://schemas.microsoft.com/office/drawing/2014/main" id="{0D033877-3295-8F84-79EA-379F109BC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8792" y="5721106"/>
            <a:ext cx="900246" cy="90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42C71BEB-06D9-6326-DE8F-C6165612B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0178" y="5717893"/>
            <a:ext cx="671652" cy="100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F981AA75-4A6B-7BCA-C5EB-7A33322F9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1092" y="5908286"/>
            <a:ext cx="774352" cy="58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C9949131-D9EB-02D5-6E74-A30BE2339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0043" y="5899245"/>
            <a:ext cx="683045" cy="91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C0D45F9F-0316-765B-0DAE-8746EB518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44626" y="5959326"/>
            <a:ext cx="790563" cy="79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772572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6D4E8-B5F9-4E26-AE0D-C9F634B2E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Laptop Accessories: Cases and Bags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53BAEB-1CC2-4E40-B27A-E7F69F5BEB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1218987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/>
              <a:pPr/>
              <a:t>69</a:t>
            </a:fld>
            <a:endParaRPr lang="en-US" dirty="0"/>
          </a:p>
        </p:txBody>
      </p:sp>
      <p:graphicFrame>
        <p:nvGraphicFramePr>
          <p:cNvPr id="7" name="Table 18">
            <a:extLst>
              <a:ext uri="{FF2B5EF4-FFF2-40B4-BE49-F238E27FC236}">
                <a16:creationId xmlns:a16="http://schemas.microsoft.com/office/drawing/2014/main" id="{571DB239-4CDD-4AFB-85A4-6B6063AB2400}"/>
              </a:ext>
            </a:extLst>
          </p:cNvPr>
          <p:cNvGraphicFramePr>
            <a:graphicFrameLocks noGrp="1"/>
          </p:cNvGraphicFramePr>
          <p:nvPr/>
        </p:nvGraphicFramePr>
        <p:xfrm>
          <a:off x="316717" y="3153585"/>
          <a:ext cx="7523615" cy="1026163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464120">
                  <a:extLst>
                    <a:ext uri="{9D8B030D-6E8A-4147-A177-3AD203B41FA5}">
                      <a16:colId xmlns:a16="http://schemas.microsoft.com/office/drawing/2014/main" val="1708317087"/>
                    </a:ext>
                  </a:extLst>
                </a:gridCol>
                <a:gridCol w="1379942">
                  <a:extLst>
                    <a:ext uri="{9D8B030D-6E8A-4147-A177-3AD203B41FA5}">
                      <a16:colId xmlns:a16="http://schemas.microsoft.com/office/drawing/2014/main" val="2151601019"/>
                    </a:ext>
                  </a:extLst>
                </a:gridCol>
                <a:gridCol w="1379942">
                  <a:extLst>
                    <a:ext uri="{9D8B030D-6E8A-4147-A177-3AD203B41FA5}">
                      <a16:colId xmlns:a16="http://schemas.microsoft.com/office/drawing/2014/main" val="3598386839"/>
                    </a:ext>
                  </a:extLst>
                </a:gridCol>
                <a:gridCol w="1335070">
                  <a:extLst>
                    <a:ext uri="{9D8B030D-6E8A-4147-A177-3AD203B41FA5}">
                      <a16:colId xmlns:a16="http://schemas.microsoft.com/office/drawing/2014/main" val="1213922113"/>
                    </a:ext>
                  </a:extLst>
                </a:gridCol>
                <a:gridCol w="1488816">
                  <a:extLst>
                    <a:ext uri="{9D8B030D-6E8A-4147-A177-3AD203B41FA5}">
                      <a16:colId xmlns:a16="http://schemas.microsoft.com/office/drawing/2014/main" val="3114445237"/>
                    </a:ext>
                  </a:extLst>
                </a:gridCol>
                <a:gridCol w="1475725">
                  <a:extLst>
                    <a:ext uri="{9D8B030D-6E8A-4147-A177-3AD203B41FA5}">
                      <a16:colId xmlns:a16="http://schemas.microsoft.com/office/drawing/2014/main" val="2758686496"/>
                    </a:ext>
                  </a:extLst>
                </a:gridCol>
              </a:tblGrid>
              <a:tr h="274249">
                <a:tc rowSpan="3">
                  <a:txBody>
                    <a:bodyPr/>
                    <a:lstStyle/>
                    <a:p>
                      <a:r>
                        <a:rPr lang="en-US" sz="1500" b="0" dirty="0">
                          <a:solidFill>
                            <a:srgbClr val="FFFFFF"/>
                          </a:solidFill>
                        </a:rPr>
                        <a:t>Backpacks</a:t>
                      </a:r>
                    </a:p>
                  </a:txBody>
                  <a:tcPr marL="91416" marR="91416" marT="45708" marB="45708" vert="vert27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$24.99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$34.99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$49.99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$89.99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$79.99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1483810"/>
                  </a:ext>
                </a:extLst>
              </a:tr>
              <a:tr h="33519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linkClick r:id="rId2"/>
                        </a:rPr>
                        <a:t>ThinkPad 16” Basic Backpack</a:t>
                      </a:r>
                      <a:endParaRPr lang="en-US" sz="800" dirty="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linkClick r:id="rId3"/>
                        </a:rPr>
                        <a:t>ThinkPad Essential 16” Backpack (Eco)</a:t>
                      </a:r>
                      <a:endParaRPr lang="en-US" sz="800" dirty="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linkClick r:id="rId4"/>
                        </a:rPr>
                        <a:t>ThinkPad Essential Plus 16” Backpack (Eco) </a:t>
                      </a:r>
                      <a:endParaRPr lang="en-US" sz="800" dirty="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linkClick r:id="rId5"/>
                        </a:rPr>
                        <a:t>ThinkPad 16” Professional Backpack</a:t>
                      </a:r>
                      <a:endParaRPr lang="en-US" sz="800" dirty="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linkClick r:id="rId6"/>
                        </a:rPr>
                        <a:t>ThinkBook Plus Gen 3 Sling Backpack</a:t>
                      </a:r>
                      <a:endParaRPr lang="en-US" sz="800" dirty="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5545179"/>
                  </a:ext>
                </a:extLst>
              </a:tr>
              <a:tr h="416611">
                <a:tc v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800" b="1" dirty="0"/>
                        <a:t>4X40K09936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/>
                        <a:t>4X1C12468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800" b="1" dirty="0"/>
                        <a:t>4X41A30364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tx1"/>
                          </a:solidFill>
                        </a:rPr>
                        <a:t>4X40Q26383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/>
                        <a:t>4X41J35812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4005942"/>
                  </a:ext>
                </a:extLst>
              </a:tr>
            </a:tbl>
          </a:graphicData>
        </a:graphic>
      </p:graphicFrame>
      <p:graphicFrame>
        <p:nvGraphicFramePr>
          <p:cNvPr id="8" name="Table 2">
            <a:extLst>
              <a:ext uri="{FF2B5EF4-FFF2-40B4-BE49-F238E27FC236}">
                <a16:creationId xmlns:a16="http://schemas.microsoft.com/office/drawing/2014/main" id="{35FFF9BF-690B-4DD2-84BA-B8178668E746}"/>
              </a:ext>
            </a:extLst>
          </p:cNvPr>
          <p:cNvGraphicFramePr>
            <a:graphicFrameLocks noGrp="1"/>
          </p:cNvGraphicFramePr>
          <p:nvPr/>
        </p:nvGraphicFramePr>
        <p:xfrm>
          <a:off x="316717" y="1241604"/>
          <a:ext cx="10504408" cy="1265851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67050">
                  <a:extLst>
                    <a:ext uri="{9D8B030D-6E8A-4147-A177-3AD203B41FA5}">
                      <a16:colId xmlns:a16="http://schemas.microsoft.com/office/drawing/2014/main" val="1420472604"/>
                    </a:ext>
                  </a:extLst>
                </a:gridCol>
                <a:gridCol w="1047310">
                  <a:extLst>
                    <a:ext uri="{9D8B030D-6E8A-4147-A177-3AD203B41FA5}">
                      <a16:colId xmlns:a16="http://schemas.microsoft.com/office/drawing/2014/main" val="2771983424"/>
                    </a:ext>
                  </a:extLst>
                </a:gridCol>
                <a:gridCol w="1047310">
                  <a:extLst>
                    <a:ext uri="{9D8B030D-6E8A-4147-A177-3AD203B41FA5}">
                      <a16:colId xmlns:a16="http://schemas.microsoft.com/office/drawing/2014/main" val="2214487832"/>
                    </a:ext>
                  </a:extLst>
                </a:gridCol>
                <a:gridCol w="1047310">
                  <a:extLst>
                    <a:ext uri="{9D8B030D-6E8A-4147-A177-3AD203B41FA5}">
                      <a16:colId xmlns:a16="http://schemas.microsoft.com/office/drawing/2014/main" val="2520849779"/>
                    </a:ext>
                  </a:extLst>
                </a:gridCol>
                <a:gridCol w="1047310">
                  <a:extLst>
                    <a:ext uri="{9D8B030D-6E8A-4147-A177-3AD203B41FA5}">
                      <a16:colId xmlns:a16="http://schemas.microsoft.com/office/drawing/2014/main" val="1906586290"/>
                    </a:ext>
                  </a:extLst>
                </a:gridCol>
                <a:gridCol w="1047310">
                  <a:extLst>
                    <a:ext uri="{9D8B030D-6E8A-4147-A177-3AD203B41FA5}">
                      <a16:colId xmlns:a16="http://schemas.microsoft.com/office/drawing/2014/main" val="4140194010"/>
                    </a:ext>
                  </a:extLst>
                </a:gridCol>
                <a:gridCol w="1047310">
                  <a:extLst>
                    <a:ext uri="{9D8B030D-6E8A-4147-A177-3AD203B41FA5}">
                      <a16:colId xmlns:a16="http://schemas.microsoft.com/office/drawing/2014/main" val="3327885764"/>
                    </a:ext>
                  </a:extLst>
                </a:gridCol>
                <a:gridCol w="389695">
                  <a:extLst>
                    <a:ext uri="{9D8B030D-6E8A-4147-A177-3AD203B41FA5}">
                      <a16:colId xmlns:a16="http://schemas.microsoft.com/office/drawing/2014/main" val="816171116"/>
                    </a:ext>
                  </a:extLst>
                </a:gridCol>
                <a:gridCol w="1154601">
                  <a:extLst>
                    <a:ext uri="{9D8B030D-6E8A-4147-A177-3AD203B41FA5}">
                      <a16:colId xmlns:a16="http://schemas.microsoft.com/office/drawing/2014/main" val="3319704170"/>
                    </a:ext>
                  </a:extLst>
                </a:gridCol>
                <a:gridCol w="1154601">
                  <a:extLst>
                    <a:ext uri="{9D8B030D-6E8A-4147-A177-3AD203B41FA5}">
                      <a16:colId xmlns:a16="http://schemas.microsoft.com/office/drawing/2014/main" val="618381815"/>
                    </a:ext>
                  </a:extLst>
                </a:gridCol>
                <a:gridCol w="1154601">
                  <a:extLst>
                    <a:ext uri="{9D8B030D-6E8A-4147-A177-3AD203B41FA5}">
                      <a16:colId xmlns:a16="http://schemas.microsoft.com/office/drawing/2014/main" val="3102654194"/>
                    </a:ext>
                  </a:extLst>
                </a:gridCol>
              </a:tblGrid>
              <a:tr h="274249">
                <a:tc rowSpan="3">
                  <a:txBody>
                    <a:bodyPr/>
                    <a:lstStyle/>
                    <a:p>
                      <a:r>
                        <a:rPr lang="en-US" sz="1500" b="0" dirty="0" err="1">
                          <a:solidFill>
                            <a:srgbClr val="EFEFEF"/>
                          </a:solidFill>
                        </a:rPr>
                        <a:t>Toploads</a:t>
                      </a:r>
                      <a:endParaRPr lang="en-US" sz="1500" b="0" dirty="0">
                        <a:solidFill>
                          <a:srgbClr val="EFEFEF"/>
                        </a:solidFill>
                      </a:endParaRPr>
                    </a:p>
                  </a:txBody>
                  <a:tcPr marL="91416" marR="91416" marT="45708" marB="45708" vert="vert270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$19.99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$29.99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$29.99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$39.99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$59.99</a:t>
                      </a:r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$74.99</a:t>
                      </a:r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FEFE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Sleeves</a:t>
                      </a:r>
                    </a:p>
                  </a:txBody>
                  <a:tcPr marL="91416" marR="91416" marT="45708" marB="45708" vert="vert27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$17.99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$19.99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21.99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1866647"/>
                  </a:ext>
                </a:extLst>
              </a:tr>
              <a:tr h="33519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linkClick r:id="rId7"/>
                        </a:rPr>
                        <a:t>ThinkPad 16” Basic Topload</a:t>
                      </a:r>
                      <a:endParaRPr lang="en-US" sz="800" dirty="0"/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linkClick r:id="rId8"/>
                        </a:rPr>
                        <a:t>ThinkPad 16” Essential Messenger</a:t>
                      </a:r>
                      <a:endParaRPr lang="en-US" sz="800" dirty="0"/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hlinkClick r:id="rId9"/>
                        </a:rPr>
                        <a:t>ThinkPad Essential 16” Topload (Eco)</a:t>
                      </a:r>
                      <a:endParaRPr lang="en-US" sz="800" dirty="0"/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hlinkClick r:id="rId10"/>
                        </a:rPr>
                        <a:t>ThinkPad Essential Plus 16” Topload (Eco)</a:t>
                      </a:r>
                      <a:endParaRPr lang="en-US" sz="800" dirty="0"/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hlinkClick r:id="rId11"/>
                        </a:rPr>
                        <a:t>ThinkPad 14” Professional Slim Topload</a:t>
                      </a:r>
                      <a:endParaRPr lang="en-US" sz="800" dirty="0"/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hlinkClick r:id="rId12"/>
                        </a:rPr>
                        <a:t>ThinkPad 16” Professional Topload</a:t>
                      </a:r>
                      <a:endParaRPr lang="en-US" sz="800" dirty="0"/>
                    </a:p>
                    <a:p>
                      <a:pPr algn="ctr"/>
                      <a:endParaRPr lang="en-US" sz="800" dirty="0"/>
                    </a:p>
                  </a:txBody>
                  <a:tcPr marL="91416" marR="91416" marT="45708" marB="45708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linkClick r:id="rId13"/>
                        </a:rPr>
                        <a:t>ThinkBook 13" Sleeve</a:t>
                      </a:r>
                      <a:endParaRPr lang="en-US" sz="800" dirty="0"/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linkClick r:id="rId14"/>
                        </a:rPr>
                        <a:t>ThinkBook 14" Sleeve</a:t>
                      </a:r>
                      <a:endParaRPr lang="en-US" sz="800" dirty="0"/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linkClick r:id="rId14"/>
                        </a:rPr>
                        <a:t>ThinkBook 15-16” Sleeve</a:t>
                      </a:r>
                      <a:endParaRPr lang="en-US" sz="800" dirty="0"/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6499194"/>
                  </a:ext>
                </a:extLst>
              </a:tr>
              <a:tr h="4124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800" b="1" dirty="0"/>
                        <a:t>4X40Y95214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800" b="1" dirty="0">
                          <a:solidFill>
                            <a:schemeClr val="tx1"/>
                          </a:solidFill>
                        </a:rPr>
                        <a:t>4X40Y92515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solidFill>
                            <a:schemeClr val="tx1"/>
                          </a:solidFill>
                        </a:rPr>
                        <a:t>4X41C12469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800" b="1" dirty="0"/>
                        <a:t>4X41A30365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800" b="1" dirty="0"/>
                        <a:t>4X40W19826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800" b="1" dirty="0"/>
                        <a:t>4X40Q26384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8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/>
                        <a:t>4X41B65330</a:t>
                      </a:r>
                    </a:p>
                    <a:p>
                      <a:pPr algn="ctr"/>
                      <a:endParaRPr lang="en-US" sz="800" b="1" dirty="0"/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/>
                        <a:t>4X40X67058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/>
                        <a:t>4X41B65332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9094800"/>
                  </a:ext>
                </a:extLst>
              </a:tr>
            </a:tbl>
          </a:graphicData>
        </a:graphic>
      </p:graphicFrame>
      <p:pic>
        <p:nvPicPr>
          <p:cNvPr id="9" name="Picture 16">
            <a:extLst>
              <a:ext uri="{FF2B5EF4-FFF2-40B4-BE49-F238E27FC236}">
                <a16:creationId xmlns:a16="http://schemas.microsoft.com/office/drawing/2014/main" id="{322CA9C7-0CE1-49D1-8FE9-F6C06FBF6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1485" y="4047921"/>
            <a:ext cx="902927" cy="902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8">
            <a:extLst>
              <a:ext uri="{FF2B5EF4-FFF2-40B4-BE49-F238E27FC236}">
                <a16:creationId xmlns:a16="http://schemas.microsoft.com/office/drawing/2014/main" id="{36CB7A83-EDB2-46B1-BB5D-C734860C6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3259" y="2299438"/>
            <a:ext cx="703301" cy="70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7CFB0E98-C242-456A-8FF3-7E12F3749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144" y="2199088"/>
            <a:ext cx="832936" cy="83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>
            <a:extLst>
              <a:ext uri="{FF2B5EF4-FFF2-40B4-BE49-F238E27FC236}">
                <a16:creationId xmlns:a16="http://schemas.microsoft.com/office/drawing/2014/main" id="{769CB451-B4AF-467D-9879-0B3071773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7690" y="2300393"/>
            <a:ext cx="703301" cy="70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15CA97C-01A9-4CD6-ABC2-FA3ADC58C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1720" y="2277480"/>
            <a:ext cx="547038" cy="43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0">
            <a:extLst>
              <a:ext uri="{FF2B5EF4-FFF2-40B4-BE49-F238E27FC236}">
                <a16:creationId xmlns:a16="http://schemas.microsoft.com/office/drawing/2014/main" id="{C73365EB-81FE-40A1-9D5D-4FE8A9E7F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8677" y="2285327"/>
            <a:ext cx="547038" cy="43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>
            <a:extLst>
              <a:ext uri="{FF2B5EF4-FFF2-40B4-BE49-F238E27FC236}">
                <a16:creationId xmlns:a16="http://schemas.microsoft.com/office/drawing/2014/main" id="{B518C6C4-A4CE-461A-A7BF-F4A80E449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8533" y="2291783"/>
            <a:ext cx="547038" cy="43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0" name="Table 18">
            <a:extLst>
              <a:ext uri="{FF2B5EF4-FFF2-40B4-BE49-F238E27FC236}">
                <a16:creationId xmlns:a16="http://schemas.microsoft.com/office/drawing/2014/main" id="{CB10D5D6-3F82-4941-BB0A-A42E77342A39}"/>
              </a:ext>
            </a:extLst>
          </p:cNvPr>
          <p:cNvGraphicFramePr>
            <a:graphicFrameLocks noGrp="1"/>
          </p:cNvGraphicFramePr>
          <p:nvPr/>
        </p:nvGraphicFramePr>
        <p:xfrm>
          <a:off x="316717" y="4899968"/>
          <a:ext cx="8945011" cy="1554408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426859">
                  <a:extLst>
                    <a:ext uri="{9D8B030D-6E8A-4147-A177-3AD203B41FA5}">
                      <a16:colId xmlns:a16="http://schemas.microsoft.com/office/drawing/2014/main" val="1708317087"/>
                    </a:ext>
                  </a:extLst>
                </a:gridCol>
                <a:gridCol w="1477038">
                  <a:extLst>
                    <a:ext uri="{9D8B030D-6E8A-4147-A177-3AD203B41FA5}">
                      <a16:colId xmlns:a16="http://schemas.microsoft.com/office/drawing/2014/main" val="3598386839"/>
                    </a:ext>
                  </a:extLst>
                </a:gridCol>
                <a:gridCol w="1341522">
                  <a:extLst>
                    <a:ext uri="{9D8B030D-6E8A-4147-A177-3AD203B41FA5}">
                      <a16:colId xmlns:a16="http://schemas.microsoft.com/office/drawing/2014/main" val="1213922113"/>
                    </a:ext>
                  </a:extLst>
                </a:gridCol>
                <a:gridCol w="1467648">
                  <a:extLst>
                    <a:ext uri="{9D8B030D-6E8A-4147-A177-3AD203B41FA5}">
                      <a16:colId xmlns:a16="http://schemas.microsoft.com/office/drawing/2014/main" val="3114445237"/>
                    </a:ext>
                  </a:extLst>
                </a:gridCol>
                <a:gridCol w="1375920">
                  <a:extLst>
                    <a:ext uri="{9D8B030D-6E8A-4147-A177-3AD203B41FA5}">
                      <a16:colId xmlns:a16="http://schemas.microsoft.com/office/drawing/2014/main" val="2758686496"/>
                    </a:ext>
                  </a:extLst>
                </a:gridCol>
                <a:gridCol w="1428012">
                  <a:extLst>
                    <a:ext uri="{9D8B030D-6E8A-4147-A177-3AD203B41FA5}">
                      <a16:colId xmlns:a16="http://schemas.microsoft.com/office/drawing/2014/main" val="2844595810"/>
                    </a:ext>
                  </a:extLst>
                </a:gridCol>
                <a:gridCol w="1428012">
                  <a:extLst>
                    <a:ext uri="{9D8B030D-6E8A-4147-A177-3AD203B41FA5}">
                      <a16:colId xmlns:a16="http://schemas.microsoft.com/office/drawing/2014/main" val="36678445"/>
                    </a:ext>
                  </a:extLst>
                </a:gridCol>
              </a:tblGrid>
              <a:tr h="196990">
                <a:tc rowSpan="3">
                  <a:txBody>
                    <a:bodyPr/>
                    <a:lstStyle/>
                    <a:p>
                      <a:r>
                        <a:rPr lang="en-US" sz="1500" b="0" dirty="0">
                          <a:solidFill>
                            <a:srgbClr val="FFFFFF"/>
                          </a:solidFill>
                        </a:rPr>
                        <a:t>EDU Cases</a:t>
                      </a:r>
                    </a:p>
                  </a:txBody>
                  <a:tcPr marL="91416" marR="91416" marT="45708" marB="45708" vert="vert27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$39.99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$39.99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$39.99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$39.99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$29.99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1483810"/>
                  </a:ext>
                </a:extLst>
              </a:tr>
              <a:tr h="24077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hlinkClick r:id="rId19"/>
                        </a:rPr>
                        <a:t>Lenovo Case for 100e Chrome Intel G2 and Win G2</a:t>
                      </a:r>
                      <a:endParaRPr lang="en-US" sz="800" dirty="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hlinkClick r:id="rId20"/>
                        </a:rPr>
                        <a:t>Lenovo Case for 100e Chrome MTK (Gen 2)</a:t>
                      </a:r>
                      <a:endParaRPr lang="en-US" sz="800" dirty="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hlinkClick r:id="rId21"/>
                        </a:rPr>
                        <a:t>Lenovo Case for 300e Chrome MTK G2 and Win G2</a:t>
                      </a:r>
                      <a:endParaRPr lang="en-US" sz="800" dirty="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hlinkClick r:id="rId22"/>
                        </a:rPr>
                        <a:t>Lenovo Case for 300e Chrome Intel G2 and 500e Chrome Intel/AMD G2</a:t>
                      </a:r>
                      <a:endParaRPr lang="en-US" sz="800" dirty="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800" dirty="0">
                          <a:hlinkClick r:id="rId23"/>
                        </a:rPr>
                        <a:t>Lenovo Case by Targus for Lenovo 100e Chromebook Gen 3 / 100w Gen 3</a:t>
                      </a:r>
                      <a:endParaRPr lang="en-US" sz="800" dirty="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hlinkClick r:id="rId24"/>
                        </a:rPr>
                        <a:t>Lenovo Case by Targus for Lenovo 300e/500e Chromebook Gen 3 and 300w/500w Gen 3</a:t>
                      </a:r>
                      <a:endParaRPr lang="en-US" sz="800" dirty="0"/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5545179"/>
                  </a:ext>
                </a:extLst>
              </a:tr>
              <a:tr h="503446">
                <a:tc v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tx1"/>
                          </a:solidFill>
                        </a:rPr>
                        <a:t>4X40V09688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Snap-on installation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800" b="0" dirty="0"/>
                        <a:t>Reinforced corners and edges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tx1"/>
                          </a:solidFill>
                        </a:rPr>
                        <a:t>4X40V09689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Snap-on installation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800" b="0" dirty="0"/>
                        <a:t>Reinforced corners and edges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800" b="1" dirty="0"/>
                        <a:t>4X40V09690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800" dirty="0"/>
                        <a:t>Snap-on installation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800" dirty="0"/>
                        <a:t>Reinforced  corners and edges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/>
                        <a:t>4X40V09691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800" b="0" dirty="0"/>
                        <a:t>Hinge Folds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800" b="0" dirty="0"/>
                        <a:t>Snap-on installation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800" b="0" dirty="0"/>
                        <a:t>Reinforced corners and edges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800" b="1" dirty="0"/>
                        <a:t>4Z11D05518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800" b="0" dirty="0"/>
                        <a:t>Snap-on Installation 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800" b="0" dirty="0"/>
                        <a:t>Extra protection against damage, dents, and scratches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800" b="1" dirty="0"/>
                        <a:t>4Z11D05519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800" b="0" dirty="0"/>
                        <a:t>Snap-on installation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800" b="0" dirty="0"/>
                        <a:t>Extra protection against damage, dents, and scratches</a:t>
                      </a:r>
                    </a:p>
                  </a:txBody>
                  <a:tcPr marL="91416" marR="91416" marT="45708" marB="45708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4005942"/>
                  </a:ext>
                </a:extLst>
              </a:tr>
            </a:tbl>
          </a:graphicData>
        </a:graphic>
      </p:graphicFrame>
      <p:pic>
        <p:nvPicPr>
          <p:cNvPr id="31" name="Picture 30" descr="A picture containing text, monitor, electronics, screen&#10;&#10;Description automatically generated">
            <a:extLst>
              <a:ext uri="{FF2B5EF4-FFF2-40B4-BE49-F238E27FC236}">
                <a16:creationId xmlns:a16="http://schemas.microsoft.com/office/drawing/2014/main" id="{7417419D-31AE-4611-A1DC-A55C1EB7172F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0431" y="5856940"/>
            <a:ext cx="926314" cy="694736"/>
          </a:xfrm>
          <a:prstGeom prst="rect">
            <a:avLst/>
          </a:prstGeom>
        </p:spPr>
      </p:pic>
      <p:pic>
        <p:nvPicPr>
          <p:cNvPr id="32" name="Picture 31" descr="A picture containing text, table, indoor, desk&#10;&#10;Description automatically generated">
            <a:extLst>
              <a:ext uri="{FF2B5EF4-FFF2-40B4-BE49-F238E27FC236}">
                <a16:creationId xmlns:a16="http://schemas.microsoft.com/office/drawing/2014/main" id="{9DA0DDC7-7CE5-4BD6-A02E-60125322AF98}"/>
              </a:ext>
            </a:extLst>
          </p:cNvPr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0133" y="5399151"/>
            <a:ext cx="853612" cy="640209"/>
          </a:xfrm>
          <a:prstGeom prst="rect">
            <a:avLst/>
          </a:prstGeom>
        </p:spPr>
      </p:pic>
      <p:pic>
        <p:nvPicPr>
          <p:cNvPr id="33" name="Picture 28">
            <a:extLst>
              <a:ext uri="{FF2B5EF4-FFF2-40B4-BE49-F238E27FC236}">
                <a16:creationId xmlns:a16="http://schemas.microsoft.com/office/drawing/2014/main" id="{F52E07B6-B09F-4328-B9C3-FE9DF6FFF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10094" y="5007629"/>
            <a:ext cx="1050039" cy="59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B18AC59-ED57-CE82-4B64-06D62EA6C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9981" y="4087014"/>
            <a:ext cx="567547" cy="75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CB31B23-8D20-C7DE-4C60-55654C3D1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1254" y="2385842"/>
            <a:ext cx="724010" cy="543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8C6BEB9-7693-0E8F-9ED5-16254395A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4227" y="2267011"/>
            <a:ext cx="724010" cy="72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1DCB783B-C5CA-1C7B-62D2-867D9AB20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7309" y="2374120"/>
            <a:ext cx="852563" cy="56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B02A585E-32F5-F2AA-893A-1C90A870A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5948" y="4100275"/>
            <a:ext cx="576758" cy="769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6497FDB0-589E-EE24-41D8-837E1539D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6366" y="3983213"/>
            <a:ext cx="677195" cy="902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0B0F6AF9-067F-FE38-3B3F-9F55C1E92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email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4889" b="90000" l="9877" r="89815">
                        <a14:foregroundMark x1="42901" y1="8222" x2="42901" y2="8222"/>
                        <a14:foregroundMark x1="47531" y1="4889" x2="47531" y2="4889"/>
                        <a14:foregroundMark x1="46605" y1="68667" x2="46605" y2="6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9081" y="4016429"/>
            <a:ext cx="728666" cy="101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31671B3B-5F12-2ED9-D90D-B8957E119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08212" y="5329804"/>
            <a:ext cx="694736" cy="69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1CBCF07-2C5A-C921-64B7-FBE3204CB072}"/>
              </a:ext>
            </a:extLst>
          </p:cNvPr>
          <p:cNvSpPr txBox="1"/>
          <p:nvPr/>
        </p:nvSpPr>
        <p:spPr>
          <a:xfrm>
            <a:off x="4195955" y="6583140"/>
            <a:ext cx="609447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/>
              <a:t>*All cases shown on this page include Limited Lifetime Warranty Protection </a:t>
            </a:r>
          </a:p>
        </p:txBody>
      </p:sp>
    </p:spTree>
    <p:extLst>
      <p:ext uri="{BB962C8B-B14F-4D97-AF65-F5344CB8AC3E}">
        <p14:creationId xmlns:p14="http://schemas.microsoft.com/office/powerpoint/2010/main" val="3663672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9FA33-45B8-4FF7-94CE-D10942AFC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Premium ThinkPad T and X Series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E8A8EE-2129-40C4-842D-988291A9D2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7</a:t>
            </a:fld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5590F6C-696C-462F-B90E-627BFB2D868D}"/>
              </a:ext>
            </a:extLst>
          </p:cNvPr>
          <p:cNvGraphicFramePr>
            <a:graphicFrameLocks noGrp="1"/>
          </p:cNvGraphicFramePr>
          <p:nvPr/>
        </p:nvGraphicFramePr>
        <p:xfrm>
          <a:off x="0" y="1026666"/>
          <a:ext cx="5262935" cy="2223349"/>
        </p:xfrm>
        <a:graphic>
          <a:graphicData uri="http://schemas.openxmlformats.org/drawingml/2006/table">
            <a:tbl>
              <a:tblPr firstRow="1"/>
              <a:tblGrid>
                <a:gridCol w="2915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20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7312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8151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01506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009717">
                  <a:extLst>
                    <a:ext uri="{9D8B030D-6E8A-4147-A177-3AD203B41FA5}">
                      <a16:colId xmlns:a16="http://schemas.microsoft.com/office/drawing/2014/main" val="1848802128"/>
                    </a:ext>
                  </a:extLst>
                </a:gridCol>
              </a:tblGrid>
              <a:tr h="167626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T14 G3 (Intel)</a:t>
                      </a:r>
                    </a:p>
                  </a:txBody>
                  <a:tcPr marL="0" marR="0" marT="66546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cs typeface="Arial" charset="0"/>
                        </a:rPr>
                        <a:t>$1,535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cs typeface="Arial" charset="0"/>
                        </a:rPr>
                        <a:t>$1,637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cs typeface="Arial" charset="0"/>
                        </a:rPr>
                        <a:t>$1,683</a:t>
                      </a:r>
                      <a:endParaRPr kumimoji="0" lang="en-US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$1,775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cs typeface="Arial" charset="0"/>
                        </a:rPr>
                        <a:t>$1,821</a:t>
                      </a:r>
                      <a:endParaRPr kumimoji="0" lang="en-US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8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$75</a:t>
                      </a: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$50</a:t>
                      </a:r>
                      <a:endParaRPr kumimoji="0" lang="en-US" sz="7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$75</a:t>
                      </a:r>
                      <a:endParaRPr kumimoji="0" lang="en-US" sz="7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$50</a:t>
                      </a: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71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21AH00BQUS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21AH00BPUS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21AH00BRUS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21AH00BSUS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21AH00LKUS - Grey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56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i5-1235 U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i5-1235 U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i5-1235 U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i7-1260 P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i7-1260 P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263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263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PCIe SSD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56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14" FHD + IR Cam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14" FHD </a:t>
                      </a:r>
                      <a:r>
                        <a:rPr lang="en-US" sz="600" b="1" i="0" u="none" strike="noStrike" kern="1200" baseline="0" dirty="0">
                          <a:solidFill>
                            <a:schemeClr val="accent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r>
                        <a:rPr lang="en-US" sz="6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+ IR Cam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14" FHD +IR Cam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14" FHD </a:t>
                      </a:r>
                      <a:r>
                        <a:rPr lang="en-US" sz="600" b="1" i="0" u="none" strike="noStrike" kern="1200" baseline="0" dirty="0">
                          <a:solidFill>
                            <a:schemeClr val="accent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r>
                        <a:rPr lang="en-US" sz="6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+ IR Cam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658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 dirty="0"/>
                        <a:t>Camera, Backlit Keyboard, FPR, 2x2 + BT5.2, BT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dirty="0"/>
                        <a:t>Camera, Backlit Keyboard, FPR, 2x2 + BT5.2, BT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dirty="0"/>
                        <a:t>Camera, Backlit Keyboard, FPR, 2x2 + BT5.2, BT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dirty="0"/>
                        <a:t>Camera, Backlit Keyboard, FPR, 2x2 + BT5.2, BT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dirty="0"/>
                        <a:t>Camera, Backlit Keyboard, FPR, 2x2 + BT5.2, BT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556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50Wh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50Wh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50Wh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50Wh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50Wh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8076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DG Win 10 Pro 64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DG Win 10 Pro 64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DG Win 10 Pro 64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DG Win 10 Pro 64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Windows 11 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556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29A230C-884D-4193-9B8A-65BE9BD8F606}"/>
              </a:ext>
            </a:extLst>
          </p:cNvPr>
          <p:cNvGraphicFramePr>
            <a:graphicFrameLocks noGrp="1"/>
          </p:cNvGraphicFramePr>
          <p:nvPr/>
        </p:nvGraphicFramePr>
        <p:xfrm>
          <a:off x="5851358" y="971863"/>
          <a:ext cx="3444503" cy="2278152"/>
        </p:xfrm>
        <a:graphic>
          <a:graphicData uri="http://schemas.openxmlformats.org/drawingml/2006/table">
            <a:tbl>
              <a:tblPr firstRow="1"/>
              <a:tblGrid>
                <a:gridCol w="3155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32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43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01332">
                  <a:extLst>
                    <a:ext uri="{9D8B030D-6E8A-4147-A177-3AD203B41FA5}">
                      <a16:colId xmlns:a16="http://schemas.microsoft.com/office/drawing/2014/main" val="400086118"/>
                    </a:ext>
                  </a:extLst>
                </a:gridCol>
              </a:tblGrid>
              <a:tr h="199744">
                <a:tc rowSpan="11"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T14s G3 (Intel)</a:t>
                      </a:r>
                    </a:p>
                  </a:txBody>
                  <a:tcPr marL="0" marR="0" marT="80661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$1,646</a:t>
                      </a: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$1,885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$1,931</a:t>
                      </a: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2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$75</a:t>
                      </a:r>
                      <a:endParaRPr kumimoji="0" lang="en-US" sz="7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$75</a:t>
                      </a:r>
                      <a:endParaRPr kumimoji="0" lang="en-US" sz="7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$75</a:t>
                      </a:r>
                      <a:endParaRPr kumimoji="0" lang="en-US" sz="7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0388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b="0" dirty="0">
                        <a:solidFill>
                          <a:srgbClr val="E2231A"/>
                        </a:solidFill>
                        <a:latin typeface="+mn-lt"/>
                        <a:cs typeface="Arial"/>
                      </a:endParaRPr>
                    </a:p>
                  </a:txBody>
                  <a:tcPr marL="12700" marR="12700"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21BR002RUS - Grey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21BR002TUS - Grey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21BR002UUS - Grey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770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i5-1235 U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i7-1260 P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i7-1260 P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18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1623984"/>
                  </a:ext>
                </a:extLst>
              </a:tr>
              <a:tr h="1747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823785"/>
                  </a:ext>
                </a:extLst>
              </a:tr>
              <a:tr h="3495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FHD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</a:t>
                      </a:r>
                      <a:endParaRPr lang="en-US" sz="600" b="0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FHD </a:t>
                      </a:r>
                      <a:r>
                        <a:rPr kumimoji="0" 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1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7058777"/>
                  </a:ext>
                </a:extLst>
              </a:tr>
              <a:tr h="4392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 dirty="0"/>
                        <a:t>Camera, Backlit Keyboard, FPR,</a:t>
                      </a:r>
                      <a:r>
                        <a:rPr lang="en-US" sz="600" b="0" baseline="0" dirty="0"/>
                        <a:t> </a:t>
                      </a:r>
                      <a:r>
                        <a:rPr lang="en-US" sz="600" b="0" dirty="0"/>
                        <a:t>2x2 AX WLAN, BT</a:t>
                      </a:r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 dirty="0"/>
                        <a:t>IR &amp; FHD Camera, Backlit Keyboard, FPR,</a:t>
                      </a:r>
                      <a:r>
                        <a:rPr lang="en-US" sz="600" b="0" baseline="0" dirty="0"/>
                        <a:t> </a:t>
                      </a:r>
                      <a:r>
                        <a:rPr lang="en-US" sz="600" b="0" dirty="0"/>
                        <a:t>2x2 AX WLAN, BT</a:t>
                      </a:r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 dirty="0"/>
                        <a:t>Camera, Backlit Keyboard, FPR,</a:t>
                      </a:r>
                      <a:r>
                        <a:rPr lang="en-US" sz="600" b="0" baseline="0" dirty="0"/>
                        <a:t> </a:t>
                      </a:r>
                      <a:r>
                        <a:rPr lang="en-US" sz="600" b="0" dirty="0"/>
                        <a:t>2x2 AX WLAN, BT</a:t>
                      </a:r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5902132"/>
                  </a:ext>
                </a:extLst>
              </a:tr>
              <a:tr h="17477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 Cell 57Whr Battery</a:t>
                      </a:r>
                      <a:endParaRPr lang="cs-CZ" sz="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4 Cell 57Whr Battery</a:t>
                      </a:r>
                      <a:endParaRPr kumimoji="0" lang="cs-CZ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4 Cell 57Whr Battery</a:t>
                      </a:r>
                      <a:endParaRPr kumimoji="0" lang="cs-CZ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16517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DG Win 10 Pro 64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DG Win 10 Pro 64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Win 11 Pro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537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 Support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 Support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 Support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4CA8019-3625-489A-87AD-2B4238CBEB86}"/>
              </a:ext>
            </a:extLst>
          </p:cNvPr>
          <p:cNvGraphicFramePr>
            <a:graphicFrameLocks noGrp="1"/>
          </p:cNvGraphicFramePr>
          <p:nvPr/>
        </p:nvGraphicFramePr>
        <p:xfrm>
          <a:off x="0" y="3545978"/>
          <a:ext cx="3486121" cy="2599923"/>
        </p:xfrm>
        <a:graphic>
          <a:graphicData uri="http://schemas.openxmlformats.org/drawingml/2006/table">
            <a:tbl>
              <a:tblPr firstRow="1"/>
              <a:tblGrid>
                <a:gridCol w="2409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90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80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1905">
                  <a:extLst>
                    <a:ext uri="{9D8B030D-6E8A-4147-A177-3AD203B41FA5}">
                      <a16:colId xmlns:a16="http://schemas.microsoft.com/office/drawing/2014/main" val="400086118"/>
                    </a:ext>
                  </a:extLst>
                </a:gridCol>
                <a:gridCol w="856078">
                  <a:extLst>
                    <a:ext uri="{9D8B030D-6E8A-4147-A177-3AD203B41FA5}">
                      <a16:colId xmlns:a16="http://schemas.microsoft.com/office/drawing/2014/main" val="3564580595"/>
                    </a:ext>
                  </a:extLst>
                </a:gridCol>
              </a:tblGrid>
              <a:tr h="197493">
                <a:tc rowSpan="11"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T16 G1 (Intel)</a:t>
                      </a:r>
                    </a:p>
                  </a:txBody>
                  <a:tcPr marL="0" marR="0" marT="80661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cs typeface="Arial" charset="0"/>
                        </a:rPr>
                        <a:t>$1,471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cs typeface="Arial" charset="0"/>
                        </a:rPr>
                        <a:t>$1,655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cs typeface="Arial" charset="0"/>
                        </a:rPr>
                        <a:t>$1,802</a:t>
                      </a:r>
                      <a:endParaRPr kumimoji="0" lang="en-US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cs typeface="Arial" charset="0"/>
                        </a:rPr>
                        <a:t>$1,839</a:t>
                      </a:r>
                      <a:endParaRPr kumimoji="0" lang="en-US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7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$100</a:t>
                      </a: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$100</a:t>
                      </a: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$100</a:t>
                      </a: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7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8917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b="0" dirty="0">
                        <a:solidFill>
                          <a:srgbClr val="E2231A"/>
                        </a:solidFill>
                        <a:latin typeface="+mn-lt"/>
                        <a:cs typeface="Arial"/>
                      </a:endParaRPr>
                    </a:p>
                  </a:txBody>
                  <a:tcPr marL="12700" marR="12700"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21BV0091US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21BV0097US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21BV0090US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21BV00GJUS - Grey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699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i5-1235 U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i5-1235 U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i7-1260 P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i7-1260P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69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baseline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</a:t>
                      </a:r>
                      <a:endParaRPr lang="en-US" sz="600" b="0" i="0" u="none" strike="noStrike" baseline="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1623984"/>
                  </a:ext>
                </a:extLst>
              </a:tr>
              <a:tr h="1728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PCIe SSD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823785"/>
                  </a:ext>
                </a:extLst>
              </a:tr>
              <a:tr h="3456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16” FHD + IR Cam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16" FHD + IR Cam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16’ FHD + IR Cam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16’ FHD + IR Cam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7058777"/>
                  </a:ext>
                </a:extLst>
              </a:tr>
              <a:tr h="5843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dirty="0"/>
                        <a:t>Camera, Backlit Keyboard, FPR,</a:t>
                      </a:r>
                      <a:r>
                        <a:rPr lang="en-US" sz="600" b="0" baseline="0" dirty="0"/>
                        <a:t> </a:t>
                      </a:r>
                      <a:r>
                        <a:rPr lang="en-US" sz="600" b="0" dirty="0"/>
                        <a:t>2x2 AX WLAN, BT</a:t>
                      </a:r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dirty="0"/>
                        <a:t>Camera, Backlit Keyboard, FPR,</a:t>
                      </a:r>
                      <a:r>
                        <a:rPr lang="en-US" sz="600" b="0" baseline="0" dirty="0"/>
                        <a:t> </a:t>
                      </a:r>
                      <a:r>
                        <a:rPr lang="en-US" sz="600" b="0" dirty="0"/>
                        <a:t>2x2 AX WLAN, BT</a:t>
                      </a:r>
                    </a:p>
                    <a:p>
                      <a:pPr algn="ctr"/>
                      <a:endParaRPr lang="en-US" sz="600" b="0" dirty="0"/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dirty="0"/>
                        <a:t>Camera, Backlit Keyboard, FPR,</a:t>
                      </a:r>
                      <a:r>
                        <a:rPr lang="en-US" sz="600" b="0" baseline="0" dirty="0"/>
                        <a:t> </a:t>
                      </a:r>
                      <a:r>
                        <a:rPr lang="en-US" sz="600" b="0" dirty="0"/>
                        <a:t>2x2 AX WLAN, BT</a:t>
                      </a:r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dirty="0"/>
                        <a:t>Camera, Backlit Keyboard, FPR,</a:t>
                      </a:r>
                      <a:r>
                        <a:rPr lang="en-US" sz="600" b="0" baseline="0" dirty="0"/>
                        <a:t> </a:t>
                      </a:r>
                      <a:r>
                        <a:rPr lang="en-US" sz="600" b="0" dirty="0"/>
                        <a:t>2x2 AX WLAN, BT</a:t>
                      </a:r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5902132"/>
                  </a:ext>
                </a:extLst>
              </a:tr>
              <a:tr h="18757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Integrated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86</a:t>
                      </a:r>
                      <a:r>
                        <a:rPr lang="cs-CZ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Wh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Integrated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86</a:t>
                      </a:r>
                      <a:r>
                        <a:rPr lang="cs-CZ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Wh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Integrated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86</a:t>
                      </a:r>
                      <a:r>
                        <a:rPr lang="cs-CZ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Wh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cs-CZ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Integrated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52.2</a:t>
                      </a:r>
                      <a:r>
                        <a:rPr lang="cs-CZ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Wh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15204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DG Win 10 Pro 64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DG Win 10 Pro 64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DG Win 10 Pro 64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048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08C1E42-82A9-42F7-B9C5-452B633DA3DF}"/>
              </a:ext>
            </a:extLst>
          </p:cNvPr>
          <p:cNvGraphicFramePr>
            <a:graphicFrameLocks noGrp="1"/>
          </p:cNvGraphicFramePr>
          <p:nvPr/>
        </p:nvGraphicFramePr>
        <p:xfrm>
          <a:off x="4200635" y="3553182"/>
          <a:ext cx="1242161" cy="2607203"/>
        </p:xfrm>
        <a:graphic>
          <a:graphicData uri="http://schemas.openxmlformats.org/drawingml/2006/table">
            <a:tbl>
              <a:tblPr firstRow="1"/>
              <a:tblGrid>
                <a:gridCol w="2845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7626">
                  <a:extLst>
                    <a:ext uri="{9D8B030D-6E8A-4147-A177-3AD203B41FA5}">
                      <a16:colId xmlns:a16="http://schemas.microsoft.com/office/drawing/2014/main" val="2453434875"/>
                    </a:ext>
                  </a:extLst>
                </a:gridCol>
              </a:tblGrid>
              <a:tr h="196268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X13 G3 (Intel)</a:t>
                      </a:r>
                    </a:p>
                  </a:txBody>
                  <a:tcPr marL="0" marR="0" marT="66546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$1,609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6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21BN002CUS - Grey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767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i7-1260 P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519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519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778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13.3” FHD+ </a:t>
                      </a:r>
                      <a:r>
                        <a:rPr lang="en-US" sz="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 </a:t>
                      </a:r>
                      <a:r>
                        <a:rPr lang="en-US" sz="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+ IR Cam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108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dirty="0"/>
                        <a:t>IR Camera, Backlit KBD,</a:t>
                      </a:r>
                      <a:r>
                        <a:rPr lang="en-US" sz="600" b="0" baseline="0" dirty="0"/>
                        <a:t> FPR, </a:t>
                      </a:r>
                      <a:r>
                        <a:rPr lang="en-US" sz="600" b="0" dirty="0"/>
                        <a:t>2x2 AX WLAN, BT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264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54.7Whr Battery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9959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264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008C76F-87FC-462E-BB82-E6557E65654A}"/>
              </a:ext>
            </a:extLst>
          </p:cNvPr>
          <p:cNvGraphicFramePr>
            <a:graphicFrameLocks noGrp="1"/>
          </p:cNvGraphicFramePr>
          <p:nvPr/>
        </p:nvGraphicFramePr>
        <p:xfrm>
          <a:off x="6129302" y="3545978"/>
          <a:ext cx="2278718" cy="2607203"/>
        </p:xfrm>
        <a:graphic>
          <a:graphicData uri="http://schemas.openxmlformats.org/drawingml/2006/table">
            <a:tbl>
              <a:tblPr firstRow="1"/>
              <a:tblGrid>
                <a:gridCol w="2947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1987">
                  <a:extLst>
                    <a:ext uri="{9D8B030D-6E8A-4147-A177-3AD203B41FA5}">
                      <a16:colId xmlns:a16="http://schemas.microsoft.com/office/drawing/2014/main" val="2453434875"/>
                    </a:ext>
                  </a:extLst>
                </a:gridCol>
                <a:gridCol w="991987">
                  <a:extLst>
                    <a:ext uri="{9D8B030D-6E8A-4147-A177-3AD203B41FA5}">
                      <a16:colId xmlns:a16="http://schemas.microsoft.com/office/drawing/2014/main" val="1295053117"/>
                    </a:ext>
                  </a:extLst>
                </a:gridCol>
              </a:tblGrid>
              <a:tr h="196268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X13 Yoga G3 (Intel)</a:t>
                      </a:r>
                    </a:p>
                  </a:txBody>
                  <a:tcPr marL="0" marR="0" marT="66546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$1,489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$1,618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6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21AW002MUS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21AW002NUS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767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i5-1235 U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i7-1255 U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519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519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PCIe SSD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778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13.3” FHD+ </a:t>
                      </a:r>
                      <a:r>
                        <a:rPr lang="en-US" sz="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 </a:t>
                      </a:r>
                      <a:r>
                        <a:rPr lang="en-US" sz="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+ IR Cam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13.3” FHD+ </a:t>
                      </a:r>
                      <a:r>
                        <a:rPr lang="en-US" sz="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108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Camera, Backlit KBD, FPR, 2x2 AX WLAN, BT, Pen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IR Camera, Backlit KBD, FPR, 2x2 AX WLAN, BT, Pen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264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3Cell 52.8Whr </a:t>
                      </a: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Battery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3Cell 52.8Whr </a:t>
                      </a: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Battery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9959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DG Win 10 Pro 64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DG Win 10 Pro 64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264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B06A9F9F-52BA-420B-9BF0-7F2F0EA59EBE}"/>
              </a:ext>
            </a:extLst>
          </p:cNvPr>
          <p:cNvGraphicFramePr>
            <a:graphicFrameLocks noGrp="1"/>
          </p:cNvGraphicFramePr>
          <p:nvPr/>
        </p:nvGraphicFramePr>
        <p:xfrm>
          <a:off x="9094526" y="3545978"/>
          <a:ext cx="2003167" cy="2607203"/>
        </p:xfrm>
        <a:graphic>
          <a:graphicData uri="http://schemas.openxmlformats.org/drawingml/2006/table">
            <a:tbl>
              <a:tblPr firstRow="1"/>
              <a:tblGrid>
                <a:gridCol w="2591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72032">
                  <a:extLst>
                    <a:ext uri="{9D8B030D-6E8A-4147-A177-3AD203B41FA5}">
                      <a16:colId xmlns:a16="http://schemas.microsoft.com/office/drawing/2014/main" val="2453434875"/>
                    </a:ext>
                  </a:extLst>
                </a:gridCol>
                <a:gridCol w="872032">
                  <a:extLst>
                    <a:ext uri="{9D8B030D-6E8A-4147-A177-3AD203B41FA5}">
                      <a16:colId xmlns:a16="http://schemas.microsoft.com/office/drawing/2014/main" val="1295053117"/>
                    </a:ext>
                  </a:extLst>
                </a:gridCol>
              </a:tblGrid>
              <a:tr h="196268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X13s (Qualcomm)</a:t>
                      </a:r>
                    </a:p>
                  </a:txBody>
                  <a:tcPr marL="0" marR="0" marT="66546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$1,333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$1,453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6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21BX0013US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21BX0014US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767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SC8280XP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SC8280XP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519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519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PCIe SSD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778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13.3” FHD+ </a:t>
                      </a:r>
                      <a:r>
                        <a:rPr lang="en-US" sz="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 </a:t>
                      </a:r>
                      <a:r>
                        <a:rPr lang="en-US" sz="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+ IR Cam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13.3” QHD+ </a:t>
                      </a:r>
                      <a:r>
                        <a:rPr lang="en-US" sz="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 </a:t>
                      </a:r>
                      <a:r>
                        <a:rPr lang="en-US" sz="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+ IR Cam + </a:t>
                      </a:r>
                      <a:r>
                        <a:rPr lang="en-US" sz="6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WWAN 5G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108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Camera, Backlit KBD, FPR, 2x2 AX WLAN, BT, Pen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IR Camera, Backlit KBD, FPR, 2x2 AX WLAN, BT, Pen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264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4Cell 49.5Whr Battery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4Cell 49.5Whr Battery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9959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Pro ARM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Pro ARM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264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 Support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 Support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5118081"/>
      </p:ext>
    </p:extLst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0FD53-90EA-4ED5-B864-CF47D3EF3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Services &amp; Software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8D2350-8EB6-49EF-BC3A-C603DDF5C6B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2400" b="1" i="1" dirty="0"/>
              <a:t>Looking for the latest Services and Software information? 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Check out </a:t>
            </a:r>
            <a:r>
              <a:rPr lang="en-US" dirty="0" err="1"/>
              <a:t>SmartFind</a:t>
            </a:r>
            <a:r>
              <a:rPr lang="en-US" dirty="0"/>
              <a:t> for compatible Services &amp; Software for EDU, ThinkPad, ThinkCentre, </a:t>
            </a:r>
            <a:r>
              <a:rPr lang="en-US" dirty="0" err="1"/>
              <a:t>ThinkStation</a:t>
            </a:r>
            <a:r>
              <a:rPr lang="en-US" dirty="0"/>
              <a:t> models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https://smartfind.lenovo.com/#/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F1D047-6E88-48F3-807A-0429608BB5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70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1061CB-4B9F-4221-B4B6-396225598D4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9905" y="3326704"/>
            <a:ext cx="5629013" cy="311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46468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34BC7-0ED2-48E1-9705-8567543B8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Premium ThinkPad X1 Series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8176B2-696F-4C72-8E95-CAF9C8D04D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8</a:t>
            </a:fld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74C8D4A-66FB-4842-B1EE-E491CEE177CA}"/>
              </a:ext>
            </a:extLst>
          </p:cNvPr>
          <p:cNvGraphicFramePr>
            <a:graphicFrameLocks noGrp="1"/>
          </p:cNvGraphicFramePr>
          <p:nvPr/>
        </p:nvGraphicFramePr>
        <p:xfrm>
          <a:off x="-3" y="1070002"/>
          <a:ext cx="3706666" cy="2597094"/>
        </p:xfrm>
        <a:graphic>
          <a:graphicData uri="http://schemas.openxmlformats.org/drawingml/2006/table">
            <a:tbl>
              <a:tblPr firstRow="1"/>
              <a:tblGrid>
                <a:gridCol w="2474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77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2498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0551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90098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24174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X1 Carbon 10</a:t>
                      </a:r>
                      <a:r>
                        <a:rPr kumimoji="0" lang="en-US" sz="11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th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 Gen</a:t>
                      </a:r>
                    </a:p>
                  </a:txBody>
                  <a:tcPr marL="0" marR="0" marT="66546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$1,747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$1,885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$2,060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$2,069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61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7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4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0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21CB000AUS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21CB009NUS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21CB0072US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21CB000CUS</a:t>
                      </a:r>
                    </a:p>
                  </a:txBody>
                  <a:tcPr marL="6932" marR="6932" marT="69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613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i5-1240P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i5-1235U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i7-1255U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i7-1260P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307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927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135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(400nit)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(400nit)+ Anti-glare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FHD+ Anti-glare + </a:t>
                      </a:r>
                      <a:r>
                        <a:rPr lang="en-US" sz="600" b="1" i="0" u="none" strike="noStrike" dirty="0">
                          <a:solidFill>
                            <a:schemeClr val="accent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dirty="0">
                        <a:solidFill>
                          <a:schemeClr val="accent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FHD+ Anti-glare + </a:t>
                      </a:r>
                      <a:r>
                        <a:rPr lang="en-US" sz="600" b="1" i="0" u="none" strike="noStrike" dirty="0">
                          <a:solidFill>
                            <a:schemeClr val="accent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dirty="0">
                        <a:solidFill>
                          <a:schemeClr val="accent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920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 dirty="0"/>
                        <a:t>Camera, Backlit KBD,</a:t>
                      </a:r>
                      <a:r>
                        <a:rPr lang="en-US" sz="600" b="0" baseline="0" dirty="0"/>
                        <a:t> FPR, </a:t>
                      </a:r>
                      <a:r>
                        <a:rPr lang="en-US" sz="600" b="0" dirty="0"/>
                        <a:t>2x2 AX WLAN, BT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 dirty="0"/>
                        <a:t>Camera, Backlit KBD,</a:t>
                      </a:r>
                      <a:r>
                        <a:rPr lang="en-US" sz="600" b="0" baseline="0" dirty="0"/>
                        <a:t> FPR, </a:t>
                      </a:r>
                      <a:r>
                        <a:rPr lang="en-US" sz="600" b="0" dirty="0"/>
                        <a:t>2x2 AX WLAN, BT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 dirty="0"/>
                        <a:t>Camera, Backlit KBD,</a:t>
                      </a:r>
                      <a:r>
                        <a:rPr lang="en-US" sz="600" b="0" baseline="0" dirty="0"/>
                        <a:t> FPR, </a:t>
                      </a:r>
                      <a:r>
                        <a:rPr lang="en-US" sz="600" b="0" dirty="0"/>
                        <a:t>2x2 AX WLAN, BT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 dirty="0"/>
                        <a:t>Camera, Backlit KBD,</a:t>
                      </a:r>
                      <a:r>
                        <a:rPr lang="en-US" sz="600" b="0" baseline="0" dirty="0"/>
                        <a:t> FPR, </a:t>
                      </a:r>
                      <a:r>
                        <a:rPr lang="en-US" sz="600" b="0" dirty="0"/>
                        <a:t>2x2 AX WLAN, BT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613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 Cell 57Whr Battery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 Cell 57Whr Battery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 Cell 57Whr Battery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 Cell 57Whr Battery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7396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DG Win 10 Pro 64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DG Win 10 Pro 64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DG Win 10 Pro 64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DG Win 10 Pro 64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613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Premier Support, LSA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Premier Support, LSA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Premier Support, LSA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 Support, LSA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6F87A7A-27F3-4C8F-8B8E-1B6EB63A0AB2}"/>
              </a:ext>
            </a:extLst>
          </p:cNvPr>
          <p:cNvGraphicFramePr>
            <a:graphicFrameLocks noGrp="1"/>
          </p:cNvGraphicFramePr>
          <p:nvPr/>
        </p:nvGraphicFramePr>
        <p:xfrm>
          <a:off x="3973839" y="1070004"/>
          <a:ext cx="3511279" cy="2654003"/>
        </p:xfrm>
        <a:graphic>
          <a:graphicData uri="http://schemas.openxmlformats.org/drawingml/2006/table">
            <a:tbl>
              <a:tblPr firstRow="1"/>
              <a:tblGrid>
                <a:gridCol w="2378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99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411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4697">
                  <a:extLst>
                    <a:ext uri="{9D8B030D-6E8A-4147-A177-3AD203B41FA5}">
                      <a16:colId xmlns:a16="http://schemas.microsoft.com/office/drawing/2014/main" val="399395909"/>
                    </a:ext>
                  </a:extLst>
                </a:gridCol>
                <a:gridCol w="81469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92032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X1 Yoga 7</a:t>
                      </a:r>
                      <a:r>
                        <a:rPr kumimoji="0" lang="en-US" sz="11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th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 Gen</a:t>
                      </a:r>
                    </a:p>
                  </a:txBody>
                  <a:tcPr marL="0" marR="0" marT="66546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$1,876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$1,885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$2,179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$2,189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1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4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4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4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4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56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21CD0045US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21CD000FUS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21CD000GUS</a:t>
                      </a:r>
                    </a:p>
                  </a:txBody>
                  <a:tcPr marL="3174" marR="3174" marT="317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21CD0046US</a:t>
                      </a:r>
                    </a:p>
                  </a:txBody>
                  <a:tcPr marL="3174" marR="3174" marT="317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609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i5-1235U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i5-1240P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i7-1260P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i7-1255U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652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234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609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FHD+ </a:t>
                      </a:r>
                      <a:r>
                        <a:rPr lang="en-US" sz="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FHD+ </a:t>
                      </a:r>
                      <a:r>
                        <a:rPr kumimoji="0" 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FHD+ </a:t>
                      </a:r>
                      <a:r>
                        <a:rPr kumimoji="0" 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FHD+ </a:t>
                      </a:r>
                      <a:r>
                        <a:rPr kumimoji="0" 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501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 dirty="0"/>
                        <a:t>Camera, Backlit KBD,</a:t>
                      </a:r>
                      <a:r>
                        <a:rPr lang="en-US" sz="600" b="0" baseline="0" dirty="0"/>
                        <a:t> FPR, </a:t>
                      </a:r>
                      <a:r>
                        <a:rPr lang="en-US" sz="600" b="0" dirty="0"/>
                        <a:t>2x2 AX WLAN, BT, Pen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Camera, Backlit KBD, FPR, 2x2 AX WLAN, BT, Pen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Camera, Backlit KBD, FPR, 2x2 AX WLAN, BT, Pen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Camera, Backlit KBD, FPR, 2x2 AX WLAN, BT, Pen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609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 Cell 57Whr Battery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 Cell 57Whr Battery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 Cell 57Whr Battery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 Cell 57Whr Battery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5969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DG Win 10 Pro 64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DG Win 10 Pro 64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DG Win 10 Pro 64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DG Win 10 Pro 64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609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Premier Support, LSA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Premier Support, LSA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Premier Support, LSA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Premier Support, LSA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3D82EBD-A665-4F28-A9A1-3D0DAFDBB81D}"/>
              </a:ext>
            </a:extLst>
          </p:cNvPr>
          <p:cNvGraphicFramePr>
            <a:graphicFrameLocks noGrp="1"/>
          </p:cNvGraphicFramePr>
          <p:nvPr/>
        </p:nvGraphicFramePr>
        <p:xfrm>
          <a:off x="1755638" y="3812266"/>
          <a:ext cx="3511279" cy="2658924"/>
        </p:xfrm>
        <a:graphic>
          <a:graphicData uri="http://schemas.openxmlformats.org/drawingml/2006/table">
            <a:tbl>
              <a:tblPr firstRow="1"/>
              <a:tblGrid>
                <a:gridCol w="2378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99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411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4697">
                  <a:extLst>
                    <a:ext uri="{9D8B030D-6E8A-4147-A177-3AD203B41FA5}">
                      <a16:colId xmlns:a16="http://schemas.microsoft.com/office/drawing/2014/main" val="399395909"/>
                    </a:ext>
                  </a:extLst>
                </a:gridCol>
                <a:gridCol w="81469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00780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X1 Nano</a:t>
                      </a:r>
                    </a:p>
                  </a:txBody>
                  <a:tcPr marL="0" marR="0" marT="66546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$1,489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$1,646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$1,784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$1,563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7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4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4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76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20UN00FRUS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20UN00AKUS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20UN00FSUS</a:t>
                      </a:r>
                    </a:p>
                  </a:txBody>
                  <a:tcPr marL="3174" marR="3174" marT="317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21E80031US</a:t>
                      </a:r>
                      <a:endParaRPr lang="en-US" sz="7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3174" marR="3174" marT="317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609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i5-1130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i7-1160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i7-1160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i5-1240P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963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483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609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13” 2K Display</a:t>
                      </a:r>
                      <a:endParaRPr lang="en-US" sz="600" b="1" i="0" u="none" strike="noStrike" dirty="0">
                        <a:solidFill>
                          <a:srgbClr val="FF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13” 2K Display</a:t>
                      </a:r>
                      <a:endParaRPr lang="en-US" sz="600" b="1" i="0" u="none" strike="noStrike" dirty="0">
                        <a:solidFill>
                          <a:srgbClr val="FF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13” 2K Display</a:t>
                      </a:r>
                      <a:endParaRPr lang="en-US" sz="600" b="1" i="0" u="none" strike="noStrike" dirty="0">
                        <a:solidFill>
                          <a:srgbClr val="FF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13” 2K Display</a:t>
                      </a:r>
                      <a:endParaRPr lang="en-US" sz="600" b="1" i="0" u="none" strike="noStrike" dirty="0">
                        <a:solidFill>
                          <a:srgbClr val="FF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606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IR Camera, HPD,  Backlit KBD, FPR, 2x2 AX WLAN, BT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IR Camera, HPD,  Backlit KBD, FPR, 2x2 AX WLAN, BT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IR Camera, HPD,  Backlit KBD, FPR, 2x2 AX WLAN, BT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IR Camera, HPD,  Backlit KBD, FPR, 2x2 AX WLAN, BT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609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Cell 48Whr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Battery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Cell 48Whr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Battery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Cell 48Whr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Battery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Cell 48Whr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Battery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1049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DG Win 10 Pro 64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DG Win 10 Pro 64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DG Win 10 Pro 64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609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 Support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 Support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 Support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 Support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8F00C50-38B4-439B-B1BD-F9198E8DE4DF}"/>
              </a:ext>
            </a:extLst>
          </p:cNvPr>
          <p:cNvGraphicFramePr>
            <a:graphicFrameLocks noGrp="1"/>
          </p:cNvGraphicFramePr>
          <p:nvPr/>
        </p:nvGraphicFramePr>
        <p:xfrm>
          <a:off x="5804008" y="3812264"/>
          <a:ext cx="3084614" cy="2654532"/>
        </p:xfrm>
        <a:graphic>
          <a:graphicData uri="http://schemas.openxmlformats.org/drawingml/2006/table">
            <a:tbl>
              <a:tblPr firstRow="1"/>
              <a:tblGrid>
                <a:gridCol w="1747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1232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6557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31930">
                  <a:extLst>
                    <a:ext uri="{9D8B030D-6E8A-4147-A177-3AD203B41FA5}">
                      <a16:colId xmlns:a16="http://schemas.microsoft.com/office/drawing/2014/main" val="399395909"/>
                    </a:ext>
                  </a:extLst>
                </a:gridCol>
              </a:tblGrid>
              <a:tr h="217506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X1 Titanium</a:t>
                      </a:r>
                    </a:p>
                  </a:txBody>
                  <a:tcPr marL="0" marR="0" marT="66546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cs typeface="Arial" charset="0"/>
                        </a:rPr>
                        <a:t>$1,655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cs typeface="Arial" charset="0"/>
                        </a:rPr>
                        <a:t>$1,830</a:t>
                      </a:r>
                      <a:endParaRPr kumimoji="0" lang="en-US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cs typeface="Arial" charset="0"/>
                        </a:rPr>
                        <a:t>$1,857</a:t>
                      </a:r>
                      <a:endParaRPr kumimoji="0" lang="en-US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899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4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4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47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20QA00A1US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20QA00A3US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20QA005LUS</a:t>
                      </a:r>
                    </a:p>
                  </a:txBody>
                  <a:tcPr marL="3174" marR="3174" marT="317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501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i5-1130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i5-1140 vPro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i7-1160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578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153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501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13.5” QHD </a:t>
                      </a:r>
                      <a:r>
                        <a:rPr lang="en-US" sz="600" b="1" i="0" u="none" strike="noStrike" kern="1200" noProof="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1" i="0" u="none" strike="noStrike" kern="1200" dirty="0">
                        <a:solidFill>
                          <a:srgbClr val="FF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13.5” QHD </a:t>
                      </a:r>
                      <a:r>
                        <a:rPr lang="en-US" sz="600" b="1" i="0" u="none" strike="noStrike" kern="1200" noProof="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1" i="0" u="none" strike="noStrike" kern="1200" dirty="0">
                        <a:solidFill>
                          <a:srgbClr val="FF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13.5” QHD </a:t>
                      </a:r>
                      <a:r>
                        <a:rPr lang="en-US" sz="600" b="1" i="0" u="none" strike="noStrike" kern="1200" noProof="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1" i="0" u="none" strike="noStrike" kern="1200" dirty="0">
                        <a:solidFill>
                          <a:srgbClr val="FF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296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IR Camera, HPD,  Backlit KBD, FPR, 2x2 AX WLAN, BT, Magnetic Pen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IR Camera, HPD,  Backlit KBD, FPR, 2x2 AX WLAN, BT, Magnetic Pen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IR Camera, HPD,  Backlit KBD, FPR, 2x2 AX WLAN, BT, Magnetic Pen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501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 Cell 44.5Whr Battery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 Cell 44.5Whr Battery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 Cell 44.5Whr Battery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5440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DG Win 10 Pro 64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DG Win 10 Pro 64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DG Win 10 Pro 64</a:t>
                      </a: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501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 Support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 Support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 Support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4C9F923-4B0D-4951-9631-A52716F3A88A}"/>
              </a:ext>
            </a:extLst>
          </p:cNvPr>
          <p:cNvGraphicFramePr>
            <a:graphicFrameLocks noGrp="1"/>
          </p:cNvGraphicFramePr>
          <p:nvPr/>
        </p:nvGraphicFramePr>
        <p:xfrm>
          <a:off x="7947679" y="1067611"/>
          <a:ext cx="2347128" cy="2597092"/>
        </p:xfrm>
        <a:graphic>
          <a:graphicData uri="http://schemas.openxmlformats.org/drawingml/2006/table">
            <a:tbl>
              <a:tblPr firstRow="1"/>
              <a:tblGrid>
                <a:gridCol w="2966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771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5279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92032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X1 Extreme 5</a:t>
                      </a:r>
                      <a:r>
                        <a:rPr kumimoji="0" lang="en-US" sz="11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th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 Gen</a:t>
                      </a:r>
                    </a:p>
                  </a:txBody>
                  <a:tcPr marL="0" marR="0" marT="66546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$2,150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$2,582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1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4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4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56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21DE0049US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21DE0047US</a:t>
                      </a:r>
                    </a:p>
                  </a:txBody>
                  <a:tcPr marL="3174" marR="3174" marT="3174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609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i7-12700H + RTX 4G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i7-12700H + RTX 6G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652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(soldered)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234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PCIe SSD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609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FHD (300nit)+IR Cam</a:t>
                      </a:r>
                      <a:endParaRPr lang="en-US" sz="600" b="0" i="0" u="none" strike="noStrike" dirty="0">
                        <a:solidFill>
                          <a:srgbClr val="FF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FHD+ </a:t>
                      </a:r>
                      <a:r>
                        <a:rPr kumimoji="0" 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501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600" b="0" dirty="0"/>
                        <a:t>Camera, Backlit KBD,</a:t>
                      </a:r>
                      <a:r>
                        <a:rPr lang="en-US" sz="600" b="0" baseline="0" dirty="0"/>
                        <a:t> FPR, </a:t>
                      </a:r>
                      <a:r>
                        <a:rPr lang="en-US" sz="600" b="0" dirty="0"/>
                        <a:t>2x2 AX WLAN, BT, Pen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Camera, Backlit KBD, FPR, 2x2 AX WLAN, BT, Pen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609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 Cell 90Whr Battery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 Cell 90Whr Battery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5969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DG Win 10 Pro 64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DG Win 10 Pro 64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609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Premier Support, LSA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Premier Support, LSA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80117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34BC7-0ED2-48E1-9705-8567543B8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Premium </a:t>
            </a:r>
            <a:r>
              <a:rPr lang="en-US" dirty="0" err="1"/>
              <a:t>Thinkpad</a:t>
            </a:r>
            <a:r>
              <a:rPr lang="en-US" dirty="0"/>
              <a:t> AMD Series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8176B2-696F-4C72-8E95-CAF9C8D04D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9</a:t>
            </a:fld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2BD93B2-D2FE-4E36-B7F6-98202F418124}"/>
              </a:ext>
            </a:extLst>
          </p:cNvPr>
          <p:cNvGraphicFramePr>
            <a:graphicFrameLocks noGrp="1"/>
          </p:cNvGraphicFramePr>
          <p:nvPr/>
        </p:nvGraphicFramePr>
        <p:xfrm>
          <a:off x="162789" y="1064300"/>
          <a:ext cx="3298551" cy="2546243"/>
        </p:xfrm>
        <a:graphic>
          <a:graphicData uri="http://schemas.openxmlformats.org/drawingml/2006/table">
            <a:tbl>
              <a:tblPr firstRow="1"/>
              <a:tblGrid>
                <a:gridCol w="306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77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06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3486">
                  <a:extLst>
                    <a:ext uri="{9D8B030D-6E8A-4147-A177-3AD203B41FA5}">
                      <a16:colId xmlns:a16="http://schemas.microsoft.com/office/drawing/2014/main" val="400086118"/>
                    </a:ext>
                  </a:extLst>
                </a:gridCol>
              </a:tblGrid>
              <a:tr h="219754">
                <a:tc rowSpan="11"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T14 G3 (AMD)</a:t>
                      </a:r>
                    </a:p>
                  </a:txBody>
                  <a:tcPr marL="0" marR="0" marT="80661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$1,379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$1,434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$1,673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1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$75</a:t>
                      </a:r>
                      <a:endParaRPr kumimoji="0" lang="en-US" sz="7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$75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$75</a:t>
                      </a:r>
                      <a:endParaRPr kumimoji="0" lang="en-US" sz="7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3450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b="0" dirty="0">
                        <a:solidFill>
                          <a:srgbClr val="E2231A"/>
                        </a:solidFill>
                        <a:latin typeface="+mn-lt"/>
                        <a:cs typeface="Arial"/>
                      </a:endParaRPr>
                    </a:p>
                  </a:txBody>
                  <a:tcPr marL="12700" marR="12700"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21CF000BUS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21CF003UUS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21CF000DUS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708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PRO 6650U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PRO 6650U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7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PRO 6850U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70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1623984"/>
                  </a:ext>
                </a:extLst>
              </a:tr>
              <a:tr h="1922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PCIe SSD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PCIe SSD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823785"/>
                  </a:ext>
                </a:extLst>
              </a:tr>
              <a:tr h="3845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14" FHD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14" FHD + </a:t>
                      </a:r>
                      <a:r>
                        <a:rPr kumimoji="0" 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Touch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14" FHD + </a:t>
                      </a:r>
                      <a:r>
                        <a:rPr kumimoji="0" 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Touch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7058777"/>
                  </a:ext>
                </a:extLst>
              </a:tr>
              <a:tr h="5832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dirty="0"/>
                        <a:t>Camera, Backlit Keyboard, FPR,</a:t>
                      </a:r>
                      <a:r>
                        <a:rPr lang="en-US" sz="600" b="0" baseline="0" dirty="0"/>
                        <a:t> </a:t>
                      </a:r>
                      <a:r>
                        <a:rPr lang="en-US" sz="600" b="0" dirty="0"/>
                        <a:t>Wi-Fi 6E, 11ax, 2x2 + BT5.2</a:t>
                      </a:r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dirty="0"/>
                        <a:t>Camera, Backlit Keyboard, FPR,</a:t>
                      </a:r>
                      <a:r>
                        <a:rPr lang="en-US" sz="600" b="0" baseline="0" dirty="0"/>
                        <a:t> </a:t>
                      </a:r>
                      <a:r>
                        <a:rPr lang="en-US" sz="600" b="0" dirty="0"/>
                        <a:t>Wi-Fi 6E, 11ax, 2x2 + BT5.2</a:t>
                      </a:r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dirty="0"/>
                        <a:t>Camera, Backlit Keyboard, FPR,</a:t>
                      </a:r>
                      <a:r>
                        <a:rPr lang="en-US" sz="600" b="0" baseline="0" dirty="0"/>
                        <a:t> </a:t>
                      </a:r>
                      <a:r>
                        <a:rPr lang="en-US" sz="600" b="0" dirty="0"/>
                        <a:t>Wi-Fi 6E, 11ax, 2x2 + BT5.2</a:t>
                      </a:r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5902132"/>
                  </a:ext>
                </a:extLst>
              </a:tr>
              <a:tr h="19228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Integrated 50Wh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cs-CZ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Integrated 50Wh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cs-CZ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Integrated 50Wh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6176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DG Win 10 Pro 64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DG Win 10 Pro 64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DG Win 10 Pro 64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2819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Depot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Depot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Depot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7" name="Picture 6" descr="A picture containing laptop, monitor, screen, sitting&#10;&#10;Description automatically generated">
            <a:extLst>
              <a:ext uri="{FF2B5EF4-FFF2-40B4-BE49-F238E27FC236}">
                <a16:creationId xmlns:a16="http://schemas.microsoft.com/office/drawing/2014/main" id="{8F82C7BA-AD69-469A-A8FC-30E89E5F6D8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794550" y="132263"/>
            <a:ext cx="2058619" cy="792569"/>
          </a:xfrm>
          <a:prstGeom prst="rect">
            <a:avLst/>
          </a:prstGeom>
        </p:spPr>
      </p:pic>
      <p:pic>
        <p:nvPicPr>
          <p:cNvPr id="8" name="Picture 7" descr="A picture containing photo, sitting, man, green&#10;&#10;Description automatically generated">
            <a:extLst>
              <a:ext uri="{FF2B5EF4-FFF2-40B4-BE49-F238E27FC236}">
                <a16:creationId xmlns:a16="http://schemas.microsoft.com/office/drawing/2014/main" id="{F240DC83-81C7-4DB5-813B-4C13CD32FA1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115840" y="35169"/>
            <a:ext cx="1687491" cy="889663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33B4D0F-A0DC-4877-B0E9-EB000D419D55}"/>
              </a:ext>
            </a:extLst>
          </p:cNvPr>
          <p:cNvGraphicFramePr>
            <a:graphicFrameLocks noGrp="1"/>
          </p:cNvGraphicFramePr>
          <p:nvPr/>
        </p:nvGraphicFramePr>
        <p:xfrm>
          <a:off x="152159" y="3755049"/>
          <a:ext cx="3407310" cy="2551281"/>
        </p:xfrm>
        <a:graphic>
          <a:graphicData uri="http://schemas.openxmlformats.org/drawingml/2006/table">
            <a:tbl>
              <a:tblPr firstRow="1"/>
              <a:tblGrid>
                <a:gridCol w="3172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85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06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0863">
                  <a:extLst>
                    <a:ext uri="{9D8B030D-6E8A-4147-A177-3AD203B41FA5}">
                      <a16:colId xmlns:a16="http://schemas.microsoft.com/office/drawing/2014/main" val="400086118"/>
                    </a:ext>
                  </a:extLst>
                </a:gridCol>
              </a:tblGrid>
              <a:tr h="219754">
                <a:tc rowSpan="11"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Z13 G1 (AMD)</a:t>
                      </a:r>
                    </a:p>
                  </a:txBody>
                  <a:tcPr marL="0" marR="0" marT="80661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$1,517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$1,747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$1,811</a:t>
                      </a:r>
                      <a:endParaRPr kumimoji="0" lang="en-US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1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7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4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7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3450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b="0" dirty="0">
                        <a:solidFill>
                          <a:srgbClr val="E2231A"/>
                        </a:solidFill>
                        <a:latin typeface="+mn-lt"/>
                        <a:cs typeface="Arial"/>
                      </a:endParaRPr>
                    </a:p>
                  </a:txBody>
                  <a:tcPr marL="12700" marR="12700"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21D2001SUS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21D2001RUS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21D2001QUS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708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PRO 6650U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7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PRO 6850U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7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PRO 6850U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70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1623984"/>
                  </a:ext>
                </a:extLst>
              </a:tr>
              <a:tr h="1922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PCIe SSD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823785"/>
                  </a:ext>
                </a:extLst>
              </a:tr>
              <a:tr h="3845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14" FHD + IR Cam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14" FHD + IR Cam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14" FHD + </a:t>
                      </a:r>
                      <a:r>
                        <a:rPr kumimoji="0" 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Touch</a:t>
                      </a:r>
                      <a:r>
                        <a:rPr kumimoji="0" 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+ IR Cam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7058777"/>
                  </a:ext>
                </a:extLst>
              </a:tr>
              <a:tr h="5832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dirty="0"/>
                        <a:t>Camera, Backlit Keyboard, FPR,</a:t>
                      </a:r>
                      <a:r>
                        <a:rPr lang="en-US" sz="600" b="0" baseline="0" dirty="0"/>
                        <a:t> </a:t>
                      </a:r>
                      <a:r>
                        <a:rPr lang="en-US" sz="600" b="0" dirty="0"/>
                        <a:t>Wi-Fi 6E, 11ax, 2x2 + BT5.2</a:t>
                      </a:r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dirty="0"/>
                        <a:t>Camera, Backlit Keyboard, FPR,</a:t>
                      </a:r>
                      <a:r>
                        <a:rPr lang="en-US" sz="600" b="0" baseline="0" dirty="0"/>
                        <a:t> </a:t>
                      </a:r>
                      <a:r>
                        <a:rPr lang="en-US" sz="600" b="0" dirty="0"/>
                        <a:t>Wi-Fi 6E, 11ax, 2x2 + BT5.2</a:t>
                      </a:r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dirty="0"/>
                        <a:t>Camera, Backlit Keyboard, FPR,</a:t>
                      </a:r>
                      <a:r>
                        <a:rPr lang="en-US" sz="600" b="0" baseline="0" dirty="0"/>
                        <a:t> </a:t>
                      </a:r>
                      <a:r>
                        <a:rPr lang="en-US" sz="600" b="0" dirty="0"/>
                        <a:t>Wi-Fi 6E, 11ax, 2x2 + BT5.2</a:t>
                      </a:r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5902132"/>
                  </a:ext>
                </a:extLst>
              </a:tr>
              <a:tr h="19228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Integrated 50Wh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cs-CZ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Integrated 50Wh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cs-CZ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Integrated 50Wh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6176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DG Win 10 Pro 64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DG Win 10 Pro 64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DG Win 10 Pro 64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2819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Depot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Depot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Depot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7E6D5B6-1D6E-4EF2-BDB3-55962F594062}"/>
              </a:ext>
            </a:extLst>
          </p:cNvPr>
          <p:cNvGraphicFramePr>
            <a:graphicFrameLocks noGrp="1"/>
          </p:cNvGraphicFramePr>
          <p:nvPr/>
        </p:nvGraphicFramePr>
        <p:xfrm>
          <a:off x="4011733" y="1064299"/>
          <a:ext cx="3245149" cy="2546243"/>
        </p:xfrm>
        <a:graphic>
          <a:graphicData uri="http://schemas.openxmlformats.org/drawingml/2006/table">
            <a:tbl>
              <a:tblPr firstRow="1"/>
              <a:tblGrid>
                <a:gridCol w="3021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53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63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1326">
                  <a:extLst>
                    <a:ext uri="{9D8B030D-6E8A-4147-A177-3AD203B41FA5}">
                      <a16:colId xmlns:a16="http://schemas.microsoft.com/office/drawing/2014/main" val="400086118"/>
                    </a:ext>
                  </a:extLst>
                </a:gridCol>
              </a:tblGrid>
              <a:tr h="219754">
                <a:tc rowSpan="11"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T14s G3 (AMD)</a:t>
                      </a:r>
                    </a:p>
                  </a:txBody>
                  <a:tcPr marL="0" marR="0" marT="80661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$1,471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$1,545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$1,793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1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$75</a:t>
                      </a:r>
                      <a:endParaRPr kumimoji="0" lang="en-US" sz="7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$75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$75</a:t>
                      </a:r>
                      <a:endParaRPr kumimoji="0" lang="en-US" sz="7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3450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b="0" dirty="0">
                        <a:solidFill>
                          <a:srgbClr val="E2231A"/>
                        </a:solidFill>
                        <a:latin typeface="+mn-lt"/>
                        <a:cs typeface="Arial"/>
                      </a:endParaRPr>
                    </a:p>
                  </a:txBody>
                  <a:tcPr marL="12700" marR="12700"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21CQ000HUS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21CQ000JUS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21CQ002JUS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708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PRO 6650U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PRO 6650U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7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PRO 6850U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70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1623984"/>
                  </a:ext>
                </a:extLst>
              </a:tr>
              <a:tr h="1922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PCIe SSD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PCIe SSD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823785"/>
                  </a:ext>
                </a:extLst>
              </a:tr>
              <a:tr h="3845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14" FHD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14" FHD + IR Cam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14" FHD + </a:t>
                      </a:r>
                      <a:r>
                        <a:rPr kumimoji="0" 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Touch</a:t>
                      </a:r>
                      <a:r>
                        <a:rPr kumimoji="0" 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+ IR Cam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7058777"/>
                  </a:ext>
                </a:extLst>
              </a:tr>
              <a:tr h="5832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dirty="0"/>
                        <a:t>Camera, Backlit Keyboard, FPR,</a:t>
                      </a:r>
                      <a:r>
                        <a:rPr lang="en-US" sz="600" b="0" baseline="0" dirty="0"/>
                        <a:t> </a:t>
                      </a:r>
                      <a:r>
                        <a:rPr lang="en-US" sz="600" b="0" dirty="0"/>
                        <a:t>Wi-Fi 6E, 11ax, 2x2 + BT5.2</a:t>
                      </a:r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dirty="0"/>
                        <a:t>Camera, Backlit Keyboard, FPR,</a:t>
                      </a:r>
                      <a:r>
                        <a:rPr lang="en-US" sz="600" b="0" baseline="0" dirty="0"/>
                        <a:t> </a:t>
                      </a:r>
                      <a:r>
                        <a:rPr lang="en-US" sz="600" b="0" dirty="0"/>
                        <a:t>Wi-Fi 6E, 11ax, 2x2 + BT5.2</a:t>
                      </a:r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dirty="0"/>
                        <a:t>Camera, Backlit Keyboard, FPR,</a:t>
                      </a:r>
                      <a:r>
                        <a:rPr lang="en-US" sz="600" b="0" baseline="0" dirty="0"/>
                        <a:t> </a:t>
                      </a:r>
                      <a:r>
                        <a:rPr lang="en-US" sz="600" b="0" dirty="0"/>
                        <a:t>Wi-Fi 6E, 11ax, 2x2 + BT5.2</a:t>
                      </a:r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5902132"/>
                  </a:ext>
                </a:extLst>
              </a:tr>
              <a:tr h="19228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Integrated 50Wh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cs-CZ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Integrated 50Wh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cs-CZ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Integrated 50Wh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6176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DG Win 10 Pro 64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Win 11 Pro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DG Win 10 Pro 64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2819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Depot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Depot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Depot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41FEC692-7C72-4DF8-81EE-7314419888FD}"/>
              </a:ext>
            </a:extLst>
          </p:cNvPr>
          <p:cNvGraphicFramePr>
            <a:graphicFrameLocks noGrp="1"/>
          </p:cNvGraphicFramePr>
          <p:nvPr/>
        </p:nvGraphicFramePr>
        <p:xfrm>
          <a:off x="7860677" y="1074861"/>
          <a:ext cx="2253823" cy="2546243"/>
        </p:xfrm>
        <a:graphic>
          <a:graphicData uri="http://schemas.openxmlformats.org/drawingml/2006/table">
            <a:tbl>
              <a:tblPr firstRow="1"/>
              <a:tblGrid>
                <a:gridCol w="3021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92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24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9754">
                <a:tc rowSpan="11"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T16 G1 (AMD)</a:t>
                      </a:r>
                    </a:p>
                  </a:txBody>
                  <a:tcPr marL="0" marR="0" marT="80661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$1,407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$1,683</a:t>
                      </a:r>
                      <a:endParaRPr kumimoji="0" lang="en-US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1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$100</a:t>
                      </a:r>
                      <a:endParaRPr kumimoji="0" lang="en-US" sz="7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$100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3450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b="0" dirty="0">
                        <a:solidFill>
                          <a:srgbClr val="E2231A"/>
                        </a:solidFill>
                        <a:latin typeface="+mn-lt"/>
                        <a:cs typeface="Arial"/>
                      </a:endParaRPr>
                    </a:p>
                  </a:txBody>
                  <a:tcPr marL="12700" marR="12700"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21CH0004US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21CH0006US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708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PRO 5650U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7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PRO 6850U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70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1623984"/>
                  </a:ext>
                </a:extLst>
              </a:tr>
              <a:tr h="1922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PCIe SSD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823785"/>
                  </a:ext>
                </a:extLst>
              </a:tr>
              <a:tr h="3845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14" FHD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14" FHD + </a:t>
                      </a:r>
                      <a:r>
                        <a:rPr kumimoji="0" 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Touch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7058777"/>
                  </a:ext>
                </a:extLst>
              </a:tr>
              <a:tr h="5832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dirty="0"/>
                        <a:t>Camera, Backlit Keyboard, FPR,</a:t>
                      </a:r>
                      <a:r>
                        <a:rPr lang="en-US" sz="600" b="0" baseline="0" dirty="0"/>
                        <a:t> </a:t>
                      </a:r>
                      <a:r>
                        <a:rPr lang="en-US" sz="600" b="0" dirty="0"/>
                        <a:t>Wi-Fi 6E, 11ax, 2x2 + BT5.2</a:t>
                      </a:r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dirty="0"/>
                        <a:t>Camera, Backlit Keyboard, FPR,</a:t>
                      </a:r>
                      <a:r>
                        <a:rPr lang="en-US" sz="600" b="0" baseline="0" dirty="0"/>
                        <a:t> </a:t>
                      </a:r>
                      <a:r>
                        <a:rPr lang="en-US" sz="600" b="0" dirty="0"/>
                        <a:t>Wi-Fi 6E, 11ax, 2x2 + BT5.2</a:t>
                      </a:r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5902132"/>
                  </a:ext>
                </a:extLst>
              </a:tr>
              <a:tr h="19228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Integrated 50Wh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cs-CZ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Integrated 50Wh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6176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DG Win 10 Pro 64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DG Win 10 Pro 64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2819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Depot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Depot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7FF749C7-9BF9-45CD-8F63-9A332497DD7A}"/>
              </a:ext>
            </a:extLst>
          </p:cNvPr>
          <p:cNvGraphicFramePr>
            <a:graphicFrameLocks noGrp="1"/>
          </p:cNvGraphicFramePr>
          <p:nvPr/>
        </p:nvGraphicFramePr>
        <p:xfrm>
          <a:off x="4011732" y="3755047"/>
          <a:ext cx="3245149" cy="2546243"/>
        </p:xfrm>
        <a:graphic>
          <a:graphicData uri="http://schemas.openxmlformats.org/drawingml/2006/table">
            <a:tbl>
              <a:tblPr firstRow="1"/>
              <a:tblGrid>
                <a:gridCol w="3021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53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63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1326">
                  <a:extLst>
                    <a:ext uri="{9D8B030D-6E8A-4147-A177-3AD203B41FA5}">
                      <a16:colId xmlns:a16="http://schemas.microsoft.com/office/drawing/2014/main" val="400086118"/>
                    </a:ext>
                  </a:extLst>
                </a:gridCol>
              </a:tblGrid>
              <a:tr h="219754">
                <a:tc rowSpan="11"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Z16 G1 (AMD)</a:t>
                      </a:r>
                    </a:p>
                  </a:txBody>
                  <a:tcPr marL="0" marR="0" marT="80661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$1,839</a:t>
                      </a:r>
                      <a:endParaRPr kumimoji="0" lang="en-US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$1,959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$2,023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1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$75</a:t>
                      </a:r>
                      <a:endParaRPr kumimoji="0" lang="en-US" sz="7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$75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Rebate: $75</a:t>
                      </a:r>
                      <a:endParaRPr kumimoji="0" lang="en-US" sz="7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3450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b="0" dirty="0">
                        <a:solidFill>
                          <a:srgbClr val="E2231A"/>
                        </a:solidFill>
                        <a:latin typeface="+mn-lt"/>
                        <a:cs typeface="Arial"/>
                      </a:endParaRPr>
                    </a:p>
                  </a:txBody>
                  <a:tcPr marL="12700" marR="12700"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21D4001UUS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21D4001VUS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21D4001WUS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708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PRO 6650H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7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Pro 6850H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7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PRO 6850H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70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1623984"/>
                  </a:ext>
                </a:extLst>
              </a:tr>
              <a:tr h="1922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PCIe SSD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823785"/>
                  </a:ext>
                </a:extLst>
              </a:tr>
              <a:tr h="3845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16" FHD + IR Cam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16" FHD + IR Cam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16" FHD + </a:t>
                      </a:r>
                      <a:r>
                        <a:rPr kumimoji="0" 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Touch</a:t>
                      </a:r>
                      <a:r>
                        <a:rPr kumimoji="0" 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+ IR Cam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7058777"/>
                  </a:ext>
                </a:extLst>
              </a:tr>
              <a:tr h="5832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dirty="0"/>
                        <a:t>Camera, Backlit Keyboard, FPR,</a:t>
                      </a:r>
                      <a:r>
                        <a:rPr lang="en-US" sz="600" b="0" baseline="0" dirty="0"/>
                        <a:t> </a:t>
                      </a:r>
                      <a:r>
                        <a:rPr lang="en-US" sz="600" b="0" dirty="0"/>
                        <a:t>Wi-Fi 6E, 11ax, 2x2 + BT5.2</a:t>
                      </a:r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dirty="0"/>
                        <a:t>Camera, Backlit Keyboard, FPR,</a:t>
                      </a:r>
                      <a:r>
                        <a:rPr lang="en-US" sz="600" b="0" baseline="0" dirty="0"/>
                        <a:t> </a:t>
                      </a:r>
                      <a:r>
                        <a:rPr lang="en-US" sz="600" b="0" dirty="0"/>
                        <a:t>Wi-Fi 6E, 11ax, 2x2 + BT5.2</a:t>
                      </a:r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dirty="0"/>
                        <a:t>Camera, Backlit Keyboard, FPR,</a:t>
                      </a:r>
                      <a:r>
                        <a:rPr lang="en-US" sz="600" b="0" baseline="0" dirty="0"/>
                        <a:t> </a:t>
                      </a:r>
                      <a:r>
                        <a:rPr lang="en-US" sz="600" b="0" dirty="0"/>
                        <a:t>Wi-Fi 6E, 11ax, 2x2 + BT5.2</a:t>
                      </a:r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5902132"/>
                  </a:ext>
                </a:extLst>
              </a:tr>
              <a:tr h="19228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cs-CZ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Integrated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72</a:t>
                      </a:r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Wh</a:t>
                      </a:r>
                      <a:endParaRPr lang="cs-CZ" sz="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cs-CZ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Integrated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72</a:t>
                      </a:r>
                      <a:r>
                        <a:rPr lang="cs-CZ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Wh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cs-CZ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Integrated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72</a:t>
                      </a:r>
                      <a:r>
                        <a:rPr lang="cs-CZ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Wh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6176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DG Win 10 Pro 64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DG Win 10 Pro 64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DG Win 10 Pro 64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2819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Depot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Depot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Depot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F3B4F4E5-AEA7-4F33-B4D4-BCFF7B12FDEF}"/>
              </a:ext>
            </a:extLst>
          </p:cNvPr>
          <p:cNvGraphicFramePr>
            <a:graphicFrameLocks noGrp="1"/>
          </p:cNvGraphicFramePr>
          <p:nvPr/>
        </p:nvGraphicFramePr>
        <p:xfrm>
          <a:off x="7860676" y="3780130"/>
          <a:ext cx="2253823" cy="2551281"/>
        </p:xfrm>
        <a:graphic>
          <a:graphicData uri="http://schemas.openxmlformats.org/drawingml/2006/table">
            <a:tbl>
              <a:tblPr firstRow="1"/>
              <a:tblGrid>
                <a:gridCol w="3021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53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63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9754">
                <a:tc rowSpan="11"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X13 G3 (AMD)</a:t>
                      </a:r>
                    </a:p>
                  </a:txBody>
                  <a:tcPr marL="0" marR="0" marT="80661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$1,535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$1,563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1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7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E8DDD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4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80661" marR="1120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3450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b="0" dirty="0">
                        <a:solidFill>
                          <a:srgbClr val="E2231A"/>
                        </a:solidFill>
                        <a:latin typeface="+mn-lt"/>
                        <a:cs typeface="Arial"/>
                      </a:endParaRPr>
                    </a:p>
                  </a:txBody>
                  <a:tcPr marL="12700" marR="12700"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fontAlgn="b" latinLnBrk="0" hangingPunct="1"/>
                      <a:r>
                        <a:rPr lang="en-US" sz="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21CM0001US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21CM0026US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708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PRO 6850U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7 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PRO 6850U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70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1623984"/>
                  </a:ext>
                </a:extLst>
              </a:tr>
              <a:tr h="1922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PCIe SSD</a:t>
                      </a:r>
                    </a:p>
                  </a:txBody>
                  <a:tcPr marL="66546" marR="924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823785"/>
                  </a:ext>
                </a:extLst>
              </a:tr>
              <a:tr h="3845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13” FHD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13” FHD + IR Cam + HPD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7058777"/>
                  </a:ext>
                </a:extLst>
              </a:tr>
              <a:tr h="5832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dirty="0"/>
                        <a:t>Camera, Backlit Keyboard, FPR,</a:t>
                      </a:r>
                      <a:r>
                        <a:rPr lang="en-US" sz="600" b="0" baseline="0" dirty="0"/>
                        <a:t> </a:t>
                      </a:r>
                      <a:r>
                        <a:rPr lang="en-US" sz="600" b="0" dirty="0"/>
                        <a:t>Wi-Fi 6E, 11ax, 2x2 + BT5.2</a:t>
                      </a:r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dirty="0"/>
                        <a:t>Camera, Backlit Keyboard, FPR,</a:t>
                      </a:r>
                      <a:r>
                        <a:rPr lang="en-US" sz="600" b="0" baseline="0" dirty="0"/>
                        <a:t> </a:t>
                      </a:r>
                      <a:r>
                        <a:rPr lang="en-US" sz="600" b="0" dirty="0"/>
                        <a:t>Wi-Fi 6E, 11ax, 2x2 + BT5.2</a:t>
                      </a:r>
                    </a:p>
                  </a:txBody>
                  <a:tcPr marL="80661" marR="80661" marT="40330" marB="40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5902132"/>
                  </a:ext>
                </a:extLst>
              </a:tr>
              <a:tr h="19228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</a:t>
                      </a:r>
                      <a:r>
                        <a:rPr lang="cs-CZ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tegrated 5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4.7</a:t>
                      </a:r>
                      <a:r>
                        <a:rPr lang="cs-CZ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Wh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</a:t>
                      </a:r>
                      <a:r>
                        <a:rPr lang="cs-CZ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tegrated 5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4.7</a:t>
                      </a:r>
                      <a:r>
                        <a:rPr lang="cs-CZ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Wh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6176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DG Win 10 Pro 64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DG Win 10 Pro 64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2819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Depot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029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058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5087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01168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51460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01752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52044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023360" algn="l" defTabSz="1005840" rtl="0" eaLnBrk="1" latinLnBrk="0" hangingPunct="1">
                        <a:defRPr sz="198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 Year Depot</a:t>
                      </a:r>
                    </a:p>
                  </a:txBody>
                  <a:tcPr marL="80661" marR="112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B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262466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Lenovo Master">
  <a:themeElements>
    <a:clrScheme name="Lenovo Colors">
      <a:dk1>
        <a:srgbClr val="000000"/>
      </a:dk1>
      <a:lt1>
        <a:sysClr val="window" lastClr="FFFFFF"/>
      </a:lt1>
      <a:dk2>
        <a:srgbClr val="8246AF"/>
      </a:dk2>
      <a:lt2>
        <a:srgbClr val="333F48"/>
      </a:lt2>
      <a:accent1>
        <a:srgbClr val="E1140A"/>
      </a:accent1>
      <a:accent2>
        <a:srgbClr val="FF6A00"/>
      </a:accent2>
      <a:accent3>
        <a:srgbClr val="F04187"/>
      </a:accent3>
      <a:accent4>
        <a:srgbClr val="3E8DDD"/>
      </a:accent4>
      <a:accent5>
        <a:srgbClr val="46C8E1"/>
      </a:accent5>
      <a:accent6>
        <a:srgbClr val="6AC346"/>
      </a:accent6>
      <a:hlink>
        <a:srgbClr val="4AC0E0"/>
      </a:hlink>
      <a:folHlink>
        <a:srgbClr val="4AC0E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6F7170"/>
        </a:solidFill>
        <a:ln>
          <a:noFill/>
        </a:ln>
      </a:spPr>
      <a:bodyPr lIns="182880" tIns="182880" rIns="182880" bIns="182880" rtlCol="0" anchor="t"/>
      <a:lstStyle>
        <a:defPPr algn="l">
          <a:defRPr sz="1600" dirty="0" err="1" smtClean="0">
            <a:solidFill>
              <a:prstClr val="white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presentation">
      <a:dk1>
        <a:srgbClr val="000000"/>
      </a:dk1>
      <a:lt1>
        <a:srgbClr val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E96BAF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KrisHolladay xmlns="0b150edd-b318-463a-9f3d-ebe5042bc253">
      <UserInfo>
        <DisplayName/>
        <AccountId xsi:nil="true"/>
        <AccountType/>
      </UserInfo>
    </KrisHolladay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6CD5A23ED40042AECD06EF9868DB52" ma:contentTypeVersion="11" ma:contentTypeDescription="Create a new document." ma:contentTypeScope="" ma:versionID="3ae666e3f7c40072579630db392c9caf">
  <xsd:schema xmlns:xsd="http://www.w3.org/2001/XMLSchema" xmlns:xs="http://www.w3.org/2001/XMLSchema" xmlns:p="http://schemas.microsoft.com/office/2006/metadata/properties" xmlns:ns2="0b150edd-b318-463a-9f3d-ebe5042bc253" xmlns:ns3="2d67ac00-e96e-4a4a-8b7f-9f8fd8358461" targetNamespace="http://schemas.microsoft.com/office/2006/metadata/properties" ma:root="true" ma:fieldsID="647e6bec09acf0631b500b6c9d82a09c" ns2:_="" ns3:_="">
    <xsd:import namespace="0b150edd-b318-463a-9f3d-ebe5042bc253"/>
    <xsd:import namespace="2d67ac00-e96e-4a4a-8b7f-9f8fd83584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KrisHolladay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150edd-b318-463a-9f3d-ebe5042bc25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KrisHolladay" ma:index="14" nillable="true" ma:displayName="Kris Holladay" ma:format="Dropdown" ma:list="UserInfo" ma:SharePointGroup="0" ma:internalName="KrisHolladay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67ac00-e96e-4a4a-8b7f-9f8fd835846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C6CFE95-771C-4802-B140-C778003BEB93}">
  <ds:schemaRefs>
    <ds:schemaRef ds:uri="338aea81-64d9-4501-b31a-b3578b976767"/>
    <ds:schemaRef ds:uri="8400b54b-2d98-440a-a193-b7cd69872e2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0b150edd-b318-463a-9f3d-ebe5042bc253"/>
  </ds:schemaRefs>
</ds:datastoreItem>
</file>

<file path=customXml/itemProps2.xml><?xml version="1.0" encoding="utf-8"?>
<ds:datastoreItem xmlns:ds="http://schemas.openxmlformats.org/officeDocument/2006/customXml" ds:itemID="{6FC21428-AAC4-406C-A1E6-EF490175A5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b150edd-b318-463a-9f3d-ebe5042bc253"/>
    <ds:schemaRef ds:uri="2d67ac00-e96e-4a4a-8b7f-9f8fd835846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177F4AA-1638-4FFC-8CD0-B6BBACAE180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30451</TotalTime>
  <Words>20426</Words>
  <Application>Microsoft Office PowerPoint</Application>
  <PresentationFormat>Custom</PresentationFormat>
  <Paragraphs>5781</Paragraphs>
  <Slides>70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70</vt:i4>
      </vt:variant>
    </vt:vector>
  </HeadingPairs>
  <TitlesOfParts>
    <vt:vector size="80" baseType="lpstr">
      <vt:lpstr>Arial</vt:lpstr>
      <vt:lpstr>Calibri</vt:lpstr>
      <vt:lpstr>Haettenschweiler</vt:lpstr>
      <vt:lpstr>Helvetica Neue</vt:lpstr>
      <vt:lpstr>Helvetica Neue Light</vt:lpstr>
      <vt:lpstr>Segoe UI Light</vt:lpstr>
      <vt:lpstr>Verdana</vt:lpstr>
      <vt:lpstr>Wingdings</vt:lpstr>
      <vt:lpstr>Lenovo Master</vt:lpstr>
      <vt:lpstr>1_Custom Design</vt:lpstr>
      <vt:lpstr>Topseller Quick Reference Guide</vt:lpstr>
      <vt:lpstr>Lenovo Topseller - Notebooks</vt:lpstr>
      <vt:lpstr>LENOVO TOPSELLERS - EDUCATION</vt:lpstr>
      <vt:lpstr>Education Solutions - Chromebooks </vt:lpstr>
      <vt:lpstr>Education Solutions – Windows </vt:lpstr>
      <vt:lpstr>Premium ThinkPad </vt:lpstr>
      <vt:lpstr>Premium ThinkPad T and X Series </vt:lpstr>
      <vt:lpstr>Premium ThinkPad X1 Series </vt:lpstr>
      <vt:lpstr>Premium Thinkpad AMD Series </vt:lpstr>
      <vt:lpstr>VELOCITY THINKPAD </vt:lpstr>
      <vt:lpstr>VELOCITY THINKPAD </vt:lpstr>
      <vt:lpstr>VELOCITY THINKPAD </vt:lpstr>
      <vt:lpstr>VELOCITY THINKPAD</vt:lpstr>
      <vt:lpstr>LENOVO TOPSELLER NOTEBOOKS </vt:lpstr>
      <vt:lpstr>PowerPoint Presentation</vt:lpstr>
      <vt:lpstr>VELOCITY NOTEBOOKS </vt:lpstr>
      <vt:lpstr>PowerPoint Presentation</vt:lpstr>
      <vt:lpstr>VELOCITY NOTEBOOKS </vt:lpstr>
      <vt:lpstr>Tablets</vt:lpstr>
      <vt:lpstr>Tablets</vt:lpstr>
      <vt:lpstr>LENOLENOVO TOPSELLER - Android Focus Models R  Android Focus Models </vt:lpstr>
      <vt:lpstr>PowerPoint Presentation</vt:lpstr>
      <vt:lpstr>PowerPoint Presentation</vt:lpstr>
      <vt:lpstr>ThinkCentre &amp; Lenovo Desktops </vt:lpstr>
      <vt:lpstr>PowerPoint Presentation</vt:lpstr>
      <vt:lpstr>ThinkCentre Tiny Desktops</vt:lpstr>
      <vt:lpstr>ThinkCentre M70q Gen 1 Cometlake and Gen 3 Alderlake Tiny Desktops </vt:lpstr>
      <vt:lpstr>ThinkCentre M80q Gen 1 Cometlake and Gen 3 Alderlake Tiny Desktops ThinkCentre M90q Gen 3  Alderlake Tiny Desktops  </vt:lpstr>
      <vt:lpstr>ThinkCentre Small Form Factor Desktops</vt:lpstr>
      <vt:lpstr>ThinkCentre Mini Tower Desktops</vt:lpstr>
      <vt:lpstr>ThinkCentre All-in-One Desktops</vt:lpstr>
      <vt:lpstr>ThinkVision Monitors</vt:lpstr>
      <vt:lpstr>Mobile Workstations &amp; ThinkStation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Visuals and Accessories</vt:lpstr>
      <vt:lpstr>PowerPoint Presentation</vt:lpstr>
      <vt:lpstr>ThinkVision P Series</vt:lpstr>
      <vt:lpstr>ThinkVision T86, T75, T65  Interactive Large Format Displays (iLFDs)</vt:lpstr>
      <vt:lpstr>ThinkVision T Series</vt:lpstr>
      <vt:lpstr>ThinkVision M Series Mobile Monitors</vt:lpstr>
      <vt:lpstr>PowerPoint Presentation</vt:lpstr>
      <vt:lpstr>PowerPoint Presentation</vt:lpstr>
      <vt:lpstr>Accessories</vt:lpstr>
      <vt:lpstr>Laptop Accessories: Travel Hubs, Docks, Power, Webcams</vt:lpstr>
      <vt:lpstr>Laptop Accessories: Audio and Lenovo Go  </vt:lpstr>
      <vt:lpstr>Laptop Accessories: Keyboard and Mice Combos </vt:lpstr>
      <vt:lpstr>Laptop Accessories: Standalone Keyboards and Mice</vt:lpstr>
      <vt:lpstr>Laptop Accessories: Cases and Bags</vt:lpstr>
      <vt:lpstr>Services &amp; Software</vt:lpstr>
    </vt:vector>
  </TitlesOfParts>
  <Company>Lenovo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LenovoTemplate-16x9_Expanded</dc:title>
  <dc:creator>Lenovo</dc:creator>
  <cp:lastModifiedBy>Bradley Weatherspoon</cp:lastModifiedBy>
  <cp:revision>328</cp:revision>
  <dcterms:created xsi:type="dcterms:W3CDTF">2015-04-23T17:39:45Z</dcterms:created>
  <dcterms:modified xsi:type="dcterms:W3CDTF">2023-03-07T03:26:06Z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0x0101007C820D11F3EF5F46A1FE21E2DA43AAC5</vt:lpwstr>
  </property>
</Properties>
</file>